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5" r:id="rId1"/>
  </p:sldMasterIdLst>
  <p:notesMasterIdLst>
    <p:notesMasterId r:id="rId131"/>
  </p:notesMasterIdLst>
  <p:handoutMasterIdLst>
    <p:handoutMasterId r:id="rId132"/>
  </p:handoutMasterIdLst>
  <p:sldIdLst>
    <p:sldId id="772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82" r:id="rId11"/>
    <p:sldId id="286" r:id="rId12"/>
    <p:sldId id="287" r:id="rId13"/>
    <p:sldId id="377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407" r:id="rId32"/>
    <p:sldId id="408" r:id="rId33"/>
    <p:sldId id="409" r:id="rId34"/>
    <p:sldId id="419" r:id="rId35"/>
    <p:sldId id="420" r:id="rId36"/>
    <p:sldId id="421" r:id="rId37"/>
    <p:sldId id="436" r:id="rId38"/>
    <p:sldId id="437" r:id="rId39"/>
    <p:sldId id="438" r:id="rId40"/>
    <p:sldId id="439" r:id="rId41"/>
    <p:sldId id="440" r:id="rId42"/>
    <p:sldId id="441" r:id="rId43"/>
    <p:sldId id="442" r:id="rId44"/>
    <p:sldId id="443" r:id="rId45"/>
    <p:sldId id="445" r:id="rId46"/>
    <p:sldId id="448" r:id="rId47"/>
    <p:sldId id="449" r:id="rId48"/>
    <p:sldId id="450" r:id="rId49"/>
    <p:sldId id="451" r:id="rId50"/>
    <p:sldId id="452" r:id="rId51"/>
    <p:sldId id="707" r:id="rId52"/>
    <p:sldId id="779" r:id="rId53"/>
    <p:sldId id="780" r:id="rId54"/>
    <p:sldId id="774" r:id="rId55"/>
    <p:sldId id="781" r:id="rId56"/>
    <p:sldId id="782" r:id="rId57"/>
    <p:sldId id="783" r:id="rId58"/>
    <p:sldId id="775" r:id="rId59"/>
    <p:sldId id="785" r:id="rId60"/>
    <p:sldId id="784" r:id="rId61"/>
    <p:sldId id="776" r:id="rId62"/>
    <p:sldId id="797" r:id="rId63"/>
    <p:sldId id="798" r:id="rId64"/>
    <p:sldId id="799" r:id="rId65"/>
    <p:sldId id="787" r:id="rId66"/>
    <p:sldId id="788" r:id="rId67"/>
    <p:sldId id="793" r:id="rId68"/>
    <p:sldId id="794" r:id="rId69"/>
    <p:sldId id="795" r:id="rId70"/>
    <p:sldId id="790" r:id="rId71"/>
    <p:sldId id="791" r:id="rId72"/>
    <p:sldId id="800" r:id="rId73"/>
    <p:sldId id="796" r:id="rId74"/>
    <p:sldId id="773" r:id="rId75"/>
    <p:sldId id="708" r:id="rId76"/>
    <p:sldId id="709" r:id="rId77"/>
    <p:sldId id="710" r:id="rId78"/>
    <p:sldId id="711" r:id="rId79"/>
    <p:sldId id="712" r:id="rId80"/>
    <p:sldId id="713" r:id="rId81"/>
    <p:sldId id="714" r:id="rId82"/>
    <p:sldId id="715" r:id="rId83"/>
    <p:sldId id="716" r:id="rId84"/>
    <p:sldId id="717" r:id="rId85"/>
    <p:sldId id="718" r:id="rId86"/>
    <p:sldId id="719" r:id="rId87"/>
    <p:sldId id="720" r:id="rId88"/>
    <p:sldId id="721" r:id="rId89"/>
    <p:sldId id="722" r:id="rId90"/>
    <p:sldId id="723" r:id="rId91"/>
    <p:sldId id="724" r:id="rId92"/>
    <p:sldId id="725" r:id="rId93"/>
    <p:sldId id="731" r:id="rId94"/>
    <p:sldId id="732" r:id="rId95"/>
    <p:sldId id="733" r:id="rId96"/>
    <p:sldId id="734" r:id="rId97"/>
    <p:sldId id="735" r:id="rId98"/>
    <p:sldId id="736" r:id="rId99"/>
    <p:sldId id="737" r:id="rId100"/>
    <p:sldId id="738" r:id="rId101"/>
    <p:sldId id="739" r:id="rId102"/>
    <p:sldId id="740" r:id="rId103"/>
    <p:sldId id="741" r:id="rId104"/>
    <p:sldId id="742" r:id="rId105"/>
    <p:sldId id="743" r:id="rId106"/>
    <p:sldId id="744" r:id="rId107"/>
    <p:sldId id="745" r:id="rId108"/>
    <p:sldId id="746" r:id="rId109"/>
    <p:sldId id="747" r:id="rId110"/>
    <p:sldId id="748" r:id="rId111"/>
    <p:sldId id="749" r:id="rId112"/>
    <p:sldId id="750" r:id="rId113"/>
    <p:sldId id="751" r:id="rId114"/>
    <p:sldId id="752" r:id="rId115"/>
    <p:sldId id="753" r:id="rId116"/>
    <p:sldId id="754" r:id="rId117"/>
    <p:sldId id="755" r:id="rId118"/>
    <p:sldId id="756" r:id="rId119"/>
    <p:sldId id="757" r:id="rId120"/>
    <p:sldId id="758" r:id="rId121"/>
    <p:sldId id="759" r:id="rId122"/>
    <p:sldId id="760" r:id="rId123"/>
    <p:sldId id="761" r:id="rId124"/>
    <p:sldId id="762" r:id="rId125"/>
    <p:sldId id="763" r:id="rId126"/>
    <p:sldId id="764" r:id="rId127"/>
    <p:sldId id="765" r:id="rId128"/>
    <p:sldId id="766" r:id="rId129"/>
    <p:sldId id="767" r:id="rId130"/>
  </p:sldIdLst>
  <p:sldSz cx="9906000" cy="6858000" type="A4"/>
  <p:notesSz cx="6883400" cy="9906000"/>
  <p:defaultTextStyle>
    <a:defPPr>
      <a:defRPr lang="en-US"/>
    </a:defPPr>
    <a:lvl1pPr algn="ctr" rtl="0" fontAlgn="base" latinLnBrk="1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 panose="020B0604020202020204" pitchFamily="34" charset="0"/>
        <a:ea typeface="가는각진제목체" panose="02030600000101010101" pitchFamily="18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 panose="020B0604020202020204" pitchFamily="34" charset="0"/>
        <a:ea typeface="가는각진제목체" panose="02030600000101010101" pitchFamily="18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 panose="020B0604020202020204" pitchFamily="34" charset="0"/>
        <a:ea typeface="가는각진제목체" panose="02030600000101010101" pitchFamily="18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 panose="020B0604020202020204" pitchFamily="34" charset="0"/>
        <a:ea typeface="가는각진제목체" panose="02030600000101010101" pitchFamily="18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sz="1400" kern="1200">
        <a:solidFill>
          <a:schemeClr val="tx1"/>
        </a:solidFill>
        <a:latin typeface="Optima" panose="020B0604020202020204" pitchFamily="34" charset="0"/>
        <a:ea typeface="가는각진제목체" panose="02030600000101010101" pitchFamily="18" charset="-127"/>
        <a:cs typeface="+mn-cs"/>
      </a:defRPr>
    </a:lvl5pPr>
    <a:lvl6pPr marL="2286000" algn="l" defTabSz="914400" rtl="0" eaLnBrk="1" latinLnBrk="1" hangingPunct="1">
      <a:defRPr sz="1400" kern="1200">
        <a:solidFill>
          <a:schemeClr val="tx1"/>
        </a:solidFill>
        <a:latin typeface="Optima" panose="020B0604020202020204" pitchFamily="34" charset="0"/>
        <a:ea typeface="가는각진제목체" panose="02030600000101010101" pitchFamily="18" charset="-127"/>
        <a:cs typeface="+mn-cs"/>
      </a:defRPr>
    </a:lvl6pPr>
    <a:lvl7pPr marL="2743200" algn="l" defTabSz="914400" rtl="0" eaLnBrk="1" latinLnBrk="1" hangingPunct="1">
      <a:defRPr sz="1400" kern="1200">
        <a:solidFill>
          <a:schemeClr val="tx1"/>
        </a:solidFill>
        <a:latin typeface="Optima" panose="020B0604020202020204" pitchFamily="34" charset="0"/>
        <a:ea typeface="가는각진제목체" panose="02030600000101010101" pitchFamily="18" charset="-127"/>
        <a:cs typeface="+mn-cs"/>
      </a:defRPr>
    </a:lvl7pPr>
    <a:lvl8pPr marL="3200400" algn="l" defTabSz="914400" rtl="0" eaLnBrk="1" latinLnBrk="1" hangingPunct="1">
      <a:defRPr sz="1400" kern="1200">
        <a:solidFill>
          <a:schemeClr val="tx1"/>
        </a:solidFill>
        <a:latin typeface="Optima" panose="020B0604020202020204" pitchFamily="34" charset="0"/>
        <a:ea typeface="가는각진제목체" panose="02030600000101010101" pitchFamily="18" charset="-127"/>
        <a:cs typeface="+mn-cs"/>
      </a:defRPr>
    </a:lvl8pPr>
    <a:lvl9pPr marL="3657600" algn="l" defTabSz="914400" rtl="0" eaLnBrk="1" latinLnBrk="1" hangingPunct="1">
      <a:defRPr sz="1400" kern="1200">
        <a:solidFill>
          <a:schemeClr val="tx1"/>
        </a:solidFill>
        <a:latin typeface="Optima" panose="020B0604020202020204" pitchFamily="34" charset="0"/>
        <a:ea typeface="가는각진제목체" panose="02030600000101010101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8">
          <p15:clr>
            <a:srgbClr val="A4A3A4"/>
          </p15:clr>
        </p15:guide>
        <p15:guide id="2" orient="horz" pos="3984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1440">
          <p15:clr>
            <a:srgbClr val="A4A3A4"/>
          </p15:clr>
        </p15:guide>
        <p15:guide id="5" pos="6192">
          <p15:clr>
            <a:srgbClr val="A4A3A4"/>
          </p15:clr>
        </p15:guide>
        <p15:guide id="6" pos="3120">
          <p15:clr>
            <a:srgbClr val="A4A3A4"/>
          </p15:clr>
        </p15:guide>
        <p15:guide id="7" pos="144">
          <p15:clr>
            <a:srgbClr val="A4A3A4"/>
          </p15:clr>
        </p15:guide>
        <p15:guide id="8" pos="192">
          <p15:clr>
            <a:srgbClr val="A4A3A4"/>
          </p15:clr>
        </p15:guide>
        <p15:guide id="9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9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0000"/>
    <a:srgbClr val="CC0000"/>
    <a:srgbClr val="3366FF"/>
    <a:srgbClr val="000066"/>
    <a:srgbClr val="FFFF66"/>
    <a:srgbClr val="F8F8F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4" autoAdjust="0"/>
    <p:restoredTop sz="68281" autoAdjust="0"/>
  </p:normalViewPr>
  <p:slideViewPr>
    <p:cSldViewPr>
      <p:cViewPr varScale="1">
        <p:scale>
          <a:sx n="67" d="100"/>
          <a:sy n="67" d="100"/>
        </p:scale>
        <p:origin x="60" y="336"/>
      </p:cViewPr>
      <p:guideLst>
        <p:guide orient="horz" pos="768"/>
        <p:guide orient="horz" pos="3984"/>
        <p:guide orient="horz" pos="432"/>
        <p:guide orient="horz" pos="1440"/>
        <p:guide pos="6192"/>
        <p:guide pos="3120"/>
        <p:guide pos="144"/>
        <p:guide pos="192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948" y="90"/>
      </p:cViewPr>
      <p:guideLst>
        <p:guide orient="horz" pos="3119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5" tIns="46769" rIns="93535" bIns="46769" numCol="1" anchor="t" anchorCtr="0" compatLnSpc="1">
            <a:prstTxWarp prst="textNoShape">
              <a:avLst/>
            </a:prstTxWarp>
          </a:bodyPr>
          <a:lstStyle>
            <a:lvl1pPr algn="l" defTabSz="935038" latinLnBrk="0">
              <a:defRPr sz="1200">
                <a:ea typeface="맑은 고딕" panose="020B0503020000020004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7313" y="0"/>
            <a:ext cx="29845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5" tIns="46769" rIns="93535" bIns="46769" numCol="1" anchor="t" anchorCtr="0" compatLnSpc="1">
            <a:prstTxWarp prst="textNoShape">
              <a:avLst/>
            </a:prstTxWarp>
          </a:bodyPr>
          <a:lstStyle>
            <a:lvl1pPr algn="r" defTabSz="935038" latinLnBrk="0">
              <a:defRPr sz="900">
                <a:ea typeface="맑은 고딕" panose="020B0503020000020004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845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5" tIns="46769" rIns="93535" bIns="46769" numCol="1" anchor="b" anchorCtr="0" compatLnSpc="1">
            <a:prstTxWarp prst="textNoShape">
              <a:avLst/>
            </a:prstTxWarp>
          </a:bodyPr>
          <a:lstStyle>
            <a:lvl1pPr algn="l" defTabSz="935038" latinLnBrk="0">
              <a:defRPr sz="900"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IBM Confidential</a:t>
            </a:r>
            <a:endParaRPr lang="en-US" altLang="ko-KR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7313" y="9410700"/>
            <a:ext cx="29845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5" tIns="46769" rIns="93535" bIns="46769" numCol="1" anchor="b" anchorCtr="0" compatLnSpc="1">
            <a:prstTxWarp prst="textNoShape">
              <a:avLst/>
            </a:prstTxWarp>
          </a:bodyPr>
          <a:lstStyle>
            <a:lvl1pPr algn="r" defTabSz="935038" latinLnBrk="0">
              <a:defRPr sz="900">
                <a:ea typeface="맑은 고딕" panose="020B0503020000020004" pitchFamily="50" charset="-127"/>
              </a:defRPr>
            </a:lvl1pPr>
          </a:lstStyle>
          <a:p>
            <a:fld id="{2DB2D088-61F4-4529-9169-5B5C2C0F9937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0462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1780-03-30T18:32:19.64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45 1,'0'0,"0"0,0 0,0 0,0 0,19 14,-19-14,0 0,0 0,-19 16,19-16,-19 0,-1 0,20 0,0-16,0 16,0 0,39 0,-39 0,19 0,-19 0,0 0,0 0,0 0,-38 0,18 0,20 0,0 0,20 0,18-14,-18 14,-20 0,0 0,20 0,-20 0,0 0,-20 0,20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1780-03-30T18:33:35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 20,'0'-17,"0"17,0 0,0 0,0 0,0 0,0 0,24 0,-24 0,0 0,22 0,-22 0,0 0,0 17,0-17,0 0,0 0,0 0,0 18,0-18,-46 0,46 0,0 0,0 0,-25 0,25 0,0 0,0 0,0 0,0 0,25-18,-25 18,46 0,-46 0,0 0,0 0,0 0,0 18,-22-18,22 0,-24 0,24 0,0 0,0 0,0 0,0 0,0 0,0-18,0 18,24 0,-24 0,22 0,-22 0,0 0,-22 18,22-18,0 0,0 0,0 0,0 0,0 0,0 0,0 0,0 0,0 0,22 0,-22 0,0 0,0 0,0 18,0-18,0 0,0 0,-22 0,22 0,0 0,0 0,0 0,0 0,0 0,22 0,-22-18,0 18,0 0,0 18,0-18,0 0,0 0,0 0,0 0,0 0,-22 0,22 0,0 0,0 0,0 0,0 0,22 0,-22-18,24 18,-24 0,0 0,0 0,0 0,0 0,0 0,0 0,0 18,0-18,0 0,-24 0,24 0,0 0,0 0,0 0,0 0,0-18,0 18,0 0,24 0,-24 0,0 0,24 0,-24 0,0 0,0 0,0 0,0 0,-24 18,0-18,24 0,0 0,-22 0,22 0,0 0,22-18,2 18,-24 0,0 0,0 0,24 0,-24 0,0 0,0 0,0 18,0-18,0 0,-24 0,24 0,0 0,-24 0,24 0,0 0,0 0,24 0,0-18,-24 18,24 0,-24 0,0 0,0 18,-24-1,0-17,24 0,0 0,-24 0,24 0,0 0,0 0,24-17,-24 17,24 0,-24 0,0 0,48 0,-48 0,0 0,0 17,0-17,-24 0,24 0,0 0,0 0,0 0,0 0,0 0,0 0,0 0,0 0,0-17,0 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1780-03-30T18:33:35.45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16 20,'0'-17,"0"17,0 0,0 0,0 0,0 0,0 0,24 0,-24 0,0 0,22 0,-22 0,0 0,0 17,0-17,0 0,0 0,0 0,0 18,0-18,-46 0,46 0,0 0,0 0,-25 0,25 0,0 0,0 0,0 0,0 0,25-18,-25 18,46 0,-46 0,0 0,0 0,0 0,0 18,-22-18,22 0,-24 0,24 0,0 0,0 0,0 0,0 0,0 0,0-18,0 18,24 0,-24 0,22 0,-22 0,0 0,-22 18,22-18,0 0,0 0,0 0,0 0,0 0,0 0,0 0,0 0,0 0,22 0,-22 0,0 0,0 0,0 18,0-18,0 0,0 0,-22 0,22 0,0 0,0 0,0 0,0 0,0 0,22 0,-22-18,0 18,0 0,0 18,0-18,0 0,0 0,0 0,0 0,0 0,-22 0,22 0,0 0,0 0,0 0,0 0,22 0,-22-18,24 18,-24 0,0 0,0 0,0 0,0 0,0 0,0 0,0 18,0-18,0 0,-24 0,24 0,0 0,0 0,0 0,0 0,0-18,0 18,0 0,24 0,-24 0,0 0,24 0,-24 0,0 0,0 0,0 0,0 0,-24 18,0-18,24 0,0 0,-22 0,22 0,0 0,22-18,2 18,-24 0,0 0,0 0,24 0,-24 0,0 0,0 0,0 18,0-18,0 0,-24 0,24 0,0 0,-24 0,24 0,0 0,0 0,24 0,0-18,-24 18,24 0,-24 0,0 0,0 18,-24-1,0-17,24 0,0 0,-24 0,24 0,0 0,0 0,24-17,-24 17,24 0,-24 0,0 0,48 0,-48 0,0 0,0 17,0-17,-24 0,24 0,0 0,0 0,0 0,0 0,0 0,0 0,0 0,0 0,0-17,0 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45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5" tIns="46769" rIns="93535" bIns="46769" numCol="1" anchor="t" anchorCtr="0" compatLnSpc="1">
            <a:prstTxWarp prst="textNoShape">
              <a:avLst/>
            </a:prstTxWarp>
          </a:bodyPr>
          <a:lstStyle>
            <a:lvl1pPr algn="l" defTabSz="935038" latinLnBrk="0">
              <a:defRPr sz="1000" b="1">
                <a:ea typeface="맑은 고딕" panose="020B0503020000020004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845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5" tIns="46769" rIns="93535" bIns="46769" numCol="1" anchor="t" anchorCtr="0" compatLnSpc="1">
            <a:prstTxWarp prst="textNoShape">
              <a:avLst/>
            </a:prstTxWarp>
          </a:bodyPr>
          <a:lstStyle>
            <a:lvl1pPr algn="r" defTabSz="935038" latinLnBrk="0">
              <a:defRPr sz="900">
                <a:ea typeface="맑은 고딕" panose="020B0503020000020004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30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8825" y="742950"/>
            <a:ext cx="536575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705350"/>
            <a:ext cx="550545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5" tIns="46769" rIns="93535" bIns="46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845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5" tIns="46769" rIns="93535" bIns="46769" numCol="1" anchor="b" anchorCtr="0" compatLnSpc="1">
            <a:prstTxWarp prst="textNoShape">
              <a:avLst/>
            </a:prstTxWarp>
          </a:bodyPr>
          <a:lstStyle>
            <a:lvl1pPr algn="l" defTabSz="935038" latinLnBrk="0">
              <a:defRPr sz="900"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IBM Confidential</a:t>
            </a:r>
            <a:endParaRPr lang="en-US" altLang="ko-KR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9410700"/>
            <a:ext cx="29845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535" tIns="46769" rIns="93535" bIns="46769" numCol="1" anchor="b" anchorCtr="0" compatLnSpc="1">
            <a:prstTxWarp prst="textNoShape">
              <a:avLst/>
            </a:prstTxWarp>
          </a:bodyPr>
          <a:lstStyle>
            <a:lvl1pPr algn="r" defTabSz="935038" latinLnBrk="0">
              <a:defRPr sz="900">
                <a:ea typeface="맑은 고딕" panose="020B0503020000020004" pitchFamily="50" charset="-127"/>
              </a:defRPr>
            </a:lvl1pPr>
          </a:lstStyle>
          <a:p>
            <a:fld id="{6EC4866C-9508-41CF-8231-9F7D5A7DF88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920484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b="1" kern="1200">
        <a:solidFill>
          <a:schemeClr val="tx1"/>
        </a:solidFill>
        <a:latin typeface="Optima" pitchFamily="2" charset="2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tima" pitchFamily="2" charset="2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Optima" pitchFamily="2" charset="2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Optima" pitchFamily="2" charset="2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Optima" pitchFamily="2" charset="2"/>
        <a:ea typeface="+mn-ea"/>
        <a:cs typeface="Arial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27.jpeg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1165B260-4265-4573-9663-8C51CE8A552D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4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535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AppletViewer URL</a:t>
            </a:r>
          </a:p>
        </p:txBody>
      </p:sp>
    </p:spTree>
    <p:extLst>
      <p:ext uri="{BB962C8B-B14F-4D97-AF65-F5344CB8AC3E}">
        <p14:creationId xmlns:p14="http://schemas.microsoft.com/office/powerpoint/2010/main" val="3112732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앞에서 객체를 정의한 것이 클래스라고 했는데요.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객체를 정의하려면 먼저 객체를 분석해야겠죠.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객체를 분석해보면, 객체는 속성과 기능으로 표현할 수 있다는 것을 알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예를 들어서 TV를 분석해보면...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속성으로는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크기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길이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높이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색상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등이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있고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기능으로는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전원켜기와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끄기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볼륨높이기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낮추기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등이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있다는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것을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알 수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있습니다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이처럼 객체를 분석해서 객체의 속성과 기능을 알아낸 다음에...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속성과 기능 중에서 필요한 것들만을 골라서...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속성은 변수로, 기능은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정의합니다.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여기에 작성된 TV클래스를 보면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색깔, 전원상태, 채널... 모두 3개의 속성과 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power,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channelUp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channelDown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모두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3개의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기능으로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구성되어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있습니다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이 클래스는 3개의 속성과 3개의 기능... 모두 6개의 멤버를 가지고 있다고 할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객체를 하나 선택해서 분석하여...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객체의 속성과 기능을 나열해보고 그 중에 일부를 선택해서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속성은 변수로, 기능은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클래스 내에 정의하면 되는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주위의 사물들을 클래스로 작성하는 연습을 많이 해보시기 바랍니다.</a:t>
            </a:r>
          </a:p>
        </p:txBody>
      </p:sp>
      <p:sp>
        <p:nvSpPr>
          <p:cNvPr id="5816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1691E221-BF3B-43C3-8646-07DBF91647EE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19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178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8F002D64-2B1C-476F-A62F-31B28AD8DA84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20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582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2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클래스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필드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+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메서드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내부 클래스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내부 인터페이스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필드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객체와 연관있는 것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메서드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객체나 속성과 관련 있는 것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제어자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: public, protected, private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접근제어자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: public final abstract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Extends :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상속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구현상속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), implements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인터페이스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를 이용하여 여러 개의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interface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구현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))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타입상속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93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좀전에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분석해서...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클래스를 정의해보았는데요.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하여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생성하는 방법에 대해서 알아보겠습니다.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생성방법은... 다음과 같습니다.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먼저 생성하려는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타입의 참조변수를 선언하고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 다음에 new연산자를 이용해서 객체를 생성하고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new연산자가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반환하는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객체의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주소가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참조변수에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저장되게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하면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new연산자는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클래스를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읽어서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생성에 필요한 메모리를 계산한 다음에... 메모리의 빈 공간을 찾아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객체를 생성합니다. 그리고 생성된 객체의 메모리 주소를 반환합니다.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그러면, 이제 생성된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참조변수로 다룰 수 있게 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만일 앞서 정의한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생성하려면...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먼저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타입의 참조변수 t를 선언하고요. 참조변수 t가 생겼습니다.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 다음에 new연산자를 이용해서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생성합니다.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new연산자는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Tv클래스에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정의된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내용대로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메모리에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객체를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각 변수에는 변수의 타입에 따른 기본값으로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자동초기화되었고요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그리고는 생성된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주소를 반환하고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대입연산자에 의해서 반환된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주소가 참조변수 t에 저장됩니다.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참조변수 t가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참조하고 있다는 의미로 화살표를 그렸습니다.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이제 참조변수 t로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다룰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위의 두 코드를 한 줄로 이렇게 줄여 쓸 수도 있습니다...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참조변수는...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리모콘에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비유하면 이해하기 쉬운데요...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우리가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다루기 위해서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Tv리모콘을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사용하잖아요.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다루기 위해서는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타입의 참조변수를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사용해야하는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겁니다.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사용하려면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Tv리모콘이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필요하고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비디오를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다루려면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비디오리모콘이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필요하듯이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참조변수의 타입은 생성하려는 객체의 클래스와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일치해야합니다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실생활과는 달리...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참조변수는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다룰 수 있는 유일한 방법이기 때문에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참조변수가 없으면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사용할 수 없습니다.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사용할 수 없는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JVM의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가비지컬렉터에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의해서 적절한 시기에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자동적으로 메모리에서 제거됩니다.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개발자는 사용되지 않는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제거하는데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신경쓰지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않아도 되기 때문에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메모리관리의 부담이 없다는 것이 Java의 큰 장점입니다.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584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18AB5B1A-6CF6-4F8F-B0BE-B175B6E878F5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21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137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참조변수를 통해서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다루는 방법을 알아보겠습니다.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먼저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다루기 위한 참조변수 t를 선언하고요.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 다음에 7을 참조변수 t가 가리키는 객체의 channel에 저장합니다.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속성 channel의 값이 0에서 7로 바뀝니다.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속성에 접근할 때는 이처럼 ‘참조변수.속성’과 같은 형식으로 하시면 됩니다.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기능 즉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호출할 때도... ‘참조변수.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’와 같이 하시면 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 다음에... 참조변수 t가 가리키는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channelDown메서드를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호출하면...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channelDown에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정의된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코드가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수행되어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속성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channel의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값을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1감소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시킵니다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channel의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값은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7에서 1이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감소된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6이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print문으로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t.channel의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값을 출력하면 어떤 값이 출력될까요.... 6이 출력되겠죠?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이제 생성한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속성, 즉 변수와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어떻게 사용하는지 이해하셨으리라 생각합니다.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585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E455C09C-977E-4F55-A9CA-5FDEBCE51285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22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947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다음과 같이 두 개의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생성했을 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참조변수간의 대입연산을 수행하면...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기본형변수의 연산과 같이 참조변수 t1의 값이 t2에 저장됩니다.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t1에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저장되어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것은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 t1이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참조하고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주소값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100번지이므로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이제 t2에는 100이 저장됩니다.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이렇게 되면... 참조변수 t2는 기존에 참조하고 있던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다룰 수 없고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참조변수 t1이 참조하고 있던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다룰 수 있게 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t1이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참조하고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속성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즉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변수에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7을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저장한다음에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print문을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이용해서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t1.channel을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출력하면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7이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출력되겠죠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?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t2.channel을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출력을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출력하면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어떤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값이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출력될까요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?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참조변수 t2는 이제 참조변수 t1이 가리키던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가리키고 있기 때문에...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똑같이 7이 출력됩니다.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참조변수 t2가 가리키고 있던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tv인스턴스는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참조변수가 하나도 없기 때문에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더이상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사용할 수 없습니다.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사용할 수 없는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적절한 시점에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가비지컬렉터에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의해서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자동적으로 메모리에서 제거됩니다.</a:t>
            </a:r>
          </a:p>
        </p:txBody>
      </p:sp>
      <p:sp>
        <p:nvSpPr>
          <p:cNvPr id="5867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7DBD52D4-DC82-475E-8691-65CEB719DC4F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23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002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하나의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하나의 참조변수로 다루는 게 보통이지만...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왼쪽 그림처럼 하나의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여러 개의 참조변수로 다룰 수 도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그러나 왼쪽 그림처럼... 하나의 참조변수로 여러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다룰 수는 없습니다.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하나의 변수에는 하나의 값밖에 저장할 수 없기 때문이죠.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당연한 얘기지만 한번 정리하고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넘어가는게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좋을 것 같아서 넣었습니다.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5877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E6B36643-DCEB-498E-81B7-709B044802AD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24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889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앞에서 클래스가 객체를 정의해 놓은 것이고, 객체를 생성하는데 사용한다고 배웠습니다.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이번엔 좀 더 다른 관점, 즉 프로그래밍의 관점에서 보면...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클래스는 변수와 함수의 결합으로 볼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그림은 프로그래밍에서 데이터를 처리하기 위한 데이터 저장형태의 발전과정인데요.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변수에는 하나의 값밖에 저장할 수 있기 때문에...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같은 타입의 여러 데이터를 저장할 수 있는 배열이 고안되었고요.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 다음에는 타입은 다르지만... 서로 관련된 데이터를 하나로 묶어서 저장할 수 있는 구조체가 도입되었습니다.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 다음에는 서로 관련된 데이터와 함수를 결합한 것이 바로 클래스입니다.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전에는 데이터와 함수를 서로 전혀 관계가 없는 것처럼 따로 다루어 졌지만...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함수는 어떤 데이터를 가지고 작업하는 경우가 많기 때문에...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데이터와 함수는 서로 관련이 있는 경우가 많습니다.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서로 관련된 데이터와 함수를 하나의 클래스로 묶어서 다루는 것이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데이터와 함수가 서로 유기적으로 연결되므로... 작업이 간결하고 명확해집니다.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대표적인 예가 String클래스인데요... C언어에서는 문자열을 char배열로 다뤘는데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자바에서는 문자열을 char배열과 관련 함수를 하나의 클래스, String클래스로 정의하였습니다.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기존에는 함수중심의 프로그래밍에서... 데이터의 중요성이 부각되면서... 데이터 중심으로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바뀌었다고 볼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5888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E3529CE6-0D70-4779-B385-E6E1F4D48EF8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25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010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프로그래밍 언어에서 제공하는 기본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자료형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외에 프로그래머가...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서로 관련된 변수들을 묶어서 하나의 타입으로 정의하는 것을 사용자 정의 타입이라고 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많은 프로그래밍언어에서 사용자 정의 타입을 선언할 수 있도록 하고 있고요.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자바와 같은 객체지향언어에서는 클래스가 곧 사용자 정의 타입입니다.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기본형의 개수는 8개로 정해져 있지만...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참조형의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개수가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정해져있지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않은 이유는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이처럼 프로그래머가 새로운 타입을 정의할 수 있기 때문입니다.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만일 시간을 표현하기 위해서 다음과 같이 3개의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int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타입 변수를 선언했다고 했을 때...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3개의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시간을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표현하기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위해서는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이렇게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9개의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변수를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선언해야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이처럼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다뤄야하는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시간의 개수가 늘어날 때마다 변수를 계속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추가해줘야하는데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개수가 많으면 변수로는 처리하기 어렵기 때문에...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다음과 같이 배열로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처리해야합니다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 배열로 처리하면...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처리해야하는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시간의 개수가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늘어나도 간단히 처리할 수 있지만...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하나의 시간을 구성하는 시,분,초가 따로 분리되어 있기 때문에... 프로그램이 실행되는 과정에서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시분초가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뒤섞여 올바르지 않은 데이터가 될 가능성이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그래서... 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시분초를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하나로 묶는 사용자 정의 타입, 즉 클래스를 정의해서 사용하는 것이 바람직합니다.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코드들을 Time클래스를 이용해서 다시 작성하면 오른쪽과 같습니다.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지금은 Time클래스에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시분초를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저장하는 변수만 정의했지만...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함수를 이용해서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시분초가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유효한 값을 유지할 수 있도록 하거나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시간차를 계산하는 함수 등을 추가하는 방식으로 발전시켜나갈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왼쪽의 코드 보다 오른쪽의 코드처럼 클래스를 정의해서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처리하는 코드가 더 객체지향적이라고 할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5898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89458A4B-4A4A-492B-8390-DBF976E7D160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26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939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이전의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비객체지향적인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코드와 객체지향적인 코드를 좀더 자세히 비교해 보도록 하겠습니다.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왼쪽은... 변수 hour, minute, second... 세 개의 저장공간이 만들어졌고요.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오른쪽은 3개의 저장공간을 가진 Time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참조변수 t가 가리키고 있습니다.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시분초가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하나의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묶여 있는 것을 알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양쪽 모두 3개의 값을 저장할 수 있는 공간이 만들어지지만...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차이가 있다는 것을 알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5908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B112C9BB-AA38-41DE-B434-441A39DDA02F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27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620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왼쪽의 코드가 실행되면... 왼쪽 그림과 같이... 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3개의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값을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저장하는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3개의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배열이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생성되고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오른쪽 코드의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첫번째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줄이 실행되면...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3개의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Time인스턴스를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저장할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수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객체배열이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만들어집니다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때 아직은 값을 저장할 수 있는 공간이 만들어지지 않았음에 주의하세요.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 다음에 객체배열의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첫번째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요소에 Time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생성해서 저장하면...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그림과 같이 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나머지 코드가 모두 실행되면... 이처럼 9개의 값을 저장할 수 있는 공간이 만들어집니다.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양쪽 모두 9개의 값을 저장할 수 있는 공간을 제공하지만...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왼쪽의 코드는 시간은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시분초가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각각 따로 나뉘어져 있지만...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오른쪽 코드는 하나의 시간을 의미하는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시분초가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함께 결합되어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그림을 통해서 두 코드의 차이를 잘 비교해보시기 바랍니다.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5918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CDD034EF-E110-49D1-8C4D-7FDCDA9F5B72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28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718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C88225E2-FAB7-4AD2-9AA3-564D44D16F17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6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536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바이트코드는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자바로 프로그램을 작성한 후 컴파일을 수행하면 생성되는 중간단계의 언어이다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컴퓨터의 하드웨어와 무관하게 동작하는 일종의 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자바용 기계어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이다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buFontTx/>
              <a:buChar char="-"/>
            </a:pP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CPU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에서 직접 실행할 수 없다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장점은 한번 컴파일 된 바이트코드는 자바실행환경이 구축된 곳에서는 재컴파일없이 바로 실행이 가능하다는 점이다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68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이번엔 JVM의 메모리구조에 대해서 간단히 설명하겠습니다.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실제로는 이 그림보다 좀더 복잡한 형태로 되어 있는데요...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여러분들이 자바를 이해하는데 필요한 최소한의 내용으로 구성하기 위해 단순화 하였습니다.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이해를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돕기위해서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메모리구조에 대해서 간단히 배우는 것이지...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메모리구조를 배우기 위해서 설명하는 것이 아니라는 점 다시 한번 명심하시기 바랍니다.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여기서 메모리구조에 대해 궁금한 것들이 더 있더라도 일단 진도에 필요한 만큼만...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책에서 설명하는 만큼만 알고 넘어가시기 바랍니다.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메서드영역은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클래스정보가 저장되는 곳입니다.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프로그램이 실행되는 과정에서 필요한 클래스의 클래스파일을 찾아서 이곳에 읽어옵니다.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때, 메모리에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로딩될때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클래스에 정의된 클래스변수가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자동생성됩니다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작업공간입니다.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호출되면... 이 곳에 작업에 필요한 메모리를 얻어서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수행하게 됩니다.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종료되면.... 사용하던 메모리를 자동적으로 반환합니다.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선언된 지역변수들은 이 곳에 만들어집니다.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힙은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생성되는 공간입니다. new연산자에 의해서 상성되는 배열과 객체는 모두 여기에 생성됩니다.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인스턴스변수는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여기에 생성되겠죠.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JVM은 이렇게 크게 3개의 영역으로 나누어져 있다는 것과 변수의 종류에 따라 생성되는 영역이 다르다는 것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정도만 확인하시면 됩니다.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여기서 제일 중요한 것은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호출스택인데요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 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대해서 잘 모르면 나중에 배울 예외처리를 완전히 이해하기 어렵습니다.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대해서만 좀 더 자세히 알아보도록 하겠습니다.</a:t>
            </a:r>
          </a:p>
        </p:txBody>
      </p:sp>
      <p:sp>
        <p:nvSpPr>
          <p:cNvPr id="6010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911D2B27-DDA5-4791-9BEC-99D23485A06B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30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726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호출되면...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메서드영역의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클래스정보를 읽어서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내용을 분석해서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작업하는데 필요한 메모리의 양을 계산하여 그만큼의 공간을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스택에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할당받습니다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메모리공간은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작업을 마치고 나면 자동적으로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스택에서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제거됩니다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예를 들어 main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호출되면... 처음엔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호출스택이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비어있다가...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main메서드가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포함된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정보를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영역에서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읽어서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main메서드가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수행되는데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필요한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메모리를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계산해서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그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만큼의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공간이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스택에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마련됩니다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스택이라는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자료구조의 형태로 되어 있기 때문에 붙여진 이름입니다.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스택이라는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자료구조의 특징은... 데이터를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꺼낼때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제일 마지막에 넣은 데이터를 제일 먼저 꺼내게 된다는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택시기사님들이 가지고 다니시는 동전통과 같은 구조인데요...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넣는 순서대로 동전이 차곡차곡 쌓이다가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꺼낼때는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맨마지막에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넣은 동전이 제일 먼저 나오지 않습니까...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역시 제일 먼저 호출된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제일 바닥에 깔리고 제일 나중에 호출된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제일 위에 올라옵니다.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처음에는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스택이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비어있다가...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자바프로그램은 main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호출함으로써 시작되니까...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main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스택에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저장되고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main메서드가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firstMethod라는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호출하면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맨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오른쪽과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같은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그림이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이때 main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대기상태가 되고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실행됩니다.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수행을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마치고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나면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스택에서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제거되고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main메서드로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다시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돌아가서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다음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문장부터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수행을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계속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여기서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알수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있듯이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제일 위에 있는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현재 실행중인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메서드입니다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나머지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모두 대기상태이고요.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호출스택에서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서로 위아래로 붙어 있는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서로 호출하고 호출된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메서드입니다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만일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호출스택이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맨 오른쪽 그림과 같이 되어 있다면... 현재 실행중인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firstMethod이고</a:t>
            </a: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것은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main메서드입니다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6021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72EC5959-1A5C-4F66-BF32-B29E201EF111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31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588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예제를 통해서...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변화를 자세히 살펴보도록 하겠습니다.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CallStackTest라는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예제를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실행시키면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처음에는 1번과 같이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호출스택이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비어있다가... 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CallStackTest클래스의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main메서드가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java.exe에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의해서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자동적으로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호출되면서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프로그램이 시작됩니다.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그림에서 회색으로 칠해진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현재 실행중인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메서드입니다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항상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맨위에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있는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하나만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실행중이라는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것을 확인하세요.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그리고 나머지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메서드들은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대기상태에 있게 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main메서드가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그러면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호출스택에는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수행될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메모리공간이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마련되고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수행되기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시작합니다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main메서드는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아직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작업이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완료되지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않았으므로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대기상태로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남아있게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firstMethod에서는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또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secondMethod를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secondMethod는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println메서드를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호출하고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println메서드는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secondMethod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()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라는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글자를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화면에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출력합니다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println이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글자를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출력하고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종료되면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호출스택에서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제거되고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println을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secondMethod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()로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돌아갑니다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secondMethod에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더이상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수행할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문장이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없으므로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종료되고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자신을 호출한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돌아갑니다.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firstMethod와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main메서드도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더이상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수행할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문장이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없으므로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차례로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호출스택에서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제거되고...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호출스택은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완전히 비워지고... 프로그램은 종료됩니다.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lang="ko-KR" altLang="en-US" dirty="0"/>
          </a:p>
        </p:txBody>
      </p:sp>
      <p:sp>
        <p:nvSpPr>
          <p:cNvPr id="6031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360742C6-F739-4D68-895D-A355EC7B7C2F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32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465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오버로딩은... 하나의 클래스에 같은 이름의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여러개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정의하는 것을 말합니다.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오버로드의 사전적 정의는 과적하다... 부담을 많이 지우다...라는 것이고요.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보통은 하나의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이름에 하나의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메서드만을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정의하는데...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하나의 이름으로 여러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정의하기 때문에... 과적하다...라는 이름이 붙었다고 이해하시면 되겠습니다.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같은 클래스 내에서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멤버변수들은 서로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구분되어야하기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때문에 서로 다른 이름을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가져야하는데요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이름이 같아도 되도록 허용하였습니다. 이 것이 바로 오버로딩이죠...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그런데... 오버로딩이 성립하기 위한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몇가지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조건이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오버로딩 되는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메서드들은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서로 이름이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같아야하고요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 매개변수의 개수 또는 타입이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달라야합니다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이름이 같으니까 매개변수를 가지고 어떤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호출한 것인지 판단합니다.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이름과 매개변수가 같은데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리턴타입만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다른 경우는 오버로딩이 성립하지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않는다는거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주의하시기 바랍니다.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오버로딩의 대표적인 예가 바로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println메서드인데요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지금까지 아무거나 다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println에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집어넣기만 하면 화면에 출력될 수 있었던 이유가 바로...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이렇게 많은 수의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오버로딩된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제공하기 때문인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println을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때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어떤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값을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넘겨주는가에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따라서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10개의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중에서 하나가 호출되는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우리는 뭘 출력하던지... 그냥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메서드이름만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알고 있으면 화면에 출력할 수 있었습니다.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만일 자바가 오버로딩을 지원하지 않는다면... 이 10개의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모두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다른이름을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가져야만 했을 것이고...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우리는 그 이름을 다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외워야했을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겁니다. 외우기도 힘들거니와 실수할 확률도 높아지겠죠...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다행히도 자바에서는 오버로딩을 지원함으로써 우리의 수고를 많이 덜어주게 되었습니다.</a:t>
            </a:r>
          </a:p>
        </p:txBody>
      </p:sp>
      <p:sp>
        <p:nvSpPr>
          <p:cNvPr id="613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3E6203D6-20FA-461A-ADDB-46A8564C0C89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34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304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몇가지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예를 통해서 오버로딩에 대해서 자세히 알아보겠습니다.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보기1을 보면 add라는 이름을 가진 2개의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있는데요...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매개변수가 다른 것 같지만... 타입은 같고 단지 변수의 이름만 다릅니다.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이런 경우 이 두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오버로딩이 아니라 완전히 같은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메서드입니다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수학에서 f(x) = x + 1과  f(a) = a + 1이 동일한 함수인 것과 같이 말입니다.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컴파일 하면... 이미 같은 이름의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정의되어 있다가 에러가 발생합니다.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보기2는 두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리턴타입만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다른 경우인데요...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앞서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말씀드린것과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같이...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리턴타입은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구별하는데 영향을 주지 못하므로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오버로딩이아니라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보기1과 같이...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컴파일 할 때... 이미 같은 이름의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정의되어 있다는 에러가 발생합니다.</a:t>
            </a:r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보기 3은 올바르게 오버로딩 된 예입니다. 이처럼... 매개변수의 타입이 같아도 순서가 다르면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오버로딩 된.... 서로 다른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인정합니다.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다만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주의해야할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점은.... 호출할 때 어떤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호출될 것인지 정확히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구분해줘야한다는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것입니다.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예를 들어서  add(3,5)와 같이 호출하면 이 두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중에서 어떤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호출될까요?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어느것도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호출되지 못하고... 컴파일 에러가 발생합니다.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어떤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호출한 것인지를 컴퓨터가 구별할 수 없기 때문이죠.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호출할 때 add(3, 5L)... 이렇게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입력값을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주어야... 어떤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호출한 것인지 명확해집니다.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보기4에 세 개의 올바르게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오버로딩된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메서드이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있습니다.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첫번째와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두번째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add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두 개의 값을 매개변수로 받아서 두 값을 더한 결과를 반환하고요.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세번째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add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배열을 매개변수로 넘겨받아서 배열에 담긴 모든 정수를 더해서 반환합니다.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그러면 언제 오버로딩을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구현해야하냐면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실제로 작업내용은 달라도 의미적으로 같은 일을 수행하는 경우에 오버로딩을 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보기4에 나오는 세 개의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실제로 수행되는 코드는 다르지만...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매개변수로 넘겨받은 값을 더해서 결과로 반환하는... 같은 의미의 작업을 수행합니다.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이름이라는 것이 보통 ‘동사’이기 때문에... 여기서도 add가 더한다는 의미의 동사죠?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꼭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동사이어야하는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것은 아니지만...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무엇을 더할 것인지는 서로 다르지만... 더한다는 행위자체는 같기 때문에...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메서드들을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오버로딩해서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구현하는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그리고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사용하는 사람의 입장에서는 실제 코드의 내용은 몰라도...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메서드들은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이름이 같으니까... 매개변수는 달라도 같은 의미의 일을 하겠구나...라고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추측할 수 있게 됩니다.</a:t>
            </a:r>
          </a:p>
        </p:txBody>
      </p:sp>
      <p:sp>
        <p:nvSpPr>
          <p:cNvPr id="6144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30A18AFB-2C65-45A2-8AD8-80269F6DF75C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35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533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7장에서는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본격적인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객체지향개념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상속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다형성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캡슐화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추상화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인터페이스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등에</a:t>
            </a: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대해서 학습할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첫번째로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여러 객체지향개념의 가장 기초가 되는 상속에 대해서 알아보겠습니다.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간단히 얘기해서... 상속은 클래스를 정의할 때 기존의 클래스를 이용하는 것입니다.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기존의 클래스를 재사용해서 새로운 클래스를 만드는 것이지요.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상속을 통해 새로운 클래스를 정의하는 방법은 아주 쉽습니다.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새로 정의할 클래스 이름 뒤에 키워드 extends를 써주고,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상속받고자하는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클래스를 적어주기만 하면 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나머지는 일반적으로 클래스를 정의할 때와 똑같고요...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그러면 이 두 클래스는 서로 조상과 자손의 관계가 맺어지고,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자손은 조상의 모든 멤버, 즉 멤버변수와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그대로 상속받게 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때, 자손은 조상의 모든 멤버를 그대로 상속받게 될 뿐....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원하는 것만 골라서 상속받을 수가 없습니다.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그래서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자손의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멤버개수는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조상의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멤버개수보다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적을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수가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없습니다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항상 같거나 많을 수 밖에 없겠죠...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다만...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생성자와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초기화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블럭은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상속되지 않습니다.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각 클래스의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생성자에는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자신에 정의된 멤버변수만을 초기화하는 코드와 조상의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생성자를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호출하는 코드를 넣어서...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상속받은 멤버변수들은 조상의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생성자에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의해 초기화되도록 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2차원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좌표의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한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점을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표현하기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위한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Point클래스가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이와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같이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정의되어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때...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3차원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좌표의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한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점을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표현하기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위한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Point3D클래스는...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왼쪽과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같이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x,y,z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모두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3개의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정수값으로</a:t>
            </a: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정의할 수 도 있지만...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기존의 Point클래스로부터 상속받아서 정의하면.... 오른쪽과 같이 할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자손클래스는 조상클래스에 정의된 멤버들을 그대로 상속받기 때문에... Point3D클래스는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조상인 Point클래스에 정의된 멤버변수 x와 y를 모두 상속받게 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Point3D클래스에는... 새로운 멤버변수 z만 정의하면 되는 것입니다.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즉, 자손 클래스에는 추가적인 부분만 정의하면 되는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각 클래스의 멤버를 다이어그램으로 그려보면... 맨 오른쪽 그림과 같습니다.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항상 자손인 Point3D클래스가 조상인 Point클래스를 완전히 포함하고 있죠.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만일 Point3D클래스를 조상으로 하는 다른 클래스를 정의한다면...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두 클래스의 모든 멤버를 포함하는... 보다 확장된 형태가 될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좀전에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얘기한 것과 같이... 자손은 조상의 모든 멤버를 그대로 상속받기 때문에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자손의 멤버 개수는 절대로 조상의 멤버 개수보다 적을 수 없습니다. 항상 같거나 많죠.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그래서...상속에 상속을 거듭할 수록... 멤버의 개수가 점점 많아집니다.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상속에 사용되는 키워드 extends의 의미 역시... 조상클래스를 확장한다...는 것이고요.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두 개의 Point3D클래스 모두...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생성하면 3개의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정수값을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저장할 수 있는 공간이 만들어진다는 것은 같지만...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왼쪽의 Point3D클래스와 Point클래스에는 아무런 관계가 없는 반면...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오른쪽의 코드는 Point클래스가 조상클래스가 되고 Point3D클래스는 자손클래스가 되어서...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두 클래스간에는 조상-자손의 관계가 성립된다는 것이 다른 점입니다.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코드가 같다고 해서... 무조건 재사용해야 하는 것은 아니고요...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기존의 클래스를 바탕으로 보다 확장된 기능의 클래스를 설계할 때... 상속을 이용하시면 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아무것도 없는 상태에서 클래스를 새로 만드는 것보다...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자신이 원하는 기능과 가장 유사한... 기존의 클래스를 상속받아서...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기능을 추가적으로 정의해주는 것이 편리하겠죠.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그래서... 조상클래스를... 다른 클래스를 정의하는데... 바탕이 된다고 해서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base클래스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또는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기반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클래스라고도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</p:txBody>
      </p:sp>
      <p:sp>
        <p:nvSpPr>
          <p:cNvPr id="6287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923E9549-4836-4D0C-B9C8-1154EE0FBF67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37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72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8F4FEF61-A209-42E4-9E30-57DAC0FA7CE9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38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629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9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상속은 범주또는 개념을 좀 더 세분화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상속 관계는 구체화와 일반화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Is-a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관계가 성립하는 경우만 사용하는 것이 좋다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 (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포함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(has-a)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와 연관관계와는 다름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다중 상속은 인터페이스를 통해 흉내님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기존 클래스의 멤버 변수와 메소드를 모두 쓸 수 있는 것은 아니다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접근 제어자에 따라 틀려진다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상속은 객체 지향 개념에서 나온다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상속의 장점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비슷한 유형의 코드를 새로 작성 없이 재사용 가능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검증된 코드를 사용하여 오류를 최소화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여러 클래스들 간의 동작이 통일되도록 메소드 중심으로 통합</a:t>
            </a:r>
          </a:p>
          <a:p>
            <a:pPr eaLnBrk="1" hangingPunct="1">
              <a:buFontTx/>
              <a:buChar char="-"/>
            </a:pPr>
            <a:endParaRPr lang="ko-KR" altLang="en-US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56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이와 같이 4개의 클래스가 정의되어 있을 때...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클래스들의 상속관계를 간략한 그림으로 그리면 아래와 같습니다.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이것을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상속계층도라고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하는데요...  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상속계층도를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그려보면... 클래스간의 관계를 쉽게 이해할 수 있습니다.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상속관계에는 조상과 자식관계만 있을 뿐, 형제와 같은 관계는 없습니다.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Child와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Child2클래스는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Parent클래스라는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공통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조상을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가지고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있지만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두 클래스는 아무런 관계도 아닙니다.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만일 Child와 Child2클래스에 새로운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추가해야 한다면...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두 클래스에 각각 추가하는 것보다... 이들의 공통조상인 Parent클래스에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추가하는 것이 좋습니다.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예를 들어... Swing이나 AWT와 같은 윈도우 프로그래밍에서는 한 화면이 하나의 클래스인데요...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갑자기 프로그램의 모든 화면의 기본 디자인을 바꾸기로 결정되었다면...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프로그램의 모든 화면을 일일이 다 바꿔야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할테니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개발자에게는 정말 피곤한 일이겠죠.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그러나 기본 공통 화면을 만들어 놓고, 모든 화면이 이 공통화면을 상속받도록 했다면...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모든 화면을 일일이 고치는 대신... 이 공통화면 하나만 수정하면 될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여러 클래스의 공통적인 멤버들을 뽑아내서... 조상클래스로 만들어 상속받도록 하고...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공통적인 부분은 조상클래스에서 관리하고... 개별적인 부분은 자손클래스에서 관리하도록 하는 것이 좋습니다.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만일 Parent클래스에 새로운 멤버변수 x가 추가되면 어떤 클래스들이 영향을 받을까요...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예... 맞습니다. Parent의 모든 자손클래스들... Child, Child2,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GrandChild에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멤버변수 x가 새로 추가된 셈이 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이처럼... 조상클래스의 변경은 모든 자손클래스와 자손의 자손클래스까지 영향을 미치지만...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자손의 변경은 조상에게 아무런 영향을 미치지 않습니다.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예를 들어서... Child클래스에 새로운 멤버변수 y가 추가되었다면... 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Child클래스의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조상인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Parent클래스는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아무런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영향을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받지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않습니다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Child클래스의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자손인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GrandChild클래스만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영향을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받을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뿐입니다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이처럼 조상의 변경은 자손대대로 영향을 미치기 때문에...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원하지 않는 클래스에 영향이 미치지 않도록... 상속관계를 세분화 해서 잘 관리해야 합니다.</a:t>
            </a:r>
          </a:p>
        </p:txBody>
      </p:sp>
      <p:sp>
        <p:nvSpPr>
          <p:cNvPr id="6307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69FB39B2-2D75-442F-AB01-71AE95803134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39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278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상속 이외에도 클래스간의 관계를 맺어주는 방법으로 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포함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’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포함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’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이라는 것은... 클래스를 정의할 때, 멤버변수로 다른 클래스 타입의 참조변수를 선언하는 것입니다.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예를 들어 Circle이라는 클래스가 왼쪽과 같이 정의되어 있을 때...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기존의 Point클래스를 이용해서 포함관계로 변경하면 오른쪽과 같은 코드가 됩니다.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int타입의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멤버변수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x와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y를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선언하는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대신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Point클래스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타입의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참조변수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것입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생성하면 양쪽의 코드 모두 세 개의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int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값을 저장할 수 있는 공간이 생기는... 똑같은 결과를 얻지만...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기존의 코드를 재사용한 오른쪽의 코드가 좀더 바람직하다고 할 수 있습니다.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Circle클래스가 간단해서 이 두 코드의 차이가 별로 크게 와 닿지 않겠지만... 클래스가 복잡할 수록...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오른쪽과 같이... 관련된 멤버들을 묶어서 여러 개의 작은 클래스로 정의하고 이들을 포함시키는 것이...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코드를 간결하고 이해하기 쉽게 만들어줄 뿐만 아니라... 이 클래스들은 다른 곳에서 재사용될 수도 있고...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나중에 변경사항이 생기더라도... 코드를 한 곳에서 관리가 가능하다는 장점이 있습니다. 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예를 들어... 자동차를 만들 때... 자동차를 구성하는 엔진이나 문과 같은 주요부분을 먼저 만들어 놓고 이들을 조립하는 것처럼...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Car클래스를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정의할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때도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Engine과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Door클래스를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미리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정의해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놓고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이들을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포함시키도록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하는 것이 좋습니다.</a:t>
            </a:r>
          </a:p>
        </p:txBody>
      </p:sp>
      <p:sp>
        <p:nvSpPr>
          <p:cNvPr id="6318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6E52AB25-03B9-4E45-998D-1FFBAAFDA844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40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896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클래스를 정의할 때... 관련된 클래스들은 최대한 관계를 많이 맺어주어서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재사용성을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높여야 합니다.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클래스간의 관계를 상속으로 할 것인지 포함으로 할 것인지 결정하는 것이 아직은 쉽지 않으실 텐데요.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가장 간단한 방법은 ‘is-a’와 ‘has-a’를 가지고 문장을 만들어보는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그럼, 앞서 나온 Circle클래스와 Point클래스를 가지고 문장을 만들어봅시다.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is-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a를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가지고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문장을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만들면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Circle is a Point. 즉,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원은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점이다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has-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a를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가지고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문장을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만들면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Circle has a Point.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원은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점을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가지고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가 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어느 문장이 더 자연스럽나요? 여기서 점은... 원의 중심을 의미하는 원점을 뜻한다고 했을 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원을 구성하는 것은 원점과 반지름이니까... Circle ahs a Point 즉, 원은 원점을 가지고 있다...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가 더 자연스러운 문장이라고 할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그래서... 왼쪽의 코드와 같이 Circle클래스가 Point클래스를 상속받도록 하는 것 보다...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Point클래스를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포함시키도록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하는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것이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더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적절합니다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사실... 실제 프로그래밍을 하다 보면... 이처럼 문장을 만들어도 판단하기 어려운 경우가 많은데요.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대부분의 경우 포함관계이고요... 기존의 클래스에 새로운 기능이 추가된 새로운 클래스를 만들 때는 상속관계를 맺어주면 됩니다.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상속이나 포함의 공통적인 목적은...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코드를 재사용함으로써 서로 유기적으로 연결되도록 하는 것이고...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그렇게 함으로써 한 곳의 변경이 다른 곳에 자동적으로 영향을 미치도록 하여...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작업의 양을 줄여주고... 오류의 가능성을 낮춰주는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상속관계는 포함관계보다 객체지향개념적으로... 좀더 중요한 의미를 갖습니다...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포함관계는 간단히 얘기해서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재사용성을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높인다는 정도인데...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상속관계는 앞으로 배우게 될 다형성과도 깊은 관계가 있고...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상속계층도에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포함되므로...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앞서 살펴본 것과 같이 조상의 변화에 따라 모든 자손들이 영향을 받기 때문에...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상속관계를 잘못 맺어주면... 원하지 않는 영향을 줄 수도... 받을 수도 있습니다.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그래서... 상속관계를 맺어줄 때는 좀더 신중하게 결정해야 합니다.</a:t>
            </a:r>
          </a:p>
        </p:txBody>
      </p:sp>
      <p:sp>
        <p:nvSpPr>
          <p:cNvPr id="6328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52E051DE-2EC2-4781-B0E6-028C186E462B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41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5916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DD93D9E2-B5D9-4326-8325-2A1EBAB67493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9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542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자바는 대소문자를 구별한다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buFontTx/>
              <a:buChar char="•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자바 소스코드는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.java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확장자를 가진 파일에 저장한다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buFontTx/>
              <a:buChar char="•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소스코드 파일명과 해당 파일이 포함하고 있는 클래스명을 일치시킨다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buFontTx/>
              <a:buChar char="•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프로그램의 처음 시작 위치는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public static void main(String[] args)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메소드이다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buFontTx/>
              <a:buChar char="•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문장을 이루는 각 구성요소사이에는 공백이나 줄바꿈이 있어서는 안된다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buFontTx/>
              <a:buChar char="•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하나의 문자열은 하나의 구성요소이므로 줄바꿈을 하면 안된다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단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긴 문자열의 경우는 </a:t>
            </a:r>
            <a:r>
              <a:rPr lang="ko-KR" altLang="en-US" smtClean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연산자를 이용하여 여러 문자열로 나눌 수 있다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13799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A43E6153-A350-42EB-871A-CDB733E0512F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42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633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3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상속 관계에 있는 객체 참조간 할당에서 자식 객체를 부모 객체 참조로 받을 수 있으나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부모 객체를 자식 객체 참조로 받지는 못한다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만일 하려면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꼭 캐스팅을 해줘야 한다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38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도형을 의미하는 Shape클래스와 점을 의미하는 Point클래스가 이와 같이 정의되어 있다고 했을 때...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이들을 이용해서 Circle클래스와 Triangle클래스를 정의한 예제입니다.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Circle이나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Triangle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모두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도형이기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때문에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is-a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관계가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성립하므로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Shape클래스를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상속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받도록 하고...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원은 원점을 가지고 있고... 삼각형도 3개의 점으로 구성되어 있기 때문에...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Point클래스를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포함하도록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하였습니다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Triangle클래스에는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Point타입의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변수를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3개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선언해도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되지만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여기서는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객체배열의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예를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보여주기 위해서...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Point타입의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배열을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선언했습니다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기본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생성자를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이용해서 Circle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생성하면...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Circle클래스의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기본생성자가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다른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매개변수가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생성자를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그래서... 원점의 좌표가 0,0이고 반지름이 100인 Circle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만들어집니다.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두번째줄은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원점의 좌표가 150,150이고 반지름이 50인 Circle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만드는 것이고요.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 다음엔... 3개의 Point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담긴 Point배열을 생성하고... 이것을 Triangle의 생성자의 매개변수로 넘겨줌으로써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Triangle인스턴스를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그러면... 이 생성자가 호출되겠죠... 배열의 주소를 넘겨 받아서... Triangle클래스의 멤버변수인 p에 저장합니다.</a:t>
            </a:r>
          </a:p>
        </p:txBody>
      </p:sp>
      <p:sp>
        <p:nvSpPr>
          <p:cNvPr id="6348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589951F7-E508-4E43-B13D-09D41ECE0166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44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6987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Object클래스는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모든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최고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조상입니다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예를 들어서 왼쪽과 같이...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클래스와...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클래스를 조상으로 하는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CaptionTv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클래스가 정의되어 있을 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코드를 컴파일 하면... 오른쪽과 같이...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클래스가 Object클래스를 상속받도록 는 자동적으로 변경됩니다.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이렇게 함으로써 모든 클래스의 최고조상이 Object클래스가 되도록 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보통 클래스간의 상속관계를 나타낼 때 최고 조상인 Object클래스를 생략하곤 하지만...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실제로는 그림과 같이... 모든 상속계층도의 맨 위에는 Object클래스가 위치합니다.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그래서... 모든 클래스에서... Object클래스에 정의된 11개의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사용할 수 있는데요.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대표적인 것이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toString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(), equals(),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hashCode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()같은 것들이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Object클래스에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대해서는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9장에서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자세히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알아볼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것이고요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여기서는 모든 클래스의 최고 조상이 Object클래스라는 것과...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클래스에 정의된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toString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(), equals()와 같은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어느 클래스에서나 사용할 수 있다는 정도만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알아두고 넘어가시기 바랍니다.</a:t>
            </a:r>
          </a:p>
        </p:txBody>
      </p:sp>
      <p:sp>
        <p:nvSpPr>
          <p:cNvPr id="6379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20F24B83-F8B3-4EE1-8D78-054222C3B987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45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60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조상으로부터 상속받은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내용을 자손에 맞게 변경하는 것을 말합니다.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조상으로부터 상속받은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그대로 사용하기도 하지만... 경우에 따라서는 자손클래스에 맞게 내용을 변경해야 할 때가 있습니다.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그럴 때,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오버라이딩이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필요한 것이죠.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상속 받을 때... 상속받고 싶은 멤버만 임의로 선택할 수 없기 때문에... 조상의 모든 멤버를 무조건 받을 수 밖에 없습니다.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일단 상속은 받고... 상속받은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똑같은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내용만 다르게 해서 자손클래스에 정의합니다.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이것이 바로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오버라이딩입니다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 이 때는 똑같은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중복해서 정의했다는 에러가 발생하지 않습니다.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오버라이드의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사전적 의미는 ~위에 덮어쓰다, ~에 우선하다’이고요.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여기서는 조상으로부터 상속받은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내용을 덮어쓴다고 이해하시면 됩니다.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코드를 보시면... 하나의 2차원 좌표를 표현하기 위한 Point클래스가 정의되어 있습니다.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클래스에는 2차원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좌표값을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저장하기 위한 멤버변수 x와 y... 그리고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getLocation이라는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좌표의 위치정보를 반환하는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있습니다.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호출하면 x와 y의 값을 문자열로 반환합니다.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 아래에는 Point클래스를 조상으로 하는 Point3D클래스를 정의하였는데요.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클래스는 3차원 좌표를 표현하기 위한 것입니다. 그래서 멤버변수 z를 새로 추가하였습니다.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조상인 Point클래스로부터 상속받은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getLocation메서드는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Point3D클래스에서 그대로 사용할 수 없습니다.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Point3D클래스의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getLocation메서드는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2차원좌표가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아닌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3차원좌표를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문자열로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반환해야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하기 때문이죠.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그래서... 상속받은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getLocaiton메서드를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Point3D클래스에 맞게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x,y,z의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값을 문자열로 반환하도록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재정의 하였습니다. 이 것이 바로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오버라이딩입니다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Point클래스를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사용하던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사람들은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새로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작성된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Point3D클래스가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Point클래스의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자손이므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로...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Point3D인스턴스에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대해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getLocation메서드를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호출하면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Point클래스의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getLocation메서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드가 그랬듯이...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좌표값을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문자열로 얻을 수 있을 것이라고 기대할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이와같은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경우에는 새로운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제공하는 것보다... 이처럼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하는 것이 올바른 선택입니다.</a:t>
            </a:r>
          </a:p>
        </p:txBody>
      </p:sp>
      <p:sp>
        <p:nvSpPr>
          <p:cNvPr id="6389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4760762C-9EFE-4ECB-9BAD-552C2EE62508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46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9575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구현하기 위해서는... 다음과 같이 3가지 조건을 지켜야 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먼저 선언부가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같아야합니다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내용만을 변경하는 것이기 때문에...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선언부는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상속받은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정확히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일치해야합니다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 만일 매개변수가 달라지면...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오버라이딩이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아니라 오버로딩이 되어버립니다.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재정의가 아니라 완전히 새로운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하나 추가되는 것이지요.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두 번째로...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접근제어자를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좁은 범위로 변경해서는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안된다는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것입니다.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할 때는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선언부를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똑같이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해야하지만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접근제어자는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변경할 수 있습니다. 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접근제어자는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멤버변수나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앞에 붙어서 접근범위를 지정하는 것인데요... 바로 다음에 배울 내용이라서 지금은 이해가 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안가시겠지만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일단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할 때...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접근제어자를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변경할 수 있지만, 좁은 범위로 변경해서는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안된다고만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알아두고 넘어가시기 바랍니다.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세번재도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여러부들이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아직 안배우신 건 데요...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조상클래스의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보다 많은 수의 예외를 선언할 수 없다는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메서드에는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수행하는 동안 이러이러한 예외상황이 발생할 수 있다는 것을 알려주기 위해 예외를 선언할 수 있습니다.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 예외의 개수가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오버라이딩하려는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, 즉 덮어쓰려는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메서드보다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더 많아서는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안된다는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여기서 주의해야 할 점은... 단순히 개수 문제가 아니라는 것입니다. 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Child클래스는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조상의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parentMethod보다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적은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수의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예외를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선언해서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했습니다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잘 했죠.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Child2클래스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역시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조상의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parentMethod보다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적은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수의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예외를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선언해서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했지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만...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Exception은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조상의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메서드에는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선언되어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않은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예외이기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때문에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안됩니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조상의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메서드에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선언된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IOException과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SQLException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중의 하나이어야 한다는 점... 주의하시기 바랍니다.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중에서 제일 중요한 것은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첫번째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조건... 선언부가 같아야 한다는 것이고요...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나머지는 여러분들이 아직 배우지 않은 내용들이 있어서 완전히 이해하기는 어렵겠지만...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접근제어자를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좁은 범위로 변경할 수 없다는 것과 더 많은 수의 예외를 선언할 수 없다는 것을 간단히 외우고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넘어가시면 좋을 것 같습니다.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마지막으로... 당연한 얘기인데... static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메서드로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, 또는 그 반대로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할 수 없습니다.</a:t>
            </a:r>
          </a:p>
        </p:txBody>
      </p:sp>
      <p:sp>
        <p:nvSpPr>
          <p:cNvPr id="6400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8E279774-58DB-45E2-BABC-8242459E5039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47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222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많은 분들이 오버로딩과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헷갈려하시는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경향이 있어서... 이 둘을 비교해볼까 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간단히 얘기해서... 오버로딩은 기존에 없는 완전히 새로운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정의하는 것이고... 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기존의 상속받은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내용을 변경하는 것입니다.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즉, 오버로딩과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차이는 new와 change의 차이라고 생각하시면 쉽습니다.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Parent클래스가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있고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이를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조상으로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하는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Child클래스가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때...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Child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어떤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오버로딩인지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또는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오버라이딩인지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한번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생각해보세요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첫번째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조상의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parentMethod와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선언부가 같으니까... 재정의, 즉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오버라이딩이고요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두번째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이름은 같고... 매개변수가 다르니까... 오버로딩입니다.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네번째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childMethod는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바로 위의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이름이 같고 매개변수가 다르니까 오버로딩이고요.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다섯번째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같은 클래스 내에서 똑같은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선언부를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가진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메서드가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이미 정의되었으므로... 중복정의 에러가 발생합니다.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앞으로 오버로딩과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오버라이딩을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별로 어렵지 않게 구별하실 수 있으리라 생각합니다.</a:t>
            </a:r>
          </a:p>
        </p:txBody>
      </p:sp>
      <p:sp>
        <p:nvSpPr>
          <p:cNvPr id="6410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D52BBB7D-88D5-417B-8B2E-654F35A8F9C7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48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086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전에 참조변수 this에 대해서 배운 것... 기억나시죠?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이번엔 참조변수 super에 대해서 배우겠습니다. this나 super나 똑같습니다.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this가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지역변수와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멤버변수를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구별하는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데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사용된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것처럼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super는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상속받은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자신의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멤버를 구별하는 데 사용됩니다.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왼쪽 코드 중에서... 위에 있는 코드를 먼저 보면... Parent클래스가 있고...이 클래스를 상속받는 Child클래스가 있습니다.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Parent와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Child에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똑같이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멤버변수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x가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선언되어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있습니다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 </a:t>
            </a:r>
          </a:p>
          <a:p>
            <a:pPr>
              <a:defRPr/>
            </a:pP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이처럼 조상의 멤버변수와 같은 이름의 변수를 자손의 멤버변수로 중복해서 선언하는 것이 가능합니다.</a:t>
            </a:r>
          </a:p>
          <a:p>
            <a:pPr>
              <a:defRPr/>
            </a:pP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인스턴스가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생성되면... 각각 별도의 저장공간을 차지하게 됩니다. 이름은 같아도 서로 다른 변수라는 것이죠.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둘을 구별하기 위해서는 참조변수 super를 사용해야 합니다. super를 붙이지 않으면...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Child클래스의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멤버변수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x를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의미하게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그래서... 오른쪽 코드와 같이 Child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생성한 다음에... method()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호출하면... 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x는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Child클래스의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멤버변수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x를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의미하므로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20이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출력되고요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this.x역시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Child클래스의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멤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버변수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x를 의미하므로 역시 20이 출력됩니다.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super.x는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조상인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Parent로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부터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상속받은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멤버변수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x를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의미하므로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10이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출력됩니다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왼쪽의 아래에 있는 코드는... 위의 코드와 달리 Child클래스에 멤버변수 x가 없습니다. 나머지는 똑같습니다.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 때 Child클래스의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인스턴스를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생성해서 method를 호출하면... 변수 x가 하나밖에 없기 때문에 선택의 여지가 없이...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조상으로부터 상속받은 멤버변수 x를 의미합니다. 그래서 10이 출력되고요.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this.x역시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상속받은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멤버변수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x를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의미하므로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역시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10이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출력됩니다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 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super.x는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조상의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멤버변수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x를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의미하므로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10이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출력됩니다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사실 여기서는 자신의 멤버가 조상의 멤버와 중복되지 않기 때문에... super를 사용할 필요가 없습니다.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상속받은 멤버도 자신의 멤버이므로 this를 사용하는 것만으로도 충분합니다.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단지 참고로... super를 사용했을 때 어떤 결과가 나오는지 보여드리기 위한 것이었습니다.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this와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super는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조상의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멤버와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자신의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멤버를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구별하기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위해서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사용된다는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것을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제외하고는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근본적으로 같습니다.</a:t>
            </a:r>
          </a:p>
          <a:p>
            <a:pPr>
              <a:defRPr/>
            </a:pP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this처럼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super도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인스턴스메서드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내에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지역변수로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숨겨진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채로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존재하고요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super에도</a:t>
            </a: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 </a:t>
            </a:r>
            <a:r>
              <a:rPr kumimoji="1" lang="en-US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인스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턴스의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주소가 저장되어 있습니다.</a:t>
            </a:r>
          </a:p>
        </p:txBody>
      </p:sp>
      <p:sp>
        <p:nvSpPr>
          <p:cNvPr id="6420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75EC97E7-33D9-408C-A2B4-BD2C04C4A4F0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49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29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smtClean="0"/>
              <a:t>IBM Confidential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C4866C-9508-41CF-8231-9F7D5A7DF881}" type="slidenum">
              <a:rPr lang="ko-KR" altLang="en-US" smtClean="0"/>
              <a:pPr/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3910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AB71B79D-0A94-410D-B3E9-E47E4E590EF0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78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0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# </a:t>
            </a:r>
            <a:r>
              <a:rPr lang="ko-KR" altLang="ko-KR" smtClean="0">
                <a:latin typeface="가는으뜸체"/>
                <a:ea typeface="가는으뜸체"/>
                <a:cs typeface="가는으뜸체"/>
              </a:rPr>
              <a:t>Thread 클래스</a:t>
            </a:r>
            <a:endParaRPr lang="ko-KR" altLang="en-US" smtClean="0">
              <a:latin typeface="가는으뜸체"/>
              <a:ea typeface="가는으뜸체"/>
              <a:cs typeface="가는으뜸체"/>
            </a:endParaRPr>
          </a:p>
          <a:p>
            <a:r>
              <a:rPr lang="ko-KR" altLang="en-US" sz="1400" smtClean="0">
                <a:latin typeface="가는으뜸체"/>
                <a:ea typeface="가는으뜸체"/>
                <a:cs typeface="가는으뜸체"/>
              </a:rPr>
              <a:t>* 생성자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Thread()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ko-KR" altLang="en-US" smtClean="0">
                <a:latin typeface="가는으뜸체"/>
                <a:ea typeface="가는으뜸체"/>
                <a:cs typeface="가는으뜸체"/>
              </a:rPr>
              <a:t>스레드 이름을 갖지 않는 스레드를 생성한다</a:t>
            </a: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.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Thread(String s) 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ko-KR" altLang="en-US" smtClean="0">
                <a:latin typeface="가는으뜸체"/>
                <a:ea typeface="가는으뜸체"/>
                <a:cs typeface="가는으뜸체"/>
              </a:rPr>
              <a:t>스레드 이름이 문자열 </a:t>
            </a: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s</a:t>
            </a:r>
            <a:r>
              <a:rPr lang="ko-KR" altLang="en-US" smtClean="0">
                <a:latin typeface="가는으뜸체"/>
                <a:ea typeface="가는으뜸체"/>
                <a:cs typeface="가는으뜸체"/>
              </a:rPr>
              <a:t>인 스레드를 생성한다</a:t>
            </a: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. 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Thread(Runnable r)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Runnable </a:t>
            </a:r>
            <a:r>
              <a:rPr lang="ko-KR" altLang="en-US" smtClean="0">
                <a:latin typeface="가는으뜸체"/>
                <a:ea typeface="가는으뜸체"/>
                <a:cs typeface="가는으뜸체"/>
              </a:rPr>
              <a:t>인터페이스를 구현한 클래스 객체를 사용하여 스레드를 생성한다</a:t>
            </a: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.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Thread(Runnable r, String s)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Runnable </a:t>
            </a:r>
            <a:r>
              <a:rPr lang="ko-KR" altLang="en-US" smtClean="0">
                <a:latin typeface="가는으뜸체"/>
                <a:ea typeface="가는으뜸체"/>
                <a:cs typeface="가는으뜸체"/>
              </a:rPr>
              <a:t>인터페이스를 구현한 클래스 객체를 사용하여 스레드를 생성하며</a:t>
            </a: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, </a:t>
            </a:r>
            <a:r>
              <a:rPr lang="ko-KR" altLang="en-US" smtClean="0">
                <a:latin typeface="가는으뜸체"/>
                <a:ea typeface="가는으뜸체"/>
                <a:cs typeface="가는으뜸체"/>
              </a:rPr>
              <a:t>문자열 </a:t>
            </a: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s</a:t>
            </a:r>
            <a:r>
              <a:rPr lang="ko-KR" altLang="en-US" smtClean="0">
                <a:latin typeface="가는으뜸체"/>
                <a:ea typeface="가는으뜸체"/>
                <a:cs typeface="가는으뜸체"/>
              </a:rPr>
              <a:t>는 생성되는 스레드의 이름이다</a:t>
            </a:r>
            <a:r>
              <a:rPr lang="en-US" altLang="ko-KR" smtClean="0">
                <a:latin typeface="가는으뜸체"/>
                <a:ea typeface="가는으뜸체"/>
                <a:cs typeface="가는으뜸체"/>
              </a:rPr>
              <a:t>.</a:t>
            </a:r>
          </a:p>
          <a:p>
            <a:r>
              <a:rPr lang="en-US" altLang="ko-KR" sz="1400" smtClean="0">
                <a:latin typeface="가는으뜸체"/>
                <a:ea typeface="가는으뜸체"/>
                <a:cs typeface="가는으뜸체"/>
              </a:rPr>
              <a:t>* </a:t>
            </a:r>
            <a:r>
              <a:rPr lang="ko-KR" altLang="en-US" sz="1400" smtClean="0">
                <a:latin typeface="가는으뜸체"/>
                <a:ea typeface="가는으뜸체"/>
                <a:cs typeface="가는으뜸체"/>
              </a:rPr>
              <a:t>메소드</a:t>
            </a:r>
          </a:p>
          <a:p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114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7FD9C1F8-77FF-4D2F-AAC4-1EE82AE83670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79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0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run() </a:t>
            </a: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메소드</a:t>
            </a:r>
          </a:p>
          <a:p>
            <a:pPr>
              <a:lnSpc>
                <a:spcPct val="80000"/>
              </a:lnSpc>
              <a:buFontTx/>
              <a:buChar char="-"/>
            </a:pP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스레드가 실행되면 자바가상머신</a:t>
            </a: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(JVM)</a:t>
            </a: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에 의해 자동으로 호출되는 메소드</a:t>
            </a:r>
          </a:p>
          <a:p>
            <a:pPr>
              <a:lnSpc>
                <a:spcPct val="80000"/>
              </a:lnSpc>
              <a:buFontTx/>
              <a:buChar char="-"/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run() </a:t>
            </a: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메소드가 종료되면 스레드가 자동으로 자동적으로 소멸되기 때문에</a:t>
            </a: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보통 </a:t>
            </a: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문 등을 이용하여 무한루프를 갖게 된다</a:t>
            </a: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80000"/>
              </a:lnSpc>
              <a:buFontTx/>
              <a:buChar char="-"/>
            </a:pPr>
            <a:endParaRPr lang="en-US" altLang="ko-KR" sz="900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클래스 정의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public class FirstThread extends Thread{ 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	public void run() {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900" smtClean="0">
                <a:latin typeface="Arial" panose="020B0604020202020204" pitchFamily="34" charset="0"/>
                <a:cs typeface="Arial" panose="020B0604020202020204" pitchFamily="34" charset="0"/>
              </a:rPr>
              <a:t>………………………</a:t>
            </a:r>
            <a:endParaRPr lang="en-US" altLang="ko-KR" sz="900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2) </a:t>
            </a: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객체 생성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FirstThread thread = new FirstThread();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스레드 시작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thread.start();</a:t>
            </a:r>
          </a:p>
          <a:p>
            <a:pPr>
              <a:lnSpc>
                <a:spcPct val="80000"/>
              </a:lnSpc>
              <a:buFontTx/>
              <a:buChar char="-"/>
            </a:pPr>
            <a:endParaRPr lang="en-US" altLang="ko-KR" sz="900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1) </a:t>
            </a: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인터페이스 구현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public class GraphicThread extends Frame implements Runnable{ 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	public void run() {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z="900" smtClean="0">
                <a:latin typeface="Arial" panose="020B0604020202020204" pitchFamily="34" charset="0"/>
                <a:cs typeface="Arial" panose="020B0604020202020204" pitchFamily="34" charset="0"/>
              </a:rPr>
              <a:t>………………………</a:t>
            </a:r>
            <a:endParaRPr lang="en-US" altLang="ko-KR" sz="900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2) </a:t>
            </a: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객체 생성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GraphicThread  mr = new GraphicThread();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Thread t  = new Thread(mr);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z="900" smtClean="0">
                <a:latin typeface="Optima" panose="020B0604020202020204" pitchFamily="34" charset="0"/>
                <a:cs typeface="Arial" panose="020B0604020202020204" pitchFamily="34" charset="0"/>
              </a:rPr>
              <a:t>스레드 시작</a:t>
            </a:r>
          </a:p>
          <a:p>
            <a:pPr>
              <a:lnSpc>
                <a:spcPct val="80000"/>
              </a:lnSpc>
            </a:pPr>
            <a:r>
              <a:rPr lang="en-US" altLang="ko-KR" sz="900" smtClean="0">
                <a:latin typeface="Optima" panose="020B0604020202020204" pitchFamily="34" charset="0"/>
                <a:cs typeface="Arial" panose="020B0604020202020204" pitchFamily="34" charset="0"/>
              </a:rPr>
              <a:t>t.start();</a:t>
            </a:r>
          </a:p>
          <a:p>
            <a:pPr>
              <a:lnSpc>
                <a:spcPct val="80000"/>
              </a:lnSpc>
            </a:pPr>
            <a:endParaRPr lang="en-US" altLang="ko-KR" sz="900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496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951F20F9-C5EE-4BA5-8EB4-0ADA1B932B0E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11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544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스택의 예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여러 권의 책을 책상 위에 쌓아놓는 것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아래가 막힌 긴 원통에 공을 순서대로 넣고 빼는 것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엘리베이터에 사람들이 들어갔다가 나오는 것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#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힙의 예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책꽂이에 책을 꽂아놓고 다시 빼는 경우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장롱에 옷을 걸어놓았다가 다시 빼는 경우</a:t>
            </a:r>
          </a:p>
          <a:p>
            <a:pPr eaLnBrk="1" hangingPunct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상자 높이와 동일한 물건을 넣고 빼는 경우</a:t>
            </a:r>
          </a:p>
          <a:p>
            <a:pPr eaLnBrk="1" hangingPunct="1"/>
            <a:endParaRPr lang="ko-KR" altLang="en-US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052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1C440E52-E64A-445E-9AD1-CFDB961FC870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80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1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1)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인터페이스 구현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public class GraphicThread extends Frame implements Runnable{ 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	public void run() {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………………………</a:t>
            </a:r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2)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객체 생성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GraphicThread  mr = new GraphicThread();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Thread t  = new Thread(mr);</a:t>
            </a:r>
          </a:p>
          <a:p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스레드 시작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t.start();</a:t>
            </a:r>
          </a:p>
          <a:p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793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한번 사용한 </a:t>
            </a:r>
            <a:r>
              <a:rPr lang="ko-KR" altLang="en-US" dirty="0" err="1" smtClean="0"/>
              <a:t>쓰레드는</a:t>
            </a:r>
            <a:r>
              <a:rPr lang="ko-KR" altLang="en-US" dirty="0" smtClean="0"/>
              <a:t> 다시 재사용할 수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아래는 안됨</a:t>
            </a:r>
            <a:endParaRPr lang="en-US" altLang="ko-KR" dirty="0" smtClean="0"/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t1.start();</a:t>
            </a:r>
          </a:p>
          <a:p>
            <a:pPr>
              <a:defRPr/>
            </a:pPr>
            <a:r>
              <a:rPr kumimoji="1" lang="en-US" altLang="ko-KR" dirty="0" smtClean="0">
                <a:latin typeface="굴림" pitchFamily="50" charset="-127"/>
                <a:ea typeface="굴림" pitchFamily="50" charset="-127"/>
                <a:cs typeface="+mn-cs"/>
              </a:rPr>
              <a:t>t1.start();</a:t>
            </a:r>
          </a:p>
        </p:txBody>
      </p:sp>
      <p:sp>
        <p:nvSpPr>
          <p:cNvPr id="7116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5E204572-309E-4CDC-B819-329F9080DBF1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81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47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270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2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414FA51C-3E22-482A-888E-732F2EE5F8B2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82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7808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 dirty="0" smtClean="0">
                <a:solidFill>
                  <a:schemeClr val="tx1"/>
                </a:solidFill>
                <a:latin typeface="Optima" pitchFamily="2" charset="2"/>
                <a:ea typeface="+mn-ea"/>
                <a:cs typeface="Arial" charset="0"/>
              </a:rPr>
              <a:t>ThreadEx2  </a:t>
            </a:r>
            <a:r>
              <a:rPr lang="ko-KR" altLang="en-US" sz="1200" b="1" kern="1200" dirty="0" smtClean="0">
                <a:solidFill>
                  <a:schemeClr val="tx1"/>
                </a:solidFill>
                <a:latin typeface="Optima" pitchFamily="2" charset="2"/>
                <a:ea typeface="+mn-ea"/>
                <a:cs typeface="Arial" charset="0"/>
              </a:rPr>
              <a:t>가 올바른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smtClean="0"/>
              <a:t>IBM Confidential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C4866C-9508-41CF-8231-9F7D5A7DF881}" type="slidenum">
              <a:rPr lang="ko-KR" altLang="en-US" smtClean="0"/>
              <a:pPr/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37996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3731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non-runnable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blocked(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지연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 –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입출력 메서드 등의 호출로 인해서 해당 메서드의 종료가 일어날 때까지 스레드가 대기하고 있는 상태</a:t>
            </a:r>
          </a:p>
        </p:txBody>
      </p:sp>
      <p:sp>
        <p:nvSpPr>
          <p:cNvPr id="7137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0857A0E0-CEDB-4D6D-9CA1-510D25EFA06C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84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4920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CCA27B08-B608-40D1-88D1-5B04829DA761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85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1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lvl="1"/>
            <a:r>
              <a:rPr lang="en-US" altLang="ko-KR" dirty="0" smtClean="0">
                <a:latin typeface="Optima" panose="020B0604020202020204" pitchFamily="34" charset="0"/>
                <a:cs typeface="Arial" panose="020B0604020202020204" pitchFamily="34" charset="0"/>
              </a:rPr>
              <a:t>start() </a:t>
            </a:r>
            <a:r>
              <a:rPr lang="ko-KR" altLang="en-US" dirty="0" err="1" smtClean="0">
                <a:latin typeface="Optima" panose="020B0604020202020204" pitchFamily="34" charset="0"/>
                <a:cs typeface="Arial" panose="020B0604020202020204" pitchFamily="34" charset="0"/>
              </a:rPr>
              <a:t>메소드</a:t>
            </a:r>
            <a:endParaRPr lang="ko-KR" altLang="en-US" dirty="0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dirty="0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dirty="0" smtClean="0">
                <a:latin typeface="Optima" panose="020B0604020202020204" pitchFamily="34" charset="0"/>
                <a:cs typeface="Arial" panose="020B0604020202020204" pitchFamily="34" charset="0"/>
              </a:rPr>
              <a:t>필요한 시스템 자원을 할당하고</a:t>
            </a:r>
          </a:p>
          <a:p>
            <a:pPr lvl="2"/>
            <a:r>
              <a:rPr lang="en-US" altLang="ko-KR" dirty="0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dirty="0" smtClean="0">
                <a:latin typeface="Optima" panose="020B0604020202020204" pitchFamily="34" charset="0"/>
                <a:cs typeface="Arial" panose="020B0604020202020204" pitchFamily="34" charset="0"/>
              </a:rPr>
              <a:t>스레드를 </a:t>
            </a:r>
            <a:r>
              <a:rPr lang="ko-KR" altLang="en-US" dirty="0" err="1" smtClean="0">
                <a:latin typeface="Optima" panose="020B0604020202020204" pitchFamily="34" charset="0"/>
                <a:cs typeface="Arial" panose="020B0604020202020204" pitchFamily="34" charset="0"/>
              </a:rPr>
              <a:t>스케줄링한</a:t>
            </a:r>
            <a:r>
              <a:rPr lang="ko-KR" altLang="en-US" dirty="0" smtClean="0">
                <a:latin typeface="Optima" panose="020B0604020202020204" pitchFamily="34" charset="0"/>
                <a:cs typeface="Arial" panose="020B0604020202020204" pitchFamily="34" charset="0"/>
              </a:rPr>
              <a:t> 후</a:t>
            </a:r>
            <a:r>
              <a:rPr lang="en-US" altLang="ko-KR" dirty="0" smtClean="0">
                <a:latin typeface="Optima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lvl="2"/>
            <a:r>
              <a:rPr lang="en-US" altLang="ko-KR" dirty="0" smtClean="0">
                <a:latin typeface="Optima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dirty="0" smtClean="0">
                <a:latin typeface="Optima" panose="020B0604020202020204" pitchFamily="34" charset="0"/>
                <a:cs typeface="Arial" panose="020B0604020202020204" pitchFamily="34" charset="0"/>
              </a:rPr>
              <a:t>스레드 객체의 </a:t>
            </a:r>
            <a:r>
              <a:rPr lang="en-US" altLang="ko-KR" dirty="0" smtClean="0">
                <a:latin typeface="Optima" panose="020B0604020202020204" pitchFamily="34" charset="0"/>
                <a:cs typeface="Arial" panose="020B0604020202020204" pitchFamily="34" charset="0"/>
              </a:rPr>
              <a:t>run() </a:t>
            </a:r>
            <a:r>
              <a:rPr lang="ko-KR" altLang="en-US" dirty="0" err="1" smtClean="0">
                <a:latin typeface="Optima" panose="020B0604020202020204" pitchFamily="34" charset="0"/>
                <a:cs typeface="Arial" panose="020B0604020202020204" pitchFamily="34" charset="0"/>
              </a:rPr>
              <a:t>메소드를</a:t>
            </a:r>
            <a:r>
              <a:rPr lang="ko-KR" altLang="en-US" dirty="0" smtClean="0">
                <a:latin typeface="Optima" panose="020B0604020202020204" pitchFamily="34" charset="0"/>
                <a:cs typeface="Arial" panose="020B0604020202020204" pitchFamily="34" charset="0"/>
              </a:rPr>
              <a:t> 호출한다</a:t>
            </a:r>
            <a:r>
              <a:rPr lang="en-US" altLang="ko-KR" dirty="0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run </a:t>
            </a:r>
            <a:r>
              <a:rPr lang="ko-KR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메소드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스레드 실행의 시작 장소</a:t>
            </a:r>
          </a:p>
          <a:p>
            <a:pPr lvl="1"/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순차 프로그램의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main()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과 동일</a:t>
            </a:r>
          </a:p>
          <a:p>
            <a:pPr lvl="1"/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- run() </a:t>
            </a:r>
            <a:r>
              <a:rPr lang="ko-KR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메소드가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종료되면 스레드 종료</a:t>
            </a:r>
          </a:p>
          <a:p>
            <a:endParaRPr lang="ko-KR" altLang="en-US" dirty="0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421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ko-KR" altLang="en-US" smtClean="0"/>
              <a:t>IBM Confidential</a:t>
            </a: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C4866C-9508-41CF-8231-9F7D5A7DF881}" type="slidenum">
              <a:rPr lang="ko-KR" altLang="en-US" smtClean="0"/>
              <a:pPr/>
              <a:t>91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5773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827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너무 빨리 수행되어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번갈아 실행되지 않음</a:t>
            </a:r>
          </a:p>
        </p:txBody>
      </p:sp>
      <p:sp>
        <p:nvSpPr>
          <p:cNvPr id="71782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82C0ED50-8E47-4BCB-812A-B23D1EE02C00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93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811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8851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88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31C0EA60-95EC-40C9-ABF9-CE849CF4DBCE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94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026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BEE20574-C63A-4970-A805-E1BA82D490ED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101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1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1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전화번호와 마찬가지인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ip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주소</a:t>
            </a:r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latinLnBrk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Ip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주소는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4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바이트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ipv4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16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바이트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ipv6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가 있다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전화번호를 알아야 전화를 걸 수 있듯이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..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타 컴퓨터와의 통신을 위해서는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ip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주소나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dns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주소를 알아야 한다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Ip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가 아파트 동에 해당한다면 포트는 아파트 호실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5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38521D8A-0C15-4FA5-9FCC-53A40EEFD3DC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13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576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6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프로그래밍 이란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데이터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(Data)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처리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(Process) 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정보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(Information)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 기본을 둠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절차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행동이 프로그램의 동작에 가장 중심에 있으며 데이터는 여러 단계의 절차를 거쳐서 원하는 상태를 가짐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절차적 프로그램에서 데이터는 자료 구조를 의미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절차는 알고리즘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객체 지향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작업의 중심에는 객체가 있음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메시지 전달을 통해 동작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모듈화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재사용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객체지향 프로그래밍은 클래스를 사용하여 절차적 언어보다 높은 모듈화 가능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이미 작성된 코드를 재사용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(Stack, Hashtable, LinkedList)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메시지 전달은 객체에 맞는 행동을 하라고 하는 것 뿐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행동은 객체를 통해 이루어짐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다형성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0784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925458D8-7D15-47E7-85AE-42013E72A7E6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102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2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2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4787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192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ko-KR" sz="1600" smtClean="0">
                <a:latin typeface="Optima" panose="020B0604020202020204" pitchFamily="34" charset="0"/>
                <a:cs typeface="Arial" panose="020B0604020202020204" pitchFamily="34" charset="0"/>
              </a:rPr>
              <a:t>TCP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연결성 통신 방식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(connection-oriented) --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전화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신뢰성 보장</a:t>
            </a:r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smtClean="0">
                <a:latin typeface="Optima" panose="020B0604020202020204" pitchFamily="34" charset="0"/>
                <a:cs typeface="Arial" panose="020B0604020202020204" pitchFamily="34" charset="0"/>
              </a:rPr>
              <a:t>UDP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비연결성 통신 방식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(connectionless) --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편지</a:t>
            </a:r>
          </a:p>
          <a:p>
            <a:pPr lvl="1"/>
            <a:endParaRPr lang="ko-KR" altLang="en-US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192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E702D983-2DB6-4DA8-AB26-5732DC221F34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103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6917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EE6B5FC3-C8CB-4B6A-870E-8D995AF14438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104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2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2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4184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2ABDB90F-AA56-4230-BA42-604DABBCB330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105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2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2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6511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E35E7FAF-B044-4F4B-9FB9-E942CCF5CA61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106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2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2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6730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3C8DDF8A-C85A-4D5F-BD64-25FBE51BB22A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107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2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2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732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9EF4D392-C88B-45B8-A449-5F4BEB5F2202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109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2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2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예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 URL u = null;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     try {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	u = new URL(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http://www.poly.com/bgrad.html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     } catch (MalformedURLException e) {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342956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1A7D14A4-FF99-44AD-9ADB-1D1E9B8A407C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110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2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2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예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 URL u = null;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     try {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	u = new URL(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http://www.poly.com/bgrad.html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     } catch (MalformedURLException e) { 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4395694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9C28BBD0-7FE8-40B6-B8F8-33228BC2BB5A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112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2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2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0292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2BA7AE24-2D66-4AD6-A6C6-88E43A2FA694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115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3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3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915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D296FF99-0299-4F62-B31E-C5A07DB1400D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14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577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7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객체지향</a:t>
            </a:r>
            <a:b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</a:b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사물이나 개념을 속성과 기능을 가진 객체로 모델링하고 이들간의 관계를 정의하는 것</a:t>
            </a:r>
          </a:p>
          <a:p>
            <a:pPr eaLnBrk="1" hangingPunct="1">
              <a:buFontTx/>
              <a:buChar char="-"/>
            </a:pP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위 그림에서 만일 별이 추가된다면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</a:b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수정할 부분들을 식별해보자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buFontTx/>
              <a:buChar char="-"/>
            </a:pPr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Tx/>
              <a:buChar char="-"/>
            </a:pPr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9924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8528F96E-DF6D-4AA0-89EE-BFD561E41410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116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3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3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1863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A5C1D278-37C9-43AC-9770-A141216BBAF8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118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3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3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8924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10AD885E-D438-4B4F-BEA0-5864CA897E2A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119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3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3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서버측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1) ServerSocket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클래스를 이용하여 서버 소켓 객체를  생성한 다음 클라이언트의 요청을 기다린다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2)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클라이언트의 요청이 발생되면 요청을 받아들여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Socket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객체를 생성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3) Socket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객체를 이용하여 입출력을 위한 스트림을 생성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4)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통신을 수행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5)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소켓을 닫는다</a:t>
            </a:r>
          </a:p>
          <a:p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클라이언트 측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1)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연결을 원하는 서버의 주소와 포트 번호로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Socket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객체를 생성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2) Socket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객체를 이용하여 입출력을 위한 스트림을 생성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3)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통신을 수행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4)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소켓을 닫는다</a:t>
            </a:r>
          </a:p>
        </p:txBody>
      </p:sp>
    </p:spTree>
    <p:extLst>
      <p:ext uri="{BB962C8B-B14F-4D97-AF65-F5344CB8AC3E}">
        <p14:creationId xmlns:p14="http://schemas.microsoft.com/office/powerpoint/2010/main" val="13087275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D80FC5D2-CCC6-4644-A624-4E8406D8083F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120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3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3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일반적으로 서버프로그램을 만들 때는 소켓을 만들고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bind()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하고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listen()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하는 일들이 항상 반복된다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자바에서는 이러한 반복 작업을 제거하기 위해서 서버 소켓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(ServerSocket)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이라는 클래스를 만들었다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프로그래머는 서버 소켓을 만들어서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accept()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메소드를 호출한다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 accept()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메소드는 클라이언트로 부터 컨넥션이 요청될 때까지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Block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되어있다가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요청이 들어오면 클라이언트와 통신할 수 있는 소켓을 생성해서 리턴해준다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서버는 리턴된 소켓을 이용해서 클라이언트와 통신할 수 있다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클라이언트에서도 마찬가지로 반복되는 작업을 제거하기 위해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connect()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라는 함수를 호출할 필요가 없도록 소켓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(Socket)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이라는 클래스를 만들었다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따라서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클라이언트에서는 소켓을 만들고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소켓을 이용해서 만든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I/O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스트림을 이용해서 서버와 통신할 수 있다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734213" name="Picture 4" descr="17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6964363"/>
            <a:ext cx="4908550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6149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C2803F47-4113-4713-AE89-0A024AF2E86F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121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3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3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# accept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메소드</a:t>
            </a:r>
          </a:p>
          <a:p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public Socket accept() throws IOException</a:t>
            </a:r>
          </a:p>
          <a:p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ServerSocket 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객체를 통하여 이 메소드를 호출하면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solidFill>
                  <a:schemeClr val="accent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클라이언트와 통신하는 </a:t>
            </a:r>
            <a:r>
              <a:rPr lang="en-US" altLang="ko-KR" smtClean="0">
                <a:solidFill>
                  <a:schemeClr val="accent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Socket </a:t>
            </a:r>
            <a:r>
              <a:rPr lang="ko-KR" altLang="en-US" smtClean="0">
                <a:solidFill>
                  <a:schemeClr val="accent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객체를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 반환한다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예를 들면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, 80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번 포트번호에서 클라이언트의 접속요청을 기다리는 서버소켓의 생성 및 서버의 소켓 생성과정은 다음과 같다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   ........</a:t>
            </a:r>
          </a:p>
          <a:p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   ServerSocket server = new ServerSocket(80, 10); //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서버소켓 생성</a:t>
            </a:r>
          </a:p>
          <a:p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Socket connection = server.accept(); // 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소켓생성</a:t>
            </a:r>
          </a:p>
          <a:p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........</a:t>
            </a:r>
          </a:p>
          <a:p>
            <a:pPr algn="just" fontAlgn="ctr">
              <a:spcBef>
                <a:spcPct val="50000"/>
              </a:spcBef>
            </a:pP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두 번째 줄은 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80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번 포트번호에서 클라이언트의 접속요청을 기다리는 </a:t>
            </a:r>
            <a:r>
              <a:rPr lang="en-US" altLang="ko-KR" smtClean="0">
                <a:solidFill>
                  <a:schemeClr val="accent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ko-KR" altLang="en-US" smtClean="0">
                <a:solidFill>
                  <a:schemeClr val="accent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서버소켓을 생성하고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세 번째 줄의 </a:t>
            </a:r>
            <a:r>
              <a:rPr lang="en-US" altLang="ko-KR" smtClean="0">
                <a:solidFill>
                  <a:schemeClr val="accent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server.accept() </a:t>
            </a:r>
            <a:r>
              <a:rPr lang="ko-KR" altLang="en-US" smtClean="0">
                <a:solidFill>
                  <a:schemeClr val="accent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명령은 클라이언트로부터 접속요청을 기다린다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즉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, accept() 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메소드는 클라이언트가 접속을 요청할 때까지 기다린다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만일 클라이언트의 요청에 따라 접속이 이루어지면 서버에서 </a:t>
            </a:r>
            <a:r>
              <a:rPr lang="ko-KR" altLang="en-US" smtClean="0">
                <a:solidFill>
                  <a:schemeClr val="accent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접속을 요청한 클라이언트와 데이터의 송수신을 담당할 </a:t>
            </a:r>
            <a:r>
              <a:rPr lang="en-US" altLang="ko-KR" smtClean="0">
                <a:solidFill>
                  <a:schemeClr val="accent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connection </a:t>
            </a:r>
            <a:r>
              <a:rPr lang="ko-KR" altLang="en-US" smtClean="0">
                <a:solidFill>
                  <a:schemeClr val="accent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소켓 객체를 반환한다</a:t>
            </a:r>
            <a:r>
              <a:rPr lang="en-US" altLang="ko-KR" smtClean="0">
                <a:solidFill>
                  <a:schemeClr val="accent2"/>
                </a:solidFill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0828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28074117-3A63-49B9-BB27-337CDEC88A6D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122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3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3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678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95BFACF9-A0D2-4D13-98D7-9A53B4D5663F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123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3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3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0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3F49CC4C-6B08-4F36-993C-FF5EF176F5B4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125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73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325" y="354013"/>
            <a:ext cx="6748463" cy="4672012"/>
          </a:xfrm>
          <a:ln/>
        </p:spPr>
      </p:sp>
      <p:sp>
        <p:nvSpPr>
          <p:cNvPr id="73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5170488"/>
            <a:ext cx="6489700" cy="4238625"/>
          </a:xfrm>
          <a:noFill/>
        </p:spPr>
        <p:txBody>
          <a:bodyPr/>
          <a:lstStyle/>
          <a:p>
            <a:endParaRPr lang="ko-KR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8309" name="Picture 4" descr="client copy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4735513"/>
            <a:ext cx="950912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8310" name="Text Box 5"/>
          <p:cNvSpPr txBox="1">
            <a:spLocks noChangeArrowheads="1"/>
          </p:cNvSpPr>
          <p:nvPr/>
        </p:nvSpPr>
        <p:spPr bwMode="auto">
          <a:xfrm>
            <a:off x="749300" y="5797550"/>
            <a:ext cx="1216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1600">
                <a:latin typeface="산돌광수B"/>
                <a:ea typeface="산돌광수B"/>
                <a:cs typeface="산돌광수B"/>
              </a:rPr>
              <a:t>클라이언트</a:t>
            </a:r>
          </a:p>
        </p:txBody>
      </p:sp>
      <p:pic>
        <p:nvPicPr>
          <p:cNvPr id="738311" name="Picture 6" descr="server copy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6037263"/>
            <a:ext cx="1238250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8312" name="Text Box 7"/>
          <p:cNvSpPr txBox="1">
            <a:spLocks noChangeArrowheads="1"/>
          </p:cNvSpPr>
          <p:nvPr/>
        </p:nvSpPr>
        <p:spPr bwMode="auto">
          <a:xfrm>
            <a:off x="2347913" y="6900863"/>
            <a:ext cx="70167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2000">
                <a:latin typeface="산돌광수B"/>
                <a:ea typeface="산돌광수B"/>
                <a:cs typeface="산돌광수B"/>
              </a:rPr>
              <a:t>서버</a:t>
            </a:r>
          </a:p>
        </p:txBody>
      </p:sp>
      <p:sp>
        <p:nvSpPr>
          <p:cNvPr id="738313" name="Rectangle 8"/>
          <p:cNvSpPr>
            <a:spLocks noChangeArrowheads="1"/>
          </p:cNvSpPr>
          <p:nvPr/>
        </p:nvSpPr>
        <p:spPr bwMode="auto">
          <a:xfrm>
            <a:off x="1989138" y="5154613"/>
            <a:ext cx="2187575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1600">
                <a:latin typeface="굴림" panose="020B0600000101010101" pitchFamily="50" charset="-127"/>
                <a:ea typeface="굴림" panose="020B0600000101010101" pitchFamily="50" charset="-127"/>
              </a:rPr>
              <a:t>버퍼에 저장된 문자</a:t>
            </a:r>
          </a:p>
        </p:txBody>
      </p:sp>
      <p:sp>
        <p:nvSpPr>
          <p:cNvPr id="738314" name="Rectangle 9"/>
          <p:cNvSpPr>
            <a:spLocks noChangeArrowheads="1"/>
          </p:cNvSpPr>
          <p:nvPr/>
        </p:nvSpPr>
        <p:spPr bwMode="auto">
          <a:xfrm>
            <a:off x="4540250" y="5154613"/>
            <a:ext cx="13843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1600">
                <a:latin typeface="굴림" panose="020B0600000101010101" pitchFamily="50" charset="-127"/>
                <a:ea typeface="굴림" panose="020B0600000101010101" pitchFamily="50" charset="-127"/>
              </a:rPr>
              <a:t>문자</a:t>
            </a:r>
          </a:p>
        </p:txBody>
      </p:sp>
      <p:sp>
        <p:nvSpPr>
          <p:cNvPr id="738315" name="Text Box 10"/>
          <p:cNvSpPr txBox="1">
            <a:spLocks noChangeArrowheads="1"/>
          </p:cNvSpPr>
          <p:nvPr/>
        </p:nvSpPr>
        <p:spPr bwMode="auto">
          <a:xfrm>
            <a:off x="2420938" y="4816475"/>
            <a:ext cx="1492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Monaco"/>
                <a:ea typeface="굴림" panose="020B0600000101010101" pitchFamily="50" charset="-127"/>
              </a:rPr>
              <a:t>BufferedReader</a:t>
            </a:r>
          </a:p>
        </p:txBody>
      </p:sp>
      <p:sp>
        <p:nvSpPr>
          <p:cNvPr id="738316" name="Text Box 11"/>
          <p:cNvSpPr txBox="1">
            <a:spLocks noChangeArrowheads="1"/>
          </p:cNvSpPr>
          <p:nvPr/>
        </p:nvSpPr>
        <p:spPr bwMode="auto">
          <a:xfrm>
            <a:off x="4391025" y="4816475"/>
            <a:ext cx="1770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Monaco"/>
                <a:ea typeface="굴림" panose="020B0600000101010101" pitchFamily="50" charset="-127"/>
              </a:rPr>
              <a:t>InputStreamReader</a:t>
            </a:r>
          </a:p>
        </p:txBody>
      </p:sp>
      <p:sp>
        <p:nvSpPr>
          <p:cNvPr id="738317" name="Rectangle 12"/>
          <p:cNvSpPr>
            <a:spLocks noChangeArrowheads="1"/>
          </p:cNvSpPr>
          <p:nvPr/>
        </p:nvSpPr>
        <p:spPr bwMode="auto">
          <a:xfrm>
            <a:off x="4608513" y="6256338"/>
            <a:ext cx="1239837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600">
                <a:latin typeface="굴림" panose="020B0600000101010101" pitchFamily="50" charset="-127"/>
                <a:ea typeface="굴림" panose="020B0600000101010101" pitchFamily="50" charset="-127"/>
              </a:rPr>
              <a:t>011010011</a:t>
            </a:r>
          </a:p>
        </p:txBody>
      </p:sp>
      <p:sp>
        <p:nvSpPr>
          <p:cNvPr id="738318" name="Text Box 13"/>
          <p:cNvSpPr txBox="1">
            <a:spLocks noChangeArrowheads="1"/>
          </p:cNvSpPr>
          <p:nvPr/>
        </p:nvSpPr>
        <p:spPr bwMode="auto">
          <a:xfrm>
            <a:off x="4175125" y="6759575"/>
            <a:ext cx="1851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Monaco"/>
                <a:ea typeface="굴림" panose="020B0600000101010101" pitchFamily="50" charset="-127"/>
              </a:rPr>
              <a:t>Socket</a:t>
            </a:r>
            <a:r>
              <a:rPr lang="ko-KR" altLang="en-US" sz="1200">
                <a:latin typeface="Monaco"/>
                <a:ea typeface="굴림" panose="020B0600000101010101" pitchFamily="50" charset="-127"/>
              </a:rPr>
              <a:t>의 입력 스트림</a:t>
            </a:r>
          </a:p>
        </p:txBody>
      </p:sp>
      <p:cxnSp>
        <p:nvCxnSpPr>
          <p:cNvPr id="738319" name="AutoShape 14"/>
          <p:cNvCxnSpPr>
            <a:cxnSpLocks noChangeShapeType="1"/>
            <a:endCxn id="738317" idx="1"/>
          </p:cNvCxnSpPr>
          <p:nvPr/>
        </p:nvCxnSpPr>
        <p:spPr bwMode="auto">
          <a:xfrm flipV="1">
            <a:off x="3222625" y="6472238"/>
            <a:ext cx="1385888" cy="142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8320" name="AutoShape 15"/>
          <p:cNvCxnSpPr>
            <a:cxnSpLocks noChangeShapeType="1"/>
            <a:stCxn id="738317" idx="0"/>
            <a:endCxn id="738314" idx="2"/>
          </p:cNvCxnSpPr>
          <p:nvPr/>
        </p:nvCxnSpPr>
        <p:spPr bwMode="auto">
          <a:xfrm flipV="1">
            <a:off x="5227638" y="5586413"/>
            <a:ext cx="4762" cy="669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8321" name="AutoShape 16"/>
          <p:cNvCxnSpPr>
            <a:cxnSpLocks noChangeShapeType="1"/>
            <a:stCxn id="738314" idx="1"/>
            <a:endCxn id="738313" idx="3"/>
          </p:cNvCxnSpPr>
          <p:nvPr/>
        </p:nvCxnSpPr>
        <p:spPr bwMode="auto">
          <a:xfrm flipH="1">
            <a:off x="4176713" y="5372100"/>
            <a:ext cx="3635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8322" name="AutoShape 17"/>
          <p:cNvCxnSpPr>
            <a:cxnSpLocks noChangeShapeType="1"/>
            <a:stCxn id="738313" idx="1"/>
          </p:cNvCxnSpPr>
          <p:nvPr/>
        </p:nvCxnSpPr>
        <p:spPr bwMode="auto">
          <a:xfrm flipH="1" flipV="1">
            <a:off x="1622425" y="5292725"/>
            <a:ext cx="366713" cy="79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6939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391B727B-DF81-415B-B960-BDE0A3E3FD29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15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578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객체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상속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: is-a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관계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일반화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구체화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다형성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다양한 형태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서브클래스를 수퍼클래스 관점에서 사용 가능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사람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고래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포유류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715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클래스와 객체는 무엇이며, 어디에 쓰는 것일까요...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클래스란 객체를 정의해 놓은 것이며, 객체를 생성하는 데 사용됩니다.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객체는... 실제로 존재하는 것을 말합니다.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일반적으로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Tv나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자동차와 같은 사물이 객체의 대표적인 예입니다.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프로그래밍에서는 객체를 생성하면,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클래스에 정의된 내용대로 메모리에 객체가 생성됩니다.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클래스는 설계도에 비유할 수 있고요.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객체는 설계도에 의해 만들어진 사물에 비유할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우리가 사용하려는 것은 제품이지 제품 설계도가 아니기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때문에 제품설계도로부터 제품을 만들어야만 합니다.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예를 들어 TV를 사용하려면 TV클래스로부터 객체인 TV를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생성해야하는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것이죠.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클래스를 정의하고 클래스를 통해 객체를 생성하는 이유는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설계도를 통해서 제품을 만드는 이유와 같습니다.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설계도만 잘 만들어 놓으면 제품을 만들 때마다 매번 고민할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필요없이</a:t>
            </a:r>
            <a:endParaRPr kumimoji="1" lang="ko-KR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설계도 대로만 만들면 되잖아요?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그래서 이와 마찬가지로 클래스 하나만 잘 만들어 놓으면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많은 수의 객체를 만드는 것도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고민없이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 간단히 처리할 수 있습니다.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기본적으로 객체는 서로 독립적입니다. 같은 클래스로부터 만들어진 객체라도 말이죠.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무슨 </a:t>
            </a:r>
            <a:r>
              <a:rPr kumimoji="1" lang="ko-KR" altLang="ko-KR" dirty="0" err="1" smtClean="0">
                <a:latin typeface="굴림" pitchFamily="50" charset="-127"/>
                <a:ea typeface="굴림" pitchFamily="50" charset="-127"/>
                <a:cs typeface="+mn-cs"/>
              </a:rPr>
              <a:t>얘기냐면</a:t>
            </a: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, 붕어빵기계에서 붕어빵을 10개 만들었다고 가정했을 때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붕어빵 하나를 집어서 한입 깨물어 먹어도 나머지 9개의 붕어빵에는 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아무런 일도 일어나지 않겠죠? 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이처럼 같은 클래스로부터 생성된 객체일지라도 서로 독립적이라서</a:t>
            </a:r>
          </a:p>
          <a:p>
            <a:pPr>
              <a:defRPr/>
            </a:pPr>
            <a:r>
              <a:rPr kumimoji="1" lang="ko-KR" altLang="ko-KR" dirty="0" smtClean="0">
                <a:latin typeface="굴림" pitchFamily="50" charset="-127"/>
                <a:ea typeface="굴림" pitchFamily="50" charset="-127"/>
                <a:cs typeface="+mn-cs"/>
              </a:rPr>
              <a:t>어느 한 객체의 변화가 다른 객체에 영향을 주지 않습니다.</a:t>
            </a:r>
          </a:p>
          <a:p>
            <a:pPr>
              <a:defRPr/>
            </a:pPr>
            <a:endParaRPr kumimoji="1" lang="en-US" altLang="ko-KR" dirty="0" smtClean="0"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5795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2E55B3D6-70C0-4920-9CC7-9A2225CCF9BC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17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77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defTabSz="935038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defTabSz="935038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fld id="{A3E6A15B-6CE5-4E23-B0D6-9B2336E1CA4B}" type="slidenum">
              <a:rPr lang="en-US" altLang="ko-KR" sz="900">
                <a:ea typeface="맑은 고딕" panose="020B0503020000020004" pitchFamily="50" charset="-127"/>
              </a:rPr>
              <a:pPr eaLnBrk="1" hangingPunct="1"/>
              <a:t>18</a:t>
            </a:fld>
            <a:endParaRPr lang="en-US" altLang="ko-KR" sz="900">
              <a:ea typeface="맑은 고딕" panose="020B0503020000020004" pitchFamily="50" charset="-127"/>
            </a:endParaRPr>
          </a:p>
        </p:txBody>
      </p:sp>
      <p:sp>
        <p:nvSpPr>
          <p:cNvPr id="580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0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객체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대상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물건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목적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독립적인 것으로 인식할 수 있는 실물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모든 물체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의자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셔츠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책등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개념적인 것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조직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원소 테이블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사상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축구경기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클래스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객체들을 필요에 따라 분류하고 공통적인 성질만을 골라내어 추상화시킨 것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 -&gt;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자동차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엔진 이용해서 움직이는 탈것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인스턴스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메모리를 차지하는 구조체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각각 구조는 같지만 특성은 다름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인터페이스 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메서드만 가짐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상수는 편의를 위함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 -&gt;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멤버를 가지면 다중상속에 문제가 발생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속성 보다는 객체가 무엇을 할 수있는지를 표시하는 역할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외부에서 사용할 수 있는 객체의 기능을 나타낸다고 보면 됨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같은 인터페이스를 가지는 객체는 같은 종류로 분류됨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  <a:cs typeface="Arial" panose="020B0604020202020204" pitchFamily="34" charset="0"/>
              </a:rPr>
              <a:t>데이터 형</a:t>
            </a:r>
            <a:r>
              <a:rPr lang="en-US" altLang="ko-KR" smtClean="0">
                <a:latin typeface="Optima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/>
            <a:endParaRPr lang="en-US" altLang="ko-KR" smtClean="0">
              <a:latin typeface="Optima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52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542203"/>
            <a:ext cx="8420100" cy="64647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482260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13767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631"/>
          </a:xfrm>
        </p:spPr>
        <p:txBody>
          <a:bodyPr/>
          <a:lstStyle>
            <a:lvl2pPr>
              <a:defRPr>
                <a:ea typeface="맑은 고딕" pitchFamily="50" charset="-127"/>
              </a:defRPr>
            </a:lvl2pPr>
            <a:lvl3pPr>
              <a:defRPr>
                <a:ea typeface="맑은 고딕" pitchFamily="50" charset="-127"/>
              </a:defRPr>
            </a:lvl3pPr>
            <a:lvl4pPr>
              <a:defRPr>
                <a:ea typeface="맑은 고딕" pitchFamily="50" charset="-127"/>
              </a:defRPr>
            </a:lvl4pPr>
            <a:lvl5pPr>
              <a:defRPr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3037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646470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3924640"/>
            <a:ext cx="8420100" cy="482260"/>
          </a:xfrm>
        </p:spPr>
        <p:txBody>
          <a:bodyPr anchor="b"/>
          <a:lstStyle>
            <a:lvl1pPr marL="0" indent="0">
              <a:buNone/>
              <a:defRPr sz="2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9022380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57857"/>
            <a:ext cx="7853362" cy="400249"/>
          </a:xfrm>
        </p:spPr>
        <p:txBody>
          <a:bodyPr/>
          <a:lstStyle>
            <a:lvl1pPr>
              <a:defRPr sz="2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28600" y="685800"/>
            <a:ext cx="4648200" cy="1339739"/>
          </a:xfrm>
        </p:spPr>
        <p:txBody>
          <a:bodyPr/>
          <a:lstStyle>
            <a:lvl1pPr>
              <a:defRPr sz="1800"/>
            </a:lvl1pPr>
            <a:lvl2pPr>
              <a:defRPr sz="1600">
                <a:ea typeface="맑은 고딕" pitchFamily="50" charset="-127"/>
              </a:defRPr>
            </a:lvl2pPr>
            <a:lvl3pPr>
              <a:defRPr sz="1400">
                <a:ea typeface="맑은 고딕" pitchFamily="50" charset="-127"/>
              </a:defRPr>
            </a:lvl3pPr>
            <a:lvl4pPr>
              <a:defRPr sz="1200">
                <a:ea typeface="맑은 고딕" pitchFamily="50" charset="-127"/>
              </a:defRPr>
            </a:lvl4pPr>
            <a:lvl5pPr>
              <a:defRPr sz="1100"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685800"/>
            <a:ext cx="4648200" cy="2439719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/>
            </a:lvl1pPr>
            <a:lvl2pPr marL="742950" marR="0" indent="-28575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Pct val="70000"/>
              <a:buFont typeface="SimSun" pitchFamily="2" charset="-122"/>
              <a:buChar char="-"/>
              <a:tabLst/>
              <a:defRPr sz="2400">
                <a:ea typeface="맑은 고딕" pitchFamily="50" charset="-127"/>
              </a:defRPr>
            </a:lvl2pPr>
            <a:lvl3pPr marL="11430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Wingdings" pitchFamily="2" charset="2"/>
              <a:buChar char="§"/>
              <a:tabLst/>
              <a:defRPr sz="2000">
                <a:ea typeface="맑은 고딕" pitchFamily="50" charset="-127"/>
              </a:defRPr>
            </a:lvl3pPr>
            <a:lvl4pPr marL="16002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SimSun" pitchFamily="2" charset="-122"/>
              <a:buChar char="-"/>
              <a:tabLst/>
              <a:defRPr sz="1800">
                <a:ea typeface="맑은 고딕" pitchFamily="50" charset="-127"/>
              </a:defRPr>
            </a:lvl4pPr>
            <a:lvl5pPr marL="20574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Wingdings" pitchFamily="2" charset="2"/>
              <a:buChar char="§"/>
              <a:tabLst/>
              <a:defRPr sz="1800">
                <a:ea typeface="맑은 고딕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5155056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400249"/>
          </a:xfrm>
        </p:spPr>
        <p:txBody>
          <a:bodyPr/>
          <a:lstStyle>
            <a:lvl1pPr>
              <a:defRPr sz="2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" y="685800"/>
            <a:ext cx="4376738" cy="3283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28600" y="1219200"/>
            <a:ext cx="4376738" cy="2125851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  <a:lvl2pPr marL="742950" marR="0" indent="-28575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Pct val="70000"/>
              <a:buFont typeface="SimSun" pitchFamily="2" charset="-122"/>
              <a:buChar char="-"/>
              <a:tabLst/>
              <a:defRPr sz="2000">
                <a:ea typeface="맑은 고딕" pitchFamily="50" charset="-127"/>
              </a:defRPr>
            </a:lvl2pPr>
            <a:lvl3pPr marL="11430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Wingdings" pitchFamily="2" charset="2"/>
              <a:buChar char="§"/>
              <a:tabLst/>
              <a:defRPr sz="1800">
                <a:ea typeface="맑은 고딕" pitchFamily="50" charset="-127"/>
              </a:defRPr>
            </a:lvl3pPr>
            <a:lvl4pPr marL="16002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SimSun" pitchFamily="2" charset="-122"/>
              <a:buChar char="-"/>
              <a:tabLst/>
              <a:defRPr sz="1600">
                <a:ea typeface="맑은 고딕" pitchFamily="50" charset="-127"/>
              </a:defRPr>
            </a:lvl4pPr>
            <a:lvl5pPr marL="20574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Wingdings" pitchFamily="2" charset="2"/>
              <a:buChar char="§"/>
              <a:tabLst/>
              <a:defRPr sz="1600">
                <a:ea typeface="맑은 고딕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685800"/>
            <a:ext cx="4378325" cy="32837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1219200"/>
            <a:ext cx="4378325" cy="2125851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  <a:lvl2pPr marL="742950" marR="0" indent="-28575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Pct val="70000"/>
              <a:buFont typeface="SimSun" pitchFamily="2" charset="-122"/>
              <a:buChar char="-"/>
              <a:tabLst/>
              <a:defRPr sz="2000">
                <a:ea typeface="맑은 고딕" pitchFamily="50" charset="-127"/>
              </a:defRPr>
            </a:lvl2pPr>
            <a:lvl3pPr marL="11430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Wingdings" pitchFamily="2" charset="2"/>
              <a:buChar char="§"/>
              <a:tabLst/>
              <a:defRPr sz="1800">
                <a:ea typeface="맑은 고딕" pitchFamily="50" charset="-127"/>
              </a:defRPr>
            </a:lvl3pPr>
            <a:lvl4pPr marL="16002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SimSun" pitchFamily="2" charset="-122"/>
              <a:buChar char="-"/>
              <a:tabLst/>
              <a:defRPr sz="1600">
                <a:ea typeface="맑은 고딕" pitchFamily="50" charset="-127"/>
              </a:defRPr>
            </a:lvl4pPr>
            <a:lvl5pPr marL="20574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Wingdings" pitchFamily="2" charset="2"/>
              <a:buChar char="§"/>
              <a:tabLst/>
              <a:defRPr sz="1600">
                <a:ea typeface="맑은 고딕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7167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08790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36572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3259138" cy="4002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1400" y="685800"/>
            <a:ext cx="5829300" cy="2791803"/>
          </a:xfr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/>
            </a:lvl1pPr>
            <a:lvl2pPr marL="742950" marR="0" indent="-28575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Pct val="70000"/>
              <a:buFont typeface="SimSun" pitchFamily="2" charset="-122"/>
              <a:buChar char="-"/>
              <a:tabLst/>
              <a:defRPr sz="2800">
                <a:ea typeface="맑은 고딕" pitchFamily="50" charset="-127"/>
              </a:defRPr>
            </a:lvl2pPr>
            <a:lvl3pPr marL="11430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Wingdings" pitchFamily="2" charset="2"/>
              <a:buChar char="§"/>
              <a:tabLst/>
              <a:defRPr sz="2400">
                <a:ea typeface="맑은 고딕" pitchFamily="50" charset="-127"/>
              </a:defRPr>
            </a:lvl3pPr>
            <a:lvl4pPr marL="16002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SimSun" pitchFamily="2" charset="-122"/>
              <a:buChar char="-"/>
              <a:tabLst/>
              <a:defRPr sz="2000">
                <a:ea typeface="맑은 고딕" pitchFamily="50" charset="-127"/>
              </a:defRPr>
            </a:lvl4pPr>
            <a:lvl5pPr marL="2057400" marR="0" indent="-228600" algn="l" defTabSz="914400" rtl="0" eaLnBrk="0" fontAlgn="base" latinLnBrk="0" hangingPunct="0">
              <a:lnSpc>
                <a:spcPct val="104000"/>
              </a:lnSpc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SzTx/>
              <a:buFont typeface="Wingdings" pitchFamily="2" charset="2"/>
              <a:buChar char="§"/>
              <a:tabLst/>
              <a:defRPr sz="2000">
                <a:ea typeface="맑은 고딕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28600" y="685800"/>
            <a:ext cx="3259138" cy="32837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0493591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32837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9720730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23838" y="157163"/>
            <a:ext cx="7853362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77" tIns="45789" rIns="91577" bIns="45789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 smtClean="0"/>
              <a:t>Title (Korean-</a:t>
            </a:r>
            <a:r>
              <a:rPr lang="ko-KR" altLang="en-US" dirty="0" err="1" smtClean="0"/>
              <a:t>맑은고딕</a:t>
            </a:r>
            <a:r>
              <a:rPr lang="en-US" altLang="ko-KR" dirty="0" smtClean="0"/>
              <a:t>, English-Tahoma Font 20) </a:t>
            </a:r>
            <a:endParaRPr lang="ko-KR" altLang="en-US" dirty="0" smtClean="0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685800"/>
            <a:ext cx="9448800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95" tIns="25438" rIns="63595" bIns="254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 smtClean="0"/>
              <a:t>Header Line</a:t>
            </a:r>
            <a:r>
              <a:rPr lang="ko-KR" altLang="en-US" dirty="0" smtClean="0"/>
              <a:t> </a:t>
            </a:r>
            <a:r>
              <a:rPr lang="en-US" altLang="ko-KR" dirty="0" smtClean="0"/>
              <a:t>(Korean-</a:t>
            </a:r>
            <a:r>
              <a:rPr lang="ko-KR" altLang="en-US" dirty="0" err="1" smtClean="0"/>
              <a:t>맑은고딕</a:t>
            </a:r>
            <a:r>
              <a:rPr lang="ko-KR" altLang="en-US" dirty="0" smtClean="0"/>
              <a:t>, </a:t>
            </a:r>
            <a:r>
              <a:rPr lang="en-US" altLang="ko-KR" dirty="0" smtClean="0"/>
              <a:t>English-Optima Font 18) </a:t>
            </a:r>
            <a:endParaRPr lang="ko-KR" altLang="en-US" dirty="0" smtClean="0"/>
          </a:p>
        </p:txBody>
      </p:sp>
      <p:sp>
        <p:nvSpPr>
          <p:cNvPr id="1028" name="Line 32"/>
          <p:cNvSpPr>
            <a:spLocks noChangeShapeType="1"/>
          </p:cNvSpPr>
          <p:nvPr userDrawn="1"/>
        </p:nvSpPr>
        <p:spPr bwMode="auto">
          <a:xfrm flipV="1">
            <a:off x="171450" y="6386513"/>
            <a:ext cx="9559925" cy="12700"/>
          </a:xfrm>
          <a:prstGeom prst="line">
            <a:avLst/>
          </a:prstGeom>
          <a:noFill/>
          <a:ln w="3175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9" name="Rectangle 39"/>
          <p:cNvSpPr>
            <a:spLocks noChangeArrowheads="1"/>
          </p:cNvSpPr>
          <p:nvPr userDrawn="1"/>
        </p:nvSpPr>
        <p:spPr bwMode="auto">
          <a:xfrm>
            <a:off x="80963" y="6437313"/>
            <a:ext cx="270827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latinLnBrk="0" hangingPunct="1">
              <a:lnSpc>
                <a:spcPct val="110000"/>
              </a:lnSpc>
            </a:pPr>
            <a:r>
              <a:rPr kumimoji="1"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2017 </a:t>
            </a:r>
            <a:r>
              <a:rPr kumimoji="1"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전문개발직</a:t>
            </a:r>
            <a:r>
              <a:rPr kumimoji="1"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기술교육</a:t>
            </a:r>
          </a:p>
        </p:txBody>
      </p:sp>
      <p:sp>
        <p:nvSpPr>
          <p:cNvPr id="1030" name="Line 41"/>
          <p:cNvSpPr>
            <a:spLocks noChangeShapeType="1"/>
          </p:cNvSpPr>
          <p:nvPr userDrawn="1"/>
        </p:nvSpPr>
        <p:spPr bwMode="auto">
          <a:xfrm flipV="1">
            <a:off x="171450" y="577850"/>
            <a:ext cx="9559925" cy="0"/>
          </a:xfrm>
          <a:prstGeom prst="line">
            <a:avLst/>
          </a:prstGeom>
          <a:noFill/>
          <a:ln w="25400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1" name="Rectangle 44"/>
          <p:cNvSpPr>
            <a:spLocks noChangeArrowheads="1"/>
          </p:cNvSpPr>
          <p:nvPr userDrawn="1"/>
        </p:nvSpPr>
        <p:spPr bwMode="gray">
          <a:xfrm>
            <a:off x="4564063" y="6445250"/>
            <a:ext cx="7620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fld id="{8E2F991A-C555-4A94-89D6-23901A4C8432}" type="slidenum"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0" hangingPunct="1">
                <a:spcBef>
                  <a:spcPct val="50000"/>
                </a:spcBef>
              </a:pPr>
              <a:t>‹#›</a:t>
            </a:fld>
            <a:endParaRPr lang="en-US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2" name="Picture 171" descr="logo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975" y="6445250"/>
            <a:ext cx="1295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 descr="동양네트웍스대표로고.jpg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18" y="6408965"/>
            <a:ext cx="2507381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+mj-ea"/>
          <a:cs typeface="맑은 고딕" pitchFamily="50" charset="-127"/>
        </a:defRPr>
      </a:lvl1pPr>
      <a:lvl2pPr marL="742950" indent="-285750" algn="l" rtl="0" eaLnBrk="0" fontAlgn="base" hangingPunct="0">
        <a:lnSpc>
          <a:spcPct val="104000"/>
        </a:lnSpc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SimSun" pitchFamily="2" charset="-122"/>
        <a:buChar char="-"/>
        <a:defRPr sz="1600">
          <a:solidFill>
            <a:schemeClr val="tx1"/>
          </a:solidFill>
          <a:latin typeface="Optima" pitchFamily="2" charset="2"/>
          <a:ea typeface="가는각진제목체" pitchFamily="18" charset="-127"/>
          <a:cs typeface="가는각진제목체" pitchFamily="18" charset="-127"/>
        </a:defRPr>
      </a:lvl2pPr>
      <a:lvl3pPr marL="1143000" indent="-228600" algn="l" rtl="0" eaLnBrk="0" fontAlgn="base" hangingPunct="0">
        <a:lnSpc>
          <a:spcPct val="104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400">
          <a:solidFill>
            <a:schemeClr val="tx1"/>
          </a:solidFill>
          <a:latin typeface="Optima" pitchFamily="2" charset="2"/>
          <a:ea typeface="가는각진제목체" pitchFamily="18" charset="-127"/>
          <a:cs typeface="가는각진제목체" pitchFamily="18" charset="-127"/>
        </a:defRPr>
      </a:lvl3pPr>
      <a:lvl4pPr marL="1600200" indent="-228600" algn="l" rtl="0" eaLnBrk="0" fontAlgn="base" hangingPunct="0">
        <a:lnSpc>
          <a:spcPct val="104000"/>
        </a:lnSpc>
        <a:spcBef>
          <a:spcPct val="20000"/>
        </a:spcBef>
        <a:spcAft>
          <a:spcPct val="0"/>
        </a:spcAft>
        <a:buClr>
          <a:schemeClr val="accent1"/>
        </a:buClr>
        <a:buFont typeface="SimSun" panose="02010600030101010101" pitchFamily="2" charset="-122"/>
        <a:buChar char="-"/>
        <a:defRPr sz="1200">
          <a:solidFill>
            <a:schemeClr val="tx1"/>
          </a:solidFill>
          <a:latin typeface="Optima" pitchFamily="2" charset="2"/>
          <a:ea typeface="가는각진제목체" pitchFamily="18" charset="-127"/>
          <a:cs typeface="가는각진제목체" pitchFamily="18" charset="-127"/>
        </a:defRPr>
      </a:lvl4pPr>
      <a:lvl5pPr marL="2057400" indent="-228600" algn="l" rtl="0" eaLnBrk="0" fontAlgn="base" hangingPunct="0">
        <a:lnSpc>
          <a:spcPct val="104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000">
          <a:solidFill>
            <a:schemeClr val="tx1"/>
          </a:solidFill>
          <a:latin typeface="Optima" pitchFamily="2" charset="2"/>
          <a:ea typeface="가는각진제목체" pitchFamily="18" charset="-127"/>
          <a:cs typeface="가는각진제목체" pitchFamily="18" charset="-127"/>
        </a:defRPr>
      </a:lvl5pPr>
      <a:lvl6pPr marL="457200" algn="l" rtl="0" fontAlgn="base">
        <a:lnSpc>
          <a:spcPct val="104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000">
          <a:solidFill>
            <a:schemeClr val="tx1"/>
          </a:solidFill>
          <a:latin typeface="Optima" pitchFamily="2" charset="2"/>
          <a:ea typeface="가는각진제목체" pitchFamily="18" charset="-127"/>
          <a:cs typeface="Arial" charset="0"/>
        </a:defRPr>
      </a:lvl6pPr>
      <a:lvl7pPr marL="914400" algn="l" rtl="0" fontAlgn="base">
        <a:lnSpc>
          <a:spcPct val="104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000">
          <a:solidFill>
            <a:schemeClr val="tx1"/>
          </a:solidFill>
          <a:latin typeface="Optima" pitchFamily="2" charset="2"/>
          <a:ea typeface="가는각진제목체" pitchFamily="18" charset="-127"/>
          <a:cs typeface="Arial" charset="0"/>
        </a:defRPr>
      </a:lvl7pPr>
      <a:lvl8pPr marL="1371600" algn="l" rtl="0" fontAlgn="base">
        <a:lnSpc>
          <a:spcPct val="104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000">
          <a:solidFill>
            <a:schemeClr val="tx1"/>
          </a:solidFill>
          <a:latin typeface="Optima" pitchFamily="2" charset="2"/>
          <a:ea typeface="가는각진제목체" pitchFamily="18" charset="-127"/>
          <a:cs typeface="Arial" charset="0"/>
        </a:defRPr>
      </a:lvl8pPr>
      <a:lvl9pPr marL="1828800" algn="l" rtl="0" fontAlgn="base">
        <a:lnSpc>
          <a:spcPct val="104000"/>
        </a:lnSpc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000">
          <a:solidFill>
            <a:schemeClr val="tx1"/>
          </a:solidFill>
          <a:latin typeface="Optima" pitchFamily="2" charset="2"/>
          <a:ea typeface="가는각진제목체" pitchFamily="18" charset="-127"/>
          <a:cs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ftp://ftp.seoul.ac.kr/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chosun.com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23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3.xml"/><Relationship Id="rId5" Type="http://schemas.openxmlformats.org/officeDocument/2006/relationships/image" Target="../media/image25.png"/><Relationship Id="rId10" Type="http://schemas.openxmlformats.org/officeDocument/2006/relationships/image" Target="../media/image89.emf"/><Relationship Id="rId4" Type="http://schemas.openxmlformats.org/officeDocument/2006/relationships/image" Target="../media/image24.png"/><Relationship Id="rId9" Type="http://schemas.openxmlformats.org/officeDocument/2006/relationships/customXml" Target="../ink/ink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1"/>
          <p:cNvSpPr>
            <a:spLocks noGrp="1"/>
          </p:cNvSpPr>
          <p:nvPr>
            <p:ph type="ctrTitle"/>
          </p:nvPr>
        </p:nvSpPr>
        <p:spPr>
          <a:xfrm>
            <a:off x="742950" y="2541588"/>
            <a:ext cx="8420100" cy="647700"/>
          </a:xfrm>
        </p:spPr>
        <p:txBody>
          <a:bodyPr/>
          <a:lstStyle/>
          <a:p>
            <a:r>
              <a:rPr lang="en-US" altLang="ko-KR" smtClean="0"/>
              <a:t>Java</a:t>
            </a:r>
            <a:endParaRPr lang="ko-KR" altLang="en-US" smtClean="0"/>
          </a:p>
        </p:txBody>
      </p:sp>
      <p:sp>
        <p:nvSpPr>
          <p:cNvPr id="2051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482600"/>
          </a:xfrm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Java </a:t>
            </a:r>
            <a:r>
              <a:rPr lang="ko-KR" altLang="en-US" smtClean="0"/>
              <a:t>어플리케이션 구조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230438"/>
          </a:xfrm>
        </p:spPr>
        <p:txBody>
          <a:bodyPr/>
          <a:lstStyle/>
          <a:p>
            <a:r>
              <a:rPr lang="en-US" altLang="ko-KR" smtClean="0"/>
              <a:t>Java </a:t>
            </a:r>
            <a:r>
              <a:rPr lang="ko-KR" altLang="en-US" smtClean="0"/>
              <a:t>어플리케이션은 항상 클래스들의 모임으로 이뤄진다</a:t>
            </a:r>
            <a:r>
              <a:rPr lang="en-US" altLang="ko-KR" smtClean="0"/>
              <a:t>. </a:t>
            </a:r>
            <a:br>
              <a:rPr lang="en-US" altLang="ko-KR" smtClean="0"/>
            </a:br>
            <a:r>
              <a:rPr lang="en-US" altLang="ko-KR" sz="1400" smtClean="0"/>
              <a:t>(</a:t>
            </a:r>
            <a:r>
              <a:rPr lang="ko-KR" altLang="en-US" sz="1400" smtClean="0"/>
              <a:t>최소 </a:t>
            </a:r>
            <a:r>
              <a:rPr lang="en-US" altLang="ko-KR" sz="1400" smtClean="0"/>
              <a:t>Java </a:t>
            </a:r>
            <a:r>
              <a:rPr lang="ko-KR" altLang="en-US" sz="1400" smtClean="0"/>
              <a:t>프로그램은 한 개의 클래스로 이뤄진다</a:t>
            </a:r>
            <a:r>
              <a:rPr lang="en-US" altLang="ko-KR" sz="1400" smtClean="0"/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smtClean="0"/>
              <a:t>각 클래스에 대한 프로그램 코드는 </a:t>
            </a:r>
            <a:r>
              <a:rPr lang="ko-KR" altLang="en-US" smtClean="0">
                <a:solidFill>
                  <a:srgbClr val="FF0000"/>
                </a:solidFill>
              </a:rPr>
              <a:t>별도의 파일로 저장</a:t>
            </a:r>
            <a:r>
              <a:rPr lang="ko-KR" altLang="en-US" smtClean="0"/>
              <a:t>한다</a:t>
            </a:r>
            <a:r>
              <a:rPr lang="en-US" altLang="ko-KR" smtClean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mtClean="0"/>
              <a:t>파일명은 포함하고 있는 </a:t>
            </a:r>
            <a:r>
              <a:rPr lang="ko-KR" altLang="en-US" smtClean="0">
                <a:solidFill>
                  <a:srgbClr val="FF0000"/>
                </a:solidFill>
              </a:rPr>
              <a:t>클래스의 이름과 동일</a:t>
            </a:r>
            <a:r>
              <a:rPr lang="ko-KR" altLang="en-US" smtClean="0"/>
              <a:t>하다</a:t>
            </a:r>
            <a:r>
              <a:rPr lang="en-US" altLang="ko-KR" smtClean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mtClean="0"/>
              <a:t>독립 실행형 </a:t>
            </a:r>
            <a:r>
              <a:rPr lang="en-US" altLang="ko-KR" smtClean="0"/>
              <a:t>Java </a:t>
            </a:r>
            <a:r>
              <a:rPr lang="ko-KR" altLang="en-US" smtClean="0"/>
              <a:t>어플리케이션의 시작점은 </a:t>
            </a:r>
            <a:endParaRPr lang="en-US" altLang="ko-KR" smtClean="0"/>
          </a:p>
          <a:p>
            <a:pPr>
              <a:lnSpc>
                <a:spcPct val="130000"/>
              </a:lnSpc>
            </a:pPr>
            <a:r>
              <a:rPr lang="en-US" altLang="ko-KR" b="1" smtClean="0">
                <a:solidFill>
                  <a:srgbClr val="0000FF"/>
                </a:solidFill>
                <a:latin typeface="Verdana" panose="020B0604030504040204" pitchFamily="34" charset="0"/>
              </a:rPr>
              <a:t>     public static void main(String[] args)</a:t>
            </a:r>
            <a:r>
              <a:rPr lang="en-US" altLang="ko-KR" smtClean="0"/>
              <a:t> </a:t>
            </a:r>
            <a:r>
              <a:rPr lang="ko-KR" altLang="en-US" smtClean="0"/>
              <a:t>메소드이다</a:t>
            </a:r>
            <a:r>
              <a:rPr lang="en-US" altLang="ko-KR" smtClean="0"/>
              <a:t>.</a:t>
            </a:r>
          </a:p>
          <a:p>
            <a:endParaRPr lang="en-US" altLang="ko-KR" sz="1600" smtClean="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660400" y="3657600"/>
            <a:ext cx="8585200" cy="2514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en-US" altLang="ko-KR">
              <a:latin typeface="휴먼새내기체"/>
              <a:ea typeface="휴먼새내기체"/>
              <a:cs typeface="휴먼새내기체"/>
            </a:endParaRPr>
          </a:p>
          <a:p>
            <a:pPr eaLnBrk="1" hangingPunct="1"/>
            <a:r>
              <a:rPr lang="en-US" altLang="ko-KR">
                <a:latin typeface="휴먼새내기체"/>
                <a:ea typeface="휴먼새내기체"/>
                <a:cs typeface="휴먼새내기체"/>
              </a:rPr>
              <a:t> </a:t>
            </a:r>
          </a:p>
        </p:txBody>
      </p:sp>
      <p:sp>
        <p:nvSpPr>
          <p:cNvPr id="28677" name="AutoShape 5"/>
          <p:cNvSpPr>
            <a:spLocks noChangeArrowheads="1"/>
          </p:cNvSpPr>
          <p:nvPr/>
        </p:nvSpPr>
        <p:spPr bwMode="auto">
          <a:xfrm>
            <a:off x="825500" y="3810000"/>
            <a:ext cx="2641600" cy="1371600"/>
          </a:xfrm>
          <a:prstGeom prst="foldedCorner">
            <a:avLst>
              <a:gd name="adj" fmla="val 12500"/>
            </a:avLst>
          </a:prstGeom>
          <a:solidFill>
            <a:srgbClr val="99CC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public class MyProg {</a:t>
            </a:r>
            <a:b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  public static void </a:t>
            </a:r>
            <a:b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   main(String[] args) {</a:t>
            </a:r>
            <a:b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   ..</a:t>
            </a:r>
            <a:b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  }</a:t>
            </a:r>
            <a:b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} </a:t>
            </a:r>
          </a:p>
        </p:txBody>
      </p:sp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3714750" y="3810000"/>
            <a:ext cx="2393950" cy="1371600"/>
          </a:xfrm>
          <a:prstGeom prst="foldedCorner">
            <a:avLst>
              <a:gd name="adj" fmla="val 12500"/>
            </a:avLst>
          </a:prstGeom>
          <a:solidFill>
            <a:srgbClr val="99CC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public class Cat {</a:t>
            </a:r>
            <a:b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  // </a:t>
            </a:r>
            <a: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  <a:t>필드 정의</a:t>
            </a:r>
            <a:b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  <a:t/>
            </a:r>
            <a:b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  <a:t>  </a:t>
            </a:r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// </a:t>
            </a:r>
            <a: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  <a:t>메소드 정의</a:t>
            </a:r>
            <a:b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} </a:t>
            </a:r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679" name="AutoShape 7"/>
          <p:cNvSpPr>
            <a:spLocks noChangeArrowheads="1"/>
          </p:cNvSpPr>
          <p:nvPr/>
        </p:nvSpPr>
        <p:spPr bwMode="auto">
          <a:xfrm>
            <a:off x="6356350" y="3810000"/>
            <a:ext cx="2393950" cy="1371600"/>
          </a:xfrm>
          <a:prstGeom prst="foldedCorner">
            <a:avLst>
              <a:gd name="adj" fmla="val 12500"/>
            </a:avLst>
          </a:prstGeom>
          <a:solidFill>
            <a:srgbClr val="99CC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public class Dog {</a:t>
            </a:r>
            <a:b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  // </a:t>
            </a:r>
            <a: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  <a:t>필드 정의</a:t>
            </a:r>
            <a:b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  <a:t/>
            </a:r>
            <a:b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  <a:t>  </a:t>
            </a:r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// </a:t>
            </a:r>
            <a: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  <a:t>메소드 정의</a:t>
            </a:r>
            <a:br>
              <a:rPr lang="ko-KR" altLang="en-US" sz="1200">
                <a:latin typeface="Lucida Console" panose="020B0609040504020204" pitchFamily="49" charset="0"/>
                <a:ea typeface="굴림" panose="020B0600000101010101" pitchFamily="50" charset="-127"/>
              </a:rPr>
            </a:br>
            <a:r>
              <a:rPr lang="en-US" altLang="ko-KR" sz="1200">
                <a:latin typeface="Lucida Console" panose="020B0609040504020204" pitchFamily="49" charset="0"/>
                <a:ea typeface="굴림" panose="020B0600000101010101" pitchFamily="50" charset="-127"/>
              </a:rPr>
              <a:t>} </a:t>
            </a:r>
            <a:endParaRPr lang="en-US" altLang="ko-KR" sz="12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1457325" y="5165725"/>
            <a:ext cx="14652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500">
                <a:latin typeface="Arial Black" panose="020B0A04020102020204" pitchFamily="34" charset="0"/>
                <a:ea typeface="굴림" panose="020B0600000101010101" pitchFamily="50" charset="-127"/>
              </a:rPr>
              <a:t>MyProg.java</a:t>
            </a:r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4387850" y="5165725"/>
            <a:ext cx="10429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500">
                <a:latin typeface="Arial Black" panose="020B0A04020102020204" pitchFamily="34" charset="0"/>
                <a:ea typeface="굴림" panose="020B0600000101010101" pitchFamily="50" charset="-127"/>
              </a:rPr>
              <a:t>Cat.java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7034213" y="5165725"/>
            <a:ext cx="1089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500">
                <a:latin typeface="Arial Black" panose="020B0A04020102020204" pitchFamily="34" charset="0"/>
                <a:ea typeface="굴림" panose="020B0600000101010101" pitchFamily="50" charset="-127"/>
              </a:rPr>
              <a:t>Dog.java</a:t>
            </a:r>
          </a:p>
        </p:txBody>
      </p:sp>
      <p:sp>
        <p:nvSpPr>
          <p:cNvPr id="28683" name="AutoShape 11"/>
          <p:cNvSpPr>
            <a:spLocks noChangeArrowheads="1"/>
          </p:cNvSpPr>
          <p:nvPr/>
        </p:nvSpPr>
        <p:spPr bwMode="auto">
          <a:xfrm>
            <a:off x="908050" y="5562600"/>
            <a:ext cx="7924800" cy="381000"/>
          </a:xfrm>
          <a:prstGeom prst="flowChartTerminator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1700">
                <a:latin typeface="Arial Black" panose="020B0A04020102020204" pitchFamily="34" charset="0"/>
                <a:ea typeface="굴림" panose="020B0600000101010101" pitchFamily="50" charset="-127"/>
              </a:rPr>
              <a:t>독립 실행형 </a:t>
            </a:r>
            <a:r>
              <a:rPr lang="en-US" altLang="ko-KR" sz="1700">
                <a:latin typeface="Arial Black" panose="020B0A04020102020204" pitchFamily="34" charset="0"/>
                <a:ea typeface="굴림" panose="020B0600000101010101" pitchFamily="50" charset="-127"/>
              </a:rPr>
              <a:t>Java Application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견명조"/>
              </a:rPr>
              <a:t>쓰레드의 동기화 </a:t>
            </a:r>
            <a:r>
              <a:rPr lang="en-US" altLang="ko-KR" smtClean="0">
                <a:latin typeface="견명조"/>
              </a:rPr>
              <a:t>- </a:t>
            </a:r>
            <a:r>
              <a:rPr lang="ko-KR" altLang="en-US" smtClean="0">
                <a:latin typeface="견명조"/>
              </a:rPr>
              <a:t>예제</a:t>
            </a:r>
            <a:endParaRPr lang="ko-KR" altLang="en-US" smtClean="0"/>
          </a:p>
        </p:txBody>
      </p:sp>
      <p:sp>
        <p:nvSpPr>
          <p:cNvPr id="495619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495620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1071563"/>
            <a:ext cx="4627562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5621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1085850"/>
            <a:ext cx="469582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9. </a:t>
            </a:r>
            <a:r>
              <a:rPr lang="ko-KR" altLang="en-US" smtClean="0"/>
              <a:t>네트워크 프로그래밍</a:t>
            </a:r>
            <a:endParaRPr lang="en-US" altLang="ko-KR" smtClean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082800"/>
          </a:xfrm>
        </p:spPr>
        <p:txBody>
          <a:bodyPr/>
          <a:lstStyle/>
          <a:p>
            <a:endParaRPr lang="en-US" altLang="ko-KR" sz="4400" smtClean="0"/>
          </a:p>
          <a:p>
            <a:endParaRPr lang="en-US" altLang="ko-KR" sz="4400" smtClean="0"/>
          </a:p>
          <a:p>
            <a:r>
              <a:rPr lang="en-US" altLang="ko-KR" sz="4400" smtClean="0"/>
              <a:t>1)</a:t>
            </a:r>
            <a:r>
              <a:rPr lang="ko-KR" altLang="en-US" sz="4400" smtClean="0"/>
              <a:t>네트워크</a:t>
            </a:r>
            <a:r>
              <a:rPr lang="en-US" altLang="ko-KR" sz="4400" smtClean="0"/>
              <a:t>(Network) </a:t>
            </a:r>
            <a:r>
              <a:rPr lang="ko-KR" altLang="en-US" sz="4400" smtClean="0"/>
              <a:t>프로그래밍</a:t>
            </a:r>
            <a:endParaRPr lang="en-US" altLang="ko-KR" sz="4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네트워크 개요</a:t>
            </a:r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4164013"/>
          </a:xfrm>
        </p:spPr>
        <p:txBody>
          <a:bodyPr/>
          <a:lstStyle/>
          <a:p>
            <a:r>
              <a:rPr lang="en-US" altLang="ko-KR" smtClean="0"/>
              <a:t>IP </a:t>
            </a:r>
            <a:r>
              <a:rPr lang="ko-KR" altLang="en-US" smtClean="0"/>
              <a:t>주소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인터넷에 접속된 컴퓨터들을 구분하기 위한 </a:t>
            </a:r>
            <a:r>
              <a:rPr lang="en-US" altLang="ko-KR" smtClean="0">
                <a:latin typeface="Optima" panose="020B0604020202020204" pitchFamily="34" charset="0"/>
              </a:rPr>
              <a:t>4</a:t>
            </a:r>
            <a:r>
              <a:rPr lang="ko-KR" altLang="en-US" smtClean="0">
                <a:latin typeface="Optima" panose="020B0604020202020204" pitchFamily="34" charset="0"/>
              </a:rPr>
              <a:t>바이트 숫자</a:t>
            </a:r>
            <a:r>
              <a:rPr lang="en-US" altLang="ko-KR" smtClean="0">
                <a:latin typeface="Optima" panose="020B0604020202020204" pitchFamily="34" charset="0"/>
              </a:rPr>
              <a:t>(IPv4)</a:t>
            </a: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예</a:t>
            </a:r>
            <a:r>
              <a:rPr lang="en-US" altLang="ko-KR" smtClean="0">
                <a:latin typeface="Optima" panose="020B0604020202020204" pitchFamily="34" charset="0"/>
              </a:rPr>
              <a:t>) 128.134.30.68 </a:t>
            </a:r>
          </a:p>
          <a:p>
            <a:pPr lvl="1"/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IP 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주소 대신 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www.tysystems.co.kr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과 같이 문자형태의 주소 사용</a:t>
            </a:r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</a:endParaRPr>
          </a:p>
          <a:p>
            <a:r>
              <a:rPr lang="ko-KR" altLang="en-US" smtClean="0">
                <a:solidFill>
                  <a:schemeClr val="tx2"/>
                </a:solidFill>
              </a:rPr>
              <a:t>포트</a:t>
            </a:r>
            <a:r>
              <a:rPr lang="en-US" altLang="ko-KR" smtClean="0">
                <a:solidFill>
                  <a:schemeClr val="tx2"/>
                </a:solidFill>
              </a:rPr>
              <a:t>(Port)</a:t>
            </a:r>
          </a:p>
          <a:p>
            <a:pPr lvl="1"/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해당 서버에 접속한 프로세스를 구분</a:t>
            </a:r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</a:endParaRPr>
          </a:p>
          <a:p>
            <a:pPr lvl="2"/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예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) 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웹 브라우저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, FTP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프로그램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, 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메일 등 동시에 다른 컴퓨터와 통신</a:t>
            </a:r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</a:endParaRPr>
          </a:p>
          <a:p>
            <a:pPr lvl="1"/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1~1024 : 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시스템이 사용하는 포트</a:t>
            </a:r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</a:endParaRPr>
          </a:p>
          <a:p>
            <a:pPr lvl="1"/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텔넷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(Telnet)-23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번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, FTP-21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번</a:t>
            </a:r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</a:endParaRPr>
          </a:p>
          <a:p>
            <a:r>
              <a:rPr lang="ko-KR" altLang="en-US" smtClean="0">
                <a:solidFill>
                  <a:schemeClr val="tx2"/>
                </a:solidFill>
              </a:rPr>
              <a:t>통신을 위한 요소</a:t>
            </a:r>
            <a:endParaRPr lang="en-US" altLang="ko-KR" smtClean="0">
              <a:solidFill>
                <a:schemeClr val="tx2"/>
              </a:solidFill>
            </a:endParaRPr>
          </a:p>
          <a:p>
            <a:pPr lvl="1"/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</a:endParaRPr>
          </a:p>
        </p:txBody>
      </p:sp>
      <p:grpSp>
        <p:nvGrpSpPr>
          <p:cNvPr id="497668" name="그룹 8"/>
          <p:cNvGrpSpPr>
            <a:grpSpLocks/>
          </p:cNvGrpSpPr>
          <p:nvPr/>
        </p:nvGrpSpPr>
        <p:grpSpPr bwMode="auto">
          <a:xfrm>
            <a:off x="987425" y="4568825"/>
            <a:ext cx="6536429" cy="1119188"/>
            <a:chOff x="911568" y="3857628"/>
            <a:chExt cx="6033618" cy="1120148"/>
          </a:xfrm>
        </p:grpSpPr>
        <p:sp>
          <p:nvSpPr>
            <p:cNvPr id="497669" name="TextBox 3"/>
            <p:cNvSpPr txBox="1">
              <a:spLocks noChangeArrowheads="1"/>
            </p:cNvSpPr>
            <p:nvPr/>
          </p:nvSpPr>
          <p:spPr bwMode="auto">
            <a:xfrm>
              <a:off x="911568" y="3857628"/>
              <a:ext cx="2045235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>
                <a:buFont typeface="맑은 고딕" panose="020B0503020000020004" pitchFamily="50" charset="-127"/>
                <a:buAutoNum type="arabicPeriod"/>
              </a:pPr>
              <a:r>
                <a:rPr lang="ko-KR" altLang="en-US" dirty="0">
                  <a:ea typeface="맑은 고딕" panose="020B0503020000020004" pitchFamily="50" charset="-127"/>
                </a:rPr>
                <a:t>내 컴퓨터의 </a:t>
              </a:r>
              <a:r>
                <a:rPr lang="en-US" altLang="ko-KR" dirty="0">
                  <a:ea typeface="맑은 고딕" panose="020B0503020000020004" pitchFamily="50" charset="-127"/>
                </a:rPr>
                <a:t>IP</a:t>
              </a:r>
            </a:p>
            <a:p>
              <a:pPr algn="l" eaLnBrk="1" hangingPunct="1">
                <a:buFont typeface="맑은 고딕" panose="020B0503020000020004" pitchFamily="50" charset="-127"/>
                <a:buAutoNum type="arabicPeriod"/>
              </a:pPr>
              <a:r>
                <a:rPr lang="ko-KR" altLang="en-US" dirty="0">
                  <a:ea typeface="맑은 고딕" panose="020B0503020000020004" pitchFamily="50" charset="-127"/>
                </a:rPr>
                <a:t>상대편</a:t>
              </a:r>
              <a:r>
                <a:rPr lang="en-US" altLang="ko-KR" dirty="0"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ea typeface="맑은 고딕" panose="020B0503020000020004" pitchFamily="50" charset="-127"/>
                </a:rPr>
                <a:t>컴퓨터의 </a:t>
              </a:r>
              <a:r>
                <a:rPr lang="en-US" altLang="ko-KR" dirty="0">
                  <a:ea typeface="맑은 고딕" panose="020B0503020000020004" pitchFamily="50" charset="-127"/>
                </a:rPr>
                <a:t>IP</a:t>
              </a:r>
            </a:p>
            <a:p>
              <a:pPr algn="l" eaLnBrk="1" hangingPunct="1">
                <a:buFont typeface="맑은 고딕" panose="020B0503020000020004" pitchFamily="50" charset="-127"/>
                <a:buAutoNum type="arabicPeriod"/>
              </a:pPr>
              <a:r>
                <a:rPr lang="ko-KR" altLang="en-US" dirty="0">
                  <a:ea typeface="맑은 고딕" panose="020B0503020000020004" pitchFamily="50" charset="-127"/>
                </a:rPr>
                <a:t>내 컴퓨터의 </a:t>
              </a:r>
              <a:r>
                <a:rPr lang="en-US" altLang="ko-KR" dirty="0">
                  <a:ea typeface="맑은 고딕" panose="020B0503020000020004" pitchFamily="50" charset="-127"/>
                </a:rPr>
                <a:t>Port</a:t>
              </a:r>
            </a:p>
            <a:p>
              <a:pPr algn="l" eaLnBrk="1" hangingPunct="1">
                <a:buFont typeface="맑은 고딕" panose="020B0503020000020004" pitchFamily="50" charset="-127"/>
                <a:buAutoNum type="arabicPeriod"/>
              </a:pPr>
              <a:r>
                <a:rPr lang="ko-KR" altLang="en-US" dirty="0">
                  <a:ea typeface="맑은 고딕" panose="020B0503020000020004" pitchFamily="50" charset="-127"/>
                </a:rPr>
                <a:t>상대편</a:t>
              </a:r>
              <a:r>
                <a:rPr lang="en-US" altLang="ko-KR" dirty="0"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ea typeface="맑은 고딕" panose="020B0503020000020004" pitchFamily="50" charset="-127"/>
                </a:rPr>
                <a:t>컴퓨터의 </a:t>
              </a:r>
              <a:r>
                <a:rPr lang="en-US" altLang="ko-KR" dirty="0">
                  <a:ea typeface="맑은 고딕" panose="020B0503020000020004" pitchFamily="50" charset="-127"/>
                </a:rPr>
                <a:t>Port</a:t>
              </a:r>
              <a:endParaRPr lang="ko-KR" altLang="en-US" dirty="0">
                <a:ea typeface="맑은 고딕" panose="020B0503020000020004" pitchFamily="50" charset="-127"/>
              </a:endParaRPr>
            </a:p>
          </p:txBody>
        </p:sp>
        <p:sp>
          <p:nvSpPr>
            <p:cNvPr id="497670" name="오른쪽 중괄호 4"/>
            <p:cNvSpPr>
              <a:spLocks/>
            </p:cNvSpPr>
            <p:nvPr/>
          </p:nvSpPr>
          <p:spPr bwMode="auto">
            <a:xfrm>
              <a:off x="3286116" y="4026222"/>
              <a:ext cx="142876" cy="428628"/>
            </a:xfrm>
            <a:prstGeom prst="rightBrace">
              <a:avLst>
                <a:gd name="adj1" fmla="val 8333"/>
                <a:gd name="adj2" fmla="val 50000"/>
              </a:avLst>
            </a:prstGeom>
            <a:solidFill>
              <a:schemeClr val="bg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endParaRPr kumimoji="1"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671" name="오른쪽 중괄호 5"/>
            <p:cNvSpPr>
              <a:spLocks/>
            </p:cNvSpPr>
            <p:nvPr/>
          </p:nvSpPr>
          <p:spPr bwMode="auto">
            <a:xfrm>
              <a:off x="3286116" y="4549148"/>
              <a:ext cx="142876" cy="428628"/>
            </a:xfrm>
            <a:prstGeom prst="rightBrace">
              <a:avLst>
                <a:gd name="adj1" fmla="val 8333"/>
                <a:gd name="adj2" fmla="val 50000"/>
              </a:avLst>
            </a:prstGeom>
            <a:solidFill>
              <a:schemeClr val="bg1"/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endParaRPr kumimoji="1"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672" name="TextBox 6"/>
            <p:cNvSpPr txBox="1">
              <a:spLocks noChangeArrowheads="1"/>
            </p:cNvSpPr>
            <p:nvPr/>
          </p:nvSpPr>
          <p:spPr bwMode="auto">
            <a:xfrm>
              <a:off x="3751639" y="4071942"/>
              <a:ext cx="179960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dirty="0">
                  <a:ea typeface="맑은 고딕" panose="020B0503020000020004" pitchFamily="50" charset="-127"/>
                </a:rPr>
                <a:t>패킷 전달을 위해 사용</a:t>
              </a:r>
            </a:p>
          </p:txBody>
        </p:sp>
        <p:sp>
          <p:nvSpPr>
            <p:cNvPr id="497673" name="TextBox 7"/>
            <p:cNvSpPr txBox="1">
              <a:spLocks noChangeArrowheads="1"/>
            </p:cNvSpPr>
            <p:nvPr/>
          </p:nvSpPr>
          <p:spPr bwMode="auto">
            <a:xfrm>
              <a:off x="3728033" y="4429132"/>
              <a:ext cx="32171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lang="ko-KR" altLang="en-US" dirty="0">
                  <a:ea typeface="맑은 고딕" panose="020B0503020000020004" pitchFamily="50" charset="-127"/>
                </a:rPr>
                <a:t>전달받은 패킷을 </a:t>
              </a:r>
              <a:endParaRPr lang="en-US" altLang="ko-KR" dirty="0">
                <a:ea typeface="맑은 고딕" panose="020B0503020000020004" pitchFamily="50" charset="-127"/>
              </a:endParaRPr>
            </a:p>
            <a:p>
              <a:pPr algn="l" eaLnBrk="1" hangingPunct="1"/>
              <a:r>
                <a:rPr lang="ko-KR" altLang="en-US" dirty="0">
                  <a:ea typeface="맑은 고딕" panose="020B0503020000020004" pitchFamily="50" charset="-127"/>
                </a:rPr>
                <a:t>어떤 프로세스에 할당할지 결정할 때 사용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네트워크 개요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914400"/>
            <a:ext cx="9658350" cy="3730625"/>
          </a:xfrm>
        </p:spPr>
        <p:txBody>
          <a:bodyPr/>
          <a:lstStyle/>
          <a:p>
            <a:r>
              <a:rPr lang="ko-KR" altLang="en-US" smtClean="0"/>
              <a:t>프로토콜</a:t>
            </a:r>
            <a:r>
              <a:rPr lang="en-US" altLang="ko-KR" smtClean="0"/>
              <a:t>(Protocol)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통신규약 </a:t>
            </a:r>
            <a:r>
              <a:rPr lang="en-US" altLang="ko-KR" smtClean="0">
                <a:latin typeface="Optima" panose="020B0604020202020204" pitchFamily="34" charset="0"/>
              </a:rPr>
              <a:t>– </a:t>
            </a:r>
            <a:r>
              <a:rPr lang="ko-KR" altLang="en-US" smtClean="0">
                <a:latin typeface="Optima" panose="020B0604020202020204" pitchFamily="34" charset="0"/>
              </a:rPr>
              <a:t>통신 주체들이 사전에 정의해 놓은 약속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예</a:t>
            </a:r>
            <a:r>
              <a:rPr lang="en-US" altLang="ko-KR" smtClean="0">
                <a:latin typeface="Optima" panose="020B0604020202020204" pitchFamily="34" charset="0"/>
              </a:rPr>
              <a:t>) Telnet, FTP, TCP, UDP</a:t>
            </a:r>
            <a:endParaRPr lang="ko-KR" altLang="en-US" smtClean="0">
              <a:latin typeface="Optima" panose="020B0604020202020204" pitchFamily="34" charset="0"/>
            </a:endParaRP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OSI </a:t>
            </a:r>
            <a:r>
              <a:rPr lang="ko-KR" altLang="en-US" smtClean="0">
                <a:latin typeface="Optima" panose="020B0604020202020204" pitchFamily="34" charset="0"/>
              </a:rPr>
              <a:t>계층구조</a:t>
            </a: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통신이 일어나는 과정과 절차를 여러 개의 단위로 나누어 각 단계별로 통신에 필요한 표준 프로토콜을 정한 것</a:t>
            </a:r>
          </a:p>
          <a:p>
            <a:r>
              <a:rPr lang="ko-KR" altLang="en-US" smtClean="0"/>
              <a:t>패킷</a:t>
            </a:r>
            <a:r>
              <a:rPr lang="en-US" altLang="ko-KR" smtClean="0"/>
              <a:t>(Packet)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네트워크를 통해서 전송되는 데이터의 기본 단위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패킷의 크기는 각 계층별로 달라질 수 있음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패킷 전송 방식</a:t>
            </a: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유니캐스트 </a:t>
            </a:r>
            <a:r>
              <a:rPr lang="en-US" altLang="ko-KR" smtClean="0">
                <a:latin typeface="Optima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</a:rPr>
              <a:t>하나의 송신자가 지정된 하나의 수신자에게 패킷 전달</a:t>
            </a: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멀티캐스트 </a:t>
            </a:r>
            <a:r>
              <a:rPr lang="en-US" altLang="ko-KR" smtClean="0">
                <a:latin typeface="Optima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</a:rPr>
              <a:t>하나의 송신자가 정해진 다수의 수신자에게 패킷 전달</a:t>
            </a: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브로드캐스트 </a:t>
            </a:r>
            <a:r>
              <a:rPr lang="en-US" altLang="ko-KR" smtClean="0">
                <a:latin typeface="Optima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</a:rPr>
              <a:t>하나의 송신자가 불특정 다수의 수신자들에게 패킷 전달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네트워크 개요</a:t>
            </a:r>
          </a:p>
        </p:txBody>
      </p:sp>
      <p:sp>
        <p:nvSpPr>
          <p:cNvPr id="499715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076575"/>
          </a:xfrm>
        </p:spPr>
        <p:txBody>
          <a:bodyPr/>
          <a:lstStyle/>
          <a:p>
            <a:r>
              <a:rPr lang="en-US" altLang="ko-KR" smtClean="0"/>
              <a:t>TCP</a:t>
            </a:r>
            <a:r>
              <a:rPr lang="ko-KR" altLang="en-US" smtClean="0"/>
              <a:t>와 </a:t>
            </a:r>
            <a:r>
              <a:rPr lang="en-US" altLang="ko-KR" smtClean="0"/>
              <a:t>UDP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TCP – </a:t>
            </a:r>
            <a:r>
              <a:rPr lang="ko-KR" altLang="en-US" smtClean="0">
                <a:latin typeface="Optima" panose="020B0604020202020204" pitchFamily="34" charset="0"/>
              </a:rPr>
              <a:t>접속지향</a:t>
            </a:r>
            <a:r>
              <a:rPr lang="en-US" altLang="ko-KR" smtClean="0">
                <a:latin typeface="Optima" panose="020B0604020202020204" pitchFamily="34" charset="0"/>
              </a:rPr>
              <a:t>(Connection-Oriented) </a:t>
            </a:r>
            <a:r>
              <a:rPr lang="ko-KR" altLang="en-US" smtClean="0">
                <a:latin typeface="Optima" panose="020B0604020202020204" pitchFamily="34" charset="0"/>
              </a:rPr>
              <a:t>프로토콜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상호통신 주체간에 데이터 교환 전에 접속을 설정하고 통신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신뢰성 보장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TELNET, HTTP, FTP </a:t>
            </a:r>
            <a:r>
              <a:rPr lang="ko-KR" altLang="en-US" smtClean="0">
                <a:latin typeface="Optima" panose="020B0604020202020204" pitchFamily="34" charset="0"/>
              </a:rPr>
              <a:t>등</a:t>
            </a:r>
          </a:p>
          <a:p>
            <a:pPr lvl="2"/>
            <a:endParaRPr lang="en-US" altLang="ko-KR" smtClean="0">
              <a:latin typeface="Optima" panose="020B0604020202020204" pitchFamily="34" charset="0"/>
            </a:endParaRP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UDP – </a:t>
            </a:r>
            <a:r>
              <a:rPr lang="ko-KR" altLang="en-US" smtClean="0">
                <a:latin typeface="Optima" panose="020B0604020202020204" pitchFamily="34" charset="0"/>
              </a:rPr>
              <a:t>비접속</a:t>
            </a:r>
            <a:r>
              <a:rPr lang="en-US" altLang="ko-KR" smtClean="0">
                <a:latin typeface="Optima" panose="020B0604020202020204" pitchFamily="34" charset="0"/>
              </a:rPr>
              <a:t>(Connetionless) </a:t>
            </a:r>
            <a:r>
              <a:rPr lang="ko-KR" altLang="en-US" smtClean="0">
                <a:latin typeface="Optima" panose="020B0604020202020204" pitchFamily="34" charset="0"/>
              </a:rPr>
              <a:t>프로토콜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상호통신 주체간에 접속 설정 절차 없이 데이터를 전송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모든 패킷이 목적지의 주소를 가진다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TCP </a:t>
            </a:r>
            <a:r>
              <a:rPr lang="ko-KR" altLang="en-US" smtClean="0">
                <a:latin typeface="Optima" panose="020B0604020202020204" pitchFamily="34" charset="0"/>
              </a:rPr>
              <a:t>보다 신뢰성이 낮으나 네트웍 부하가 덜하다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PING </a:t>
            </a:r>
            <a:r>
              <a:rPr lang="ko-KR" altLang="en-US" smtClean="0">
                <a:latin typeface="Optima" panose="020B0604020202020204" pitchFamily="34" charset="0"/>
              </a:rPr>
              <a:t>등</a:t>
            </a:r>
            <a:endParaRPr lang="en-US" altLang="ko-KR" smtClean="0">
              <a:latin typeface="Optima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java.net </a:t>
            </a:r>
            <a:r>
              <a:rPr lang="ko-KR" altLang="en-US" smtClean="0"/>
              <a:t>패키지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1195388"/>
          </a:xfrm>
        </p:spPr>
        <p:txBody>
          <a:bodyPr/>
          <a:lstStyle/>
          <a:p>
            <a:r>
              <a:rPr lang="ko-KR" altLang="en-US" smtClean="0"/>
              <a:t>의미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사용자가 네트웍의 세부 구조를 모르고도 네트웍 기능을 편리하게 사용할 수 있는 기능들을 </a:t>
            </a:r>
            <a:r>
              <a:rPr lang="en-US" altLang="ko-KR" smtClean="0">
                <a:latin typeface="Optima" panose="020B0604020202020204" pitchFamily="34" charset="0"/>
              </a:rPr>
              <a:t>java.net </a:t>
            </a:r>
            <a:r>
              <a:rPr lang="ko-KR" altLang="en-US" smtClean="0">
                <a:latin typeface="Optima" panose="020B0604020202020204" pitchFamily="34" charset="0"/>
              </a:rPr>
              <a:t>패키지로 제공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사용자는 </a:t>
            </a:r>
            <a:r>
              <a:rPr lang="en-US" altLang="ko-KR" smtClean="0">
                <a:latin typeface="Optima" panose="020B0604020202020204" pitchFamily="34" charset="0"/>
              </a:rPr>
              <a:t>java.net </a:t>
            </a:r>
            <a:r>
              <a:rPr lang="ko-KR" altLang="en-US" smtClean="0">
                <a:latin typeface="Optima" panose="020B0604020202020204" pitchFamily="34" charset="0"/>
              </a:rPr>
              <a:t>패키지에서 제공되는 클래스들을 이용하여 네트워킹 관련 프로그램을 작성</a:t>
            </a:r>
          </a:p>
        </p:txBody>
      </p:sp>
      <p:pic>
        <p:nvPicPr>
          <p:cNvPr id="500740" name="Picture 4" descr="17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708275"/>
            <a:ext cx="70993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java.net </a:t>
            </a:r>
            <a:r>
              <a:rPr lang="ko-KR" altLang="en-US" smtClean="0"/>
              <a:t>패키지</a:t>
            </a:r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34496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mtClean="0"/>
              <a:t>자바의 네트워크를 지원하는 패키지</a:t>
            </a:r>
          </a:p>
          <a:p>
            <a:pPr lvl="1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URL </a:t>
            </a:r>
            <a:r>
              <a:rPr lang="ko-KR" altLang="en-US" smtClean="0">
                <a:latin typeface="Optima" panose="020B0604020202020204" pitchFamily="34" charset="0"/>
              </a:rPr>
              <a:t>클래스</a:t>
            </a:r>
            <a:r>
              <a:rPr lang="en-US" altLang="ko-KR" smtClean="0">
                <a:latin typeface="Optima" panose="020B0604020202020204" pitchFamily="34" charset="0"/>
              </a:rPr>
              <a:t> - URL</a:t>
            </a:r>
            <a:r>
              <a:rPr lang="ko-KR" altLang="en-US" smtClean="0">
                <a:latin typeface="Optima" panose="020B0604020202020204" pitchFamily="34" charset="0"/>
              </a:rPr>
              <a:t>을 통한 컨텐트의 다운로드에 관련</a:t>
            </a:r>
          </a:p>
          <a:p>
            <a:pPr lvl="2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InetAddress</a:t>
            </a:r>
            <a:r>
              <a:rPr lang="ko-KR" altLang="en-US" smtClean="0">
                <a:latin typeface="Optima" panose="020B0604020202020204" pitchFamily="34" charset="0"/>
              </a:rPr>
              <a:t>클래스</a:t>
            </a:r>
          </a:p>
          <a:p>
            <a:pPr lvl="2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URL</a:t>
            </a:r>
            <a:r>
              <a:rPr lang="ko-KR" altLang="en-US" smtClean="0">
                <a:latin typeface="Optima" panose="020B0604020202020204" pitchFamily="34" charset="0"/>
              </a:rPr>
              <a:t>클래스</a:t>
            </a:r>
          </a:p>
          <a:p>
            <a:pPr lvl="2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URLConnection</a:t>
            </a:r>
            <a:r>
              <a:rPr lang="ko-KR" altLang="en-US" smtClean="0">
                <a:latin typeface="Optima" panose="020B0604020202020204" pitchFamily="34" charset="0"/>
              </a:rPr>
              <a:t>클래스</a:t>
            </a:r>
          </a:p>
          <a:p>
            <a:pPr lvl="2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URLEncoder</a:t>
            </a:r>
            <a:r>
              <a:rPr lang="ko-KR" altLang="en-US" smtClean="0">
                <a:latin typeface="Optima" panose="020B0604020202020204" pitchFamily="34" charset="0"/>
              </a:rPr>
              <a:t>클래스</a:t>
            </a:r>
          </a:p>
          <a:p>
            <a:pPr lvl="2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URLDecoder</a:t>
            </a:r>
            <a:r>
              <a:rPr lang="ko-KR" altLang="en-US" smtClean="0">
                <a:latin typeface="Optima" panose="020B0604020202020204" pitchFamily="34" charset="0"/>
              </a:rPr>
              <a:t>클래스</a:t>
            </a:r>
          </a:p>
          <a:p>
            <a:pPr lvl="2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URLClassLoader</a:t>
            </a:r>
            <a:r>
              <a:rPr lang="ko-KR" altLang="en-US" smtClean="0">
                <a:latin typeface="Optima" panose="020B0604020202020204" pitchFamily="34" charset="0"/>
              </a:rPr>
              <a:t>클래스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2">
              <a:lnSpc>
                <a:spcPct val="90000"/>
              </a:lnSpc>
            </a:pPr>
            <a:endParaRPr lang="en-US" altLang="ko-KR" smtClean="0">
              <a:latin typeface="Optima" panose="020B06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Socket</a:t>
            </a:r>
            <a:r>
              <a:rPr lang="ko-KR" altLang="en-US" smtClean="0">
                <a:latin typeface="Optima" panose="020B0604020202020204" pitchFamily="34" charset="0"/>
              </a:rPr>
              <a:t>클래스 </a:t>
            </a:r>
            <a:r>
              <a:rPr lang="en-US" altLang="ko-KR" smtClean="0">
                <a:latin typeface="Optima" panose="020B0604020202020204" pitchFamily="34" charset="0"/>
              </a:rPr>
              <a:t>- </a:t>
            </a:r>
            <a:r>
              <a:rPr lang="ko-KR" altLang="en-US" smtClean="0">
                <a:latin typeface="Optima" panose="020B0604020202020204" pitchFamily="34" charset="0"/>
              </a:rPr>
              <a:t>클라이언트와 서버를 연결하여 통신하는데 관련</a:t>
            </a:r>
          </a:p>
          <a:p>
            <a:pPr lvl="2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Socket</a:t>
            </a:r>
            <a:r>
              <a:rPr lang="ko-KR" altLang="en-US" smtClean="0">
                <a:latin typeface="Optima" panose="020B0604020202020204" pitchFamily="34" charset="0"/>
              </a:rPr>
              <a:t>클래스</a:t>
            </a:r>
          </a:p>
          <a:p>
            <a:pPr lvl="2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SocketImpl</a:t>
            </a:r>
            <a:r>
              <a:rPr lang="ko-KR" altLang="en-US" smtClean="0">
                <a:latin typeface="Optima" panose="020B0604020202020204" pitchFamily="34" charset="0"/>
              </a:rPr>
              <a:t>클래스</a:t>
            </a:r>
          </a:p>
          <a:p>
            <a:pPr lvl="2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ServerSocket</a:t>
            </a:r>
            <a:r>
              <a:rPr lang="ko-KR" altLang="en-US" smtClean="0">
                <a:latin typeface="Optima" panose="020B0604020202020204" pitchFamily="34" charset="0"/>
              </a:rPr>
              <a:t>클래스</a:t>
            </a:r>
          </a:p>
          <a:p>
            <a:pPr lvl="2">
              <a:lnSpc>
                <a:spcPct val="9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DatagreamSocket</a:t>
            </a:r>
            <a:r>
              <a:rPr lang="ko-KR" altLang="en-US" smtClean="0">
                <a:latin typeface="Optima" panose="020B0604020202020204" pitchFamily="34" charset="0"/>
              </a:rPr>
              <a:t>클래스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InetAddress </a:t>
            </a:r>
            <a:r>
              <a:rPr lang="ko-KR" altLang="en-US" smtClean="0"/>
              <a:t>클래스</a:t>
            </a:r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3733800"/>
          </a:xfrm>
        </p:spPr>
        <p:txBody>
          <a:bodyPr/>
          <a:lstStyle/>
          <a:p>
            <a:r>
              <a:rPr lang="ko-KR" altLang="en-US" smtClean="0"/>
              <a:t>인터넷상의 </a:t>
            </a:r>
            <a:r>
              <a:rPr lang="en-US" altLang="ko-KR" smtClean="0"/>
              <a:t>IP</a:t>
            </a:r>
            <a:r>
              <a:rPr lang="ko-KR" altLang="en-US" smtClean="0"/>
              <a:t>주소를 객체 모델링한 클래스로 </a:t>
            </a:r>
            <a:r>
              <a:rPr lang="en-US" altLang="ko-KR" smtClean="0"/>
              <a:t>IP</a:t>
            </a:r>
            <a:r>
              <a:rPr lang="ko-KR" altLang="en-US" smtClean="0"/>
              <a:t>주소와 관련된 여러 정보를 제공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메소드</a:t>
            </a:r>
          </a:p>
          <a:p>
            <a:pPr lvl="1"/>
            <a:r>
              <a:rPr lang="en-US" altLang="ko-KR" smtClean="0">
                <a:latin typeface="Lucida Console" panose="020B0609040504020204" pitchFamily="49" charset="0"/>
              </a:rPr>
              <a:t>public static InetAddress getByName(String host) throws UnknownException</a:t>
            </a: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host </a:t>
            </a:r>
            <a:r>
              <a:rPr lang="en-US" altLang="ko-KR" smtClean="0">
                <a:latin typeface="Optima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mtClean="0">
                <a:latin typeface="Optima" panose="020B0604020202020204" pitchFamily="34" charset="0"/>
              </a:rPr>
              <a:t> </a:t>
            </a:r>
            <a:r>
              <a:rPr lang="en-US" altLang="ko-KR" smtClean="0">
                <a:latin typeface="Optima" panose="020B0604020202020204" pitchFamily="34" charset="0"/>
              </a:rPr>
              <a:t>IP </a:t>
            </a:r>
            <a:r>
              <a:rPr lang="ko-KR" altLang="en-US" smtClean="0">
                <a:latin typeface="Optima" panose="020B0604020202020204" pitchFamily="34" charset="0"/>
              </a:rPr>
              <a:t>주소로 대응되는 </a:t>
            </a:r>
            <a:r>
              <a:rPr lang="en-US" altLang="ko-KR" smtClean="0">
                <a:latin typeface="Optima" panose="020B0604020202020204" pitchFamily="34" charset="0"/>
              </a:rPr>
              <a:t>InetAddress </a:t>
            </a:r>
            <a:r>
              <a:rPr lang="ko-KR" altLang="en-US" smtClean="0">
                <a:latin typeface="Optima" panose="020B0604020202020204" pitchFamily="34" charset="0"/>
              </a:rPr>
              <a:t>인스턴스 생성</a:t>
            </a: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host</a:t>
            </a:r>
            <a:r>
              <a:rPr lang="ko-KR" altLang="en-US" smtClean="0">
                <a:latin typeface="Optima" panose="020B0604020202020204" pitchFamily="34" charset="0"/>
              </a:rPr>
              <a:t>는 </a:t>
            </a:r>
            <a:r>
              <a:rPr lang="en-US" altLang="ko-KR" smtClean="0">
                <a:latin typeface="Optima" panose="020B0604020202020204" pitchFamily="34" charset="0"/>
              </a:rPr>
              <a:t>URL </a:t>
            </a:r>
            <a:r>
              <a:rPr lang="ko-KR" altLang="en-US" smtClean="0">
                <a:latin typeface="Optima" panose="020B0604020202020204" pitchFamily="34" charset="0"/>
              </a:rPr>
              <a:t>또는 </a:t>
            </a:r>
            <a:r>
              <a:rPr lang="en-US" altLang="ko-KR" smtClean="0">
                <a:latin typeface="Optima" panose="020B0604020202020204" pitchFamily="34" charset="0"/>
              </a:rPr>
              <a:t>IP </a:t>
            </a:r>
            <a:r>
              <a:rPr lang="ko-KR" altLang="en-US" smtClean="0">
                <a:latin typeface="Optima" panose="020B0604020202020204" pitchFamily="34" charset="0"/>
              </a:rPr>
              <a:t>주소 중 하나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UnknownException – </a:t>
            </a:r>
            <a:r>
              <a:rPr lang="ko-KR" altLang="en-US" smtClean="0">
                <a:latin typeface="Optima" panose="020B0604020202020204" pitchFamily="34" charset="0"/>
              </a:rPr>
              <a:t>잘못된 주소 사용시 발생</a:t>
            </a:r>
          </a:p>
          <a:p>
            <a:pPr lvl="1"/>
            <a:r>
              <a:rPr lang="en-US" altLang="ko-KR" smtClean="0">
                <a:latin typeface="Lucida Console" panose="020B0609040504020204" pitchFamily="49" charset="0"/>
              </a:rPr>
              <a:t>public static InetAddress getLocalHost() throws UnknownException</a:t>
            </a: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현재 사용중인 로컬 호스트의 </a:t>
            </a:r>
            <a:r>
              <a:rPr lang="en-US" altLang="ko-KR" smtClean="0">
                <a:latin typeface="Optima" panose="020B0604020202020204" pitchFamily="34" charset="0"/>
              </a:rPr>
              <a:t>InetAddress </a:t>
            </a:r>
            <a:r>
              <a:rPr lang="ko-KR" altLang="en-US" smtClean="0">
                <a:latin typeface="Optima" panose="020B0604020202020204" pitchFamily="34" charset="0"/>
              </a:rPr>
              <a:t>인스턴스 생성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endParaRPr lang="ko-KR" altLang="en-US" smtClean="0">
              <a:latin typeface="Optima" panose="020B0604020202020204" pitchFamily="34" charset="0"/>
            </a:endParaRPr>
          </a:p>
          <a:p>
            <a:pPr lvl="1"/>
            <a:endParaRPr lang="ko-KR" altLang="en-US" smtClean="0"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InetAddress </a:t>
            </a:r>
            <a:r>
              <a:rPr lang="ko-KR" altLang="en-US" smtClean="0"/>
              <a:t>클래스의 메소드</a:t>
            </a:r>
          </a:p>
        </p:txBody>
      </p:sp>
      <p:pic>
        <p:nvPicPr>
          <p:cNvPr id="503811" name="Picture 4" descr="17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981075"/>
            <a:ext cx="8815387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제목 1"/>
          <p:cNvSpPr>
            <a:spLocks noGrp="1"/>
          </p:cNvSpPr>
          <p:nvPr>
            <p:ph type="title"/>
          </p:nvPr>
        </p:nvSpPr>
        <p:spPr>
          <a:xfrm>
            <a:off x="381000" y="180975"/>
            <a:ext cx="9174163" cy="400050"/>
          </a:xfrm>
        </p:spPr>
        <p:txBody>
          <a:bodyPr/>
          <a:lstStyle/>
          <a:p>
            <a:r>
              <a:rPr lang="en-US" altLang="ko-KR" smtClean="0"/>
              <a:t>InetAddress </a:t>
            </a:r>
            <a:r>
              <a:rPr lang="ko-KR" altLang="en-US" smtClean="0"/>
              <a:t>클래스 </a:t>
            </a:r>
            <a:r>
              <a:rPr lang="en-US" altLang="ko-KR" smtClean="0"/>
              <a:t>– </a:t>
            </a:r>
            <a:r>
              <a:rPr lang="ko-KR" altLang="en-US" smtClean="0"/>
              <a:t>예제</a:t>
            </a:r>
            <a:r>
              <a:rPr lang="en-US" altLang="ko-KR" smtClean="0"/>
              <a:t>(NetworkEx1.java)</a:t>
            </a:r>
            <a:endParaRPr lang="ko-KR" altLang="en-US" smtClean="0"/>
          </a:p>
        </p:txBody>
      </p:sp>
      <p:pic>
        <p:nvPicPr>
          <p:cNvPr id="5048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3" b="403"/>
          <a:stretch>
            <a:fillRect/>
          </a:stretch>
        </p:blipFill>
        <p:spPr bwMode="auto">
          <a:xfrm>
            <a:off x="455613" y="836613"/>
            <a:ext cx="535622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48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38" y="3400425"/>
            <a:ext cx="4322762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8" y="152400"/>
            <a:ext cx="7853362" cy="401637"/>
          </a:xfrm>
        </p:spPr>
        <p:txBody>
          <a:bodyPr/>
          <a:lstStyle/>
          <a:p>
            <a:r>
              <a:rPr lang="ko-KR" altLang="en-US" smtClean="0"/>
              <a:t>프로그램 실행 과정</a:t>
            </a: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1341438"/>
            <a:ext cx="8391525" cy="441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URL </a:t>
            </a:r>
            <a:r>
              <a:rPr lang="ko-KR" altLang="en-US" smtClean="0"/>
              <a:t>클래스</a:t>
            </a:r>
          </a:p>
        </p:txBody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977900"/>
            <a:ext cx="9517063" cy="3467100"/>
          </a:xfrm>
        </p:spPr>
        <p:txBody>
          <a:bodyPr/>
          <a:lstStyle/>
          <a:p>
            <a:r>
              <a:rPr lang="en-US" altLang="ko-KR" smtClean="0">
                <a:solidFill>
                  <a:schemeClr val="tx2"/>
                </a:solidFill>
              </a:rPr>
              <a:t>URL(Uniform Resource Locator)</a:t>
            </a:r>
          </a:p>
          <a:p>
            <a:pPr lvl="1"/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www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상에서 리소스를 가리키는 표준방식</a:t>
            </a:r>
          </a:p>
          <a:p>
            <a:pPr lvl="1"/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형태 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: “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프로토콜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://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호스트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:[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포트번호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]/[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파일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]#[</a:t>
            </a:r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섹션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]” </a:t>
            </a:r>
          </a:p>
          <a:p>
            <a:pPr lvl="2"/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예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) 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hlinkClick r:id="rId3"/>
              </a:rPr>
              <a:t>http://www.microsoft.com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</a:rPr>
              <a:t>, </a:t>
            </a:r>
            <a:r>
              <a:rPr lang="en-US" altLang="ko-KR" smtClean="0">
                <a:solidFill>
                  <a:schemeClr val="tx2"/>
                </a:solidFill>
                <a:latin typeface="Optima" panose="020B0604020202020204" pitchFamily="34" charset="0"/>
                <a:hlinkClick r:id="rId4"/>
              </a:rPr>
              <a:t>ftp://ftp.seoul.ac.kr</a:t>
            </a:r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</a:endParaRPr>
          </a:p>
          <a:p>
            <a:r>
              <a:rPr lang="en-US" altLang="ko-KR" smtClean="0"/>
              <a:t>URL </a:t>
            </a:r>
            <a:r>
              <a:rPr lang="ko-KR" altLang="en-US" smtClean="0"/>
              <a:t>클래스</a:t>
            </a:r>
            <a:endParaRPr lang="en-US" altLang="ko-KR" smtClean="0"/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URL</a:t>
            </a:r>
            <a:r>
              <a:rPr lang="ko-KR" altLang="en-US" smtClean="0">
                <a:latin typeface="Optima" panose="020B0604020202020204" pitchFamily="34" charset="0"/>
              </a:rPr>
              <a:t>을 객체모델링한 클래스로 </a:t>
            </a:r>
            <a:r>
              <a:rPr lang="en-US" altLang="ko-KR" smtClean="0">
                <a:latin typeface="Optima" panose="020B0604020202020204" pitchFamily="34" charset="0"/>
              </a:rPr>
              <a:t>URL</a:t>
            </a:r>
            <a:r>
              <a:rPr lang="ko-KR" altLang="en-US" smtClean="0">
                <a:latin typeface="Optima" panose="020B0604020202020204" pitchFamily="34" charset="0"/>
              </a:rPr>
              <a:t>이 표시할 수 있는 모든 자원을 표시할 수 있다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pPr lvl="1"/>
            <a:r>
              <a:rPr lang="ko-KR" altLang="en-US" smtClean="0">
                <a:solidFill>
                  <a:schemeClr val="tx2"/>
                </a:solidFill>
                <a:latin typeface="Optima" panose="020B0604020202020204" pitchFamily="34" charset="0"/>
              </a:rPr>
              <a:t>프로토콜에 맞는 핸들러를 찾아 처리</a:t>
            </a:r>
            <a:endParaRPr lang="en-US" altLang="ko-KR" smtClean="0">
              <a:solidFill>
                <a:schemeClr val="tx2"/>
              </a:solidFill>
              <a:latin typeface="Optima" panose="020B0604020202020204" pitchFamily="34" charset="0"/>
            </a:endParaRPr>
          </a:p>
          <a:p>
            <a:r>
              <a:rPr lang="ko-KR" altLang="en-US" smtClean="0"/>
              <a:t>생성자</a:t>
            </a:r>
          </a:p>
          <a:p>
            <a:pPr lvl="1"/>
            <a:r>
              <a:rPr lang="en-US" altLang="ko-KR" smtClean="0">
                <a:latin typeface="Lucida Console" panose="020B0609040504020204" pitchFamily="49" charset="0"/>
              </a:rPr>
              <a:t>public URL(String protocol, String host, int port, String file) throws MalformedURLException</a:t>
            </a: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protocol, host, port </a:t>
            </a:r>
            <a:r>
              <a:rPr lang="ko-KR" altLang="en-US" smtClean="0">
                <a:latin typeface="Optima" panose="020B0604020202020204" pitchFamily="34" charset="0"/>
              </a:rPr>
              <a:t>및 </a:t>
            </a:r>
            <a:r>
              <a:rPr lang="en-US" altLang="ko-KR" smtClean="0">
                <a:latin typeface="Optima" panose="020B0604020202020204" pitchFamily="34" charset="0"/>
              </a:rPr>
              <a:t>file</a:t>
            </a:r>
            <a:r>
              <a:rPr lang="ko-KR" altLang="en-US" smtClean="0">
                <a:latin typeface="Optima" panose="020B0604020202020204" pitchFamily="34" charset="0"/>
              </a:rPr>
              <a:t>로 주어진 </a:t>
            </a:r>
            <a:r>
              <a:rPr lang="en-US" altLang="ko-KR" smtClean="0">
                <a:latin typeface="Optima" panose="020B0604020202020204" pitchFamily="34" charset="0"/>
              </a:rPr>
              <a:t>URL </a:t>
            </a:r>
            <a:r>
              <a:rPr lang="ko-KR" altLang="en-US" smtClean="0">
                <a:latin typeface="Optima" panose="020B0604020202020204" pitchFamily="34" charset="0"/>
              </a:rPr>
              <a:t>객체를 생성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MalformedURLException – </a:t>
            </a:r>
            <a:r>
              <a:rPr lang="ko-KR" altLang="en-US" smtClean="0">
                <a:latin typeface="Optima" panose="020B0604020202020204" pitchFamily="34" charset="0"/>
              </a:rPr>
              <a:t>잘못된 </a:t>
            </a:r>
            <a:r>
              <a:rPr lang="en-US" altLang="ko-KR" smtClean="0">
                <a:latin typeface="Optima" panose="020B0604020202020204" pitchFamily="34" charset="0"/>
              </a:rPr>
              <a:t>URL</a:t>
            </a:r>
            <a:r>
              <a:rPr lang="ko-KR" altLang="en-US" smtClean="0">
                <a:latin typeface="Optima" panose="020B0604020202020204" pitchFamily="34" charset="0"/>
              </a:rPr>
              <a:t>인 경우 발생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URL </a:t>
            </a:r>
            <a:r>
              <a:rPr lang="ko-KR" altLang="en-US" smtClean="0"/>
              <a:t>클래스의 메소드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50838" y="1162050"/>
          <a:ext cx="8782050" cy="201159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88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3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메서드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9" marR="99069" marT="45713" marB="4571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9" marR="99069"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public String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getProtocol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69" marR="99069"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프로토콜을 얻는다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9" marR="99069"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public String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getHost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69" marR="99069"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호스트를 얻는다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9" marR="99069"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public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int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getPort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	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69" marR="99069"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포트번호를 얻는다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9" marR="99069"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public String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getFile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69" marR="99069" marT="45713" marB="4571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파일위치를 얻는다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9" marR="99069" marT="45713" marB="4571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public String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getRef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69" marR="99069" marT="45713" marB="45713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섹션번호를 얻는다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</a:txBody>
                  <a:tcPr marL="99069" marR="99069" marT="45713" marB="4571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URL </a:t>
            </a:r>
            <a:r>
              <a:rPr lang="ko-KR" altLang="en-US" smtClean="0"/>
              <a:t>클래스 </a:t>
            </a:r>
            <a:r>
              <a:rPr lang="en-US" altLang="ko-KR" smtClean="0"/>
              <a:t>– </a:t>
            </a:r>
            <a:r>
              <a:rPr lang="ko-KR" altLang="en-US" smtClean="0"/>
              <a:t>예제</a:t>
            </a:r>
            <a:r>
              <a:rPr lang="en-US" altLang="ko-KR" smtClean="0"/>
              <a:t>(NetworkEx2.java)</a:t>
            </a:r>
            <a:endParaRPr lang="ko-KR" altLang="en-US" smtClean="0"/>
          </a:p>
        </p:txBody>
      </p:sp>
      <p:sp>
        <p:nvSpPr>
          <p:cNvPr id="507907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5079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981075"/>
            <a:ext cx="76962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79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" r="9991" b="17529"/>
          <a:stretch>
            <a:fillRect/>
          </a:stretch>
        </p:blipFill>
        <p:spPr bwMode="auto">
          <a:xfrm>
            <a:off x="2768600" y="4076700"/>
            <a:ext cx="7019925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URL</a:t>
            </a:r>
            <a:r>
              <a:rPr lang="ko-KR" altLang="en-US" smtClean="0"/>
              <a:t>로부터 데이터 읽어오기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9906000" cy="2957513"/>
          </a:xfrm>
        </p:spPr>
        <p:txBody>
          <a:bodyPr/>
          <a:lstStyle/>
          <a:p>
            <a:pPr marL="800100" lvl="1" indent="-342900">
              <a:buFont typeface="+mj-lt"/>
              <a:buAutoNum type="arabicPeriod"/>
              <a:defRPr/>
            </a:pPr>
            <a:r>
              <a:rPr lang="ko-KR" altLang="en-US" dirty="0" smtClean="0"/>
              <a:t>읽고자 </a:t>
            </a:r>
            <a:r>
              <a:rPr lang="ko-KR" altLang="en-US" dirty="0"/>
              <a:t>하는 파일을 포함하는 호스트 컴퓨터의 </a:t>
            </a:r>
            <a:r>
              <a:rPr lang="en-US" altLang="ko-KR" dirty="0"/>
              <a:t>URL </a:t>
            </a:r>
            <a:r>
              <a:rPr lang="ko-KR" altLang="en-US" dirty="0"/>
              <a:t>객체를 생성한다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dirty="0" err="1" smtClean="0"/>
              <a:t>openStream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</a:t>
            </a:r>
            <a:r>
              <a:rPr lang="en-US" altLang="ko-KR" dirty="0"/>
              <a:t>URL</a:t>
            </a:r>
            <a:r>
              <a:rPr lang="ko-KR" altLang="en-US" dirty="0"/>
              <a:t>이 지정하는 호스트 컴퓨터와 접속하고</a:t>
            </a:r>
            <a:r>
              <a:rPr lang="en-US" altLang="ko-KR" dirty="0"/>
              <a:t>, </a:t>
            </a:r>
            <a:r>
              <a:rPr lang="ko-KR" altLang="en-US" dirty="0"/>
              <a:t>데이터 수신을 위한 </a:t>
            </a:r>
            <a:r>
              <a:rPr lang="en-US" altLang="ko-KR" dirty="0" err="1"/>
              <a:t>InputStream</a:t>
            </a:r>
            <a:r>
              <a:rPr lang="en-US" altLang="ko-KR" dirty="0"/>
              <a:t> </a:t>
            </a:r>
            <a:r>
              <a:rPr lang="ko-KR" altLang="en-US" dirty="0"/>
              <a:t>객체를 생성한다</a:t>
            </a:r>
            <a:r>
              <a:rPr lang="en-US" altLang="ko-KR" dirty="0" smtClean="0"/>
              <a:t>.</a:t>
            </a:r>
          </a:p>
          <a:p>
            <a:pPr marL="800100" lvl="1" indent="-342900">
              <a:buFont typeface="+mj-lt"/>
              <a:buAutoNum type="arabicPeriod"/>
              <a:defRPr/>
            </a:pPr>
            <a:endParaRPr lang="en-US" altLang="ko-KR" dirty="0" smtClean="0"/>
          </a:p>
          <a:p>
            <a:pPr marL="800100" lvl="1" indent="-342900">
              <a:buFont typeface="+mj-lt"/>
              <a:buAutoNum type="arabicPeriod"/>
              <a:defRPr/>
            </a:pPr>
            <a:endParaRPr lang="ko-KR" altLang="en-US" dirty="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dirty="0" smtClean="0"/>
              <a:t>2</a:t>
            </a:r>
            <a:r>
              <a:rPr lang="ko-KR" altLang="en-US" dirty="0" smtClean="0"/>
              <a:t>에서 </a:t>
            </a:r>
            <a:r>
              <a:rPr lang="ko-KR" altLang="en-US" dirty="0"/>
              <a:t>생성된 </a:t>
            </a:r>
            <a:r>
              <a:rPr lang="en-US" altLang="ko-KR" dirty="0" err="1"/>
              <a:t>InputStream</a:t>
            </a:r>
            <a:r>
              <a:rPr lang="en-US" altLang="ko-KR" dirty="0"/>
              <a:t> </a:t>
            </a:r>
            <a:r>
              <a:rPr lang="ko-KR" altLang="en-US" dirty="0"/>
              <a:t>객체를 이용하여 사용하고자 하는 입력 </a:t>
            </a:r>
            <a:r>
              <a:rPr lang="ko-KR" altLang="en-US" dirty="0" err="1"/>
              <a:t>스트림의</a:t>
            </a:r>
            <a:r>
              <a:rPr lang="ko-KR" altLang="en-US" dirty="0"/>
              <a:t> 객체를 생성하고</a:t>
            </a:r>
            <a:r>
              <a:rPr lang="en-US" altLang="ko-KR" dirty="0"/>
              <a:t>, </a:t>
            </a:r>
            <a:r>
              <a:rPr lang="ko-KR" altLang="en-US" dirty="0"/>
              <a:t>생성된 객체 및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사용하여 호스트로부터 데이터를 읽는다</a:t>
            </a:r>
            <a:r>
              <a:rPr lang="en-US" altLang="ko-KR" dirty="0"/>
              <a:t>.</a:t>
            </a:r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508932" name="TextBox 3"/>
          <p:cNvSpPr txBox="1">
            <a:spLocks noChangeArrowheads="1"/>
          </p:cNvSpPr>
          <p:nvPr/>
        </p:nvSpPr>
        <p:spPr bwMode="auto">
          <a:xfrm>
            <a:off x="882772" y="1357313"/>
            <a:ext cx="63562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URL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url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 = new URL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(“http://www.tynetworks.co.kr/”);</a:t>
            </a:r>
            <a:endParaRPr lang="ko-KR" altLang="en-US" sz="1600" dirty="0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508933" name="TextBox 4"/>
          <p:cNvSpPr txBox="1">
            <a:spLocks noChangeArrowheads="1"/>
          </p:cNvSpPr>
          <p:nvPr/>
        </p:nvSpPr>
        <p:spPr bwMode="auto">
          <a:xfrm>
            <a:off x="1031875" y="2362200"/>
            <a:ext cx="8408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InputStream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 is =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url.openStream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(); //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url</a:t>
            </a:r>
            <a:r>
              <a:rPr lang="ko-KR" altLang="en-US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과 연결시키는 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is </a:t>
            </a:r>
            <a:r>
              <a:rPr lang="ko-KR" altLang="en-US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인스턴스 생성</a:t>
            </a:r>
          </a:p>
        </p:txBody>
      </p:sp>
      <p:sp>
        <p:nvSpPr>
          <p:cNvPr id="508934" name="TextBox 5"/>
          <p:cNvSpPr txBox="1">
            <a:spLocks noChangeArrowheads="1"/>
          </p:cNvSpPr>
          <p:nvPr/>
        </p:nvSpPr>
        <p:spPr bwMode="auto">
          <a:xfrm>
            <a:off x="966787" y="3505200"/>
            <a:ext cx="91678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marL="0" lvl="2" algn="l" eaLnBrk="1" hangingPunct="1"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BufferedReader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br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 = new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BufferedReader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(new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InputStreamReader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(is));</a:t>
            </a:r>
          </a:p>
          <a:p>
            <a:pPr marL="0" lvl="2" algn="l" eaLnBrk="1" hangingPunct="1">
              <a:buFont typeface="Wingdings" panose="05000000000000000000" pitchFamily="2" charset="2"/>
              <a:buNone/>
            </a:pP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String data =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br.readLine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();</a:t>
            </a:r>
            <a:endParaRPr lang="ko-KR" altLang="en-US" sz="1600" dirty="0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제목 1"/>
          <p:cNvSpPr>
            <a:spLocks noGrp="1"/>
          </p:cNvSpPr>
          <p:nvPr>
            <p:ph type="title"/>
          </p:nvPr>
        </p:nvSpPr>
        <p:spPr>
          <a:xfrm>
            <a:off x="381000" y="180975"/>
            <a:ext cx="9174163" cy="400050"/>
          </a:xfrm>
        </p:spPr>
        <p:txBody>
          <a:bodyPr/>
          <a:lstStyle/>
          <a:p>
            <a:r>
              <a:rPr lang="en-US" altLang="ko-KR" dirty="0" smtClean="0"/>
              <a:t>URL</a:t>
            </a:r>
            <a:r>
              <a:rPr lang="ko-KR" altLang="en-US" dirty="0" smtClean="0"/>
              <a:t>로부터 데이터 </a:t>
            </a:r>
            <a:r>
              <a:rPr lang="ko-KR" altLang="en-US" dirty="0" err="1" smtClean="0"/>
              <a:t>읽어오기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(html </a:t>
            </a:r>
            <a:r>
              <a:rPr lang="ko-KR" altLang="en-US" dirty="0" err="1" smtClean="0"/>
              <a:t>읽어오기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509955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685800"/>
            <a:ext cx="7258050" cy="541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제목 1"/>
          <p:cNvSpPr>
            <a:spLocks noGrp="1"/>
          </p:cNvSpPr>
          <p:nvPr>
            <p:ph type="title"/>
          </p:nvPr>
        </p:nvSpPr>
        <p:spPr>
          <a:xfrm>
            <a:off x="381000" y="180975"/>
            <a:ext cx="9329738" cy="400050"/>
          </a:xfrm>
        </p:spPr>
        <p:txBody>
          <a:bodyPr/>
          <a:lstStyle/>
          <a:p>
            <a:r>
              <a:rPr lang="en-US" altLang="ko-KR" smtClean="0"/>
              <a:t>URL</a:t>
            </a:r>
            <a:r>
              <a:rPr lang="ko-KR" altLang="en-US" smtClean="0"/>
              <a:t>로부터 데이터 읽어오기</a:t>
            </a:r>
            <a:r>
              <a:rPr lang="en-US" altLang="ko-KR" smtClean="0"/>
              <a:t>- </a:t>
            </a:r>
            <a:r>
              <a:rPr lang="ko-KR" altLang="en-US" smtClean="0"/>
              <a:t>예제</a:t>
            </a:r>
            <a:r>
              <a:rPr lang="en-US" altLang="ko-KR" smtClean="0"/>
              <a:t>(File </a:t>
            </a:r>
            <a:r>
              <a:rPr lang="ko-KR" altLang="en-US" smtClean="0"/>
              <a:t>다운로드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  <p:sp>
        <p:nvSpPr>
          <p:cNvPr id="510979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25487"/>
            <a:ext cx="6544133" cy="52244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URLConnection </a:t>
            </a:r>
            <a:r>
              <a:rPr lang="ko-KR" altLang="en-US" smtClean="0"/>
              <a:t>클래스</a:t>
            </a:r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1195388"/>
          </a:xfrm>
        </p:spPr>
        <p:txBody>
          <a:bodyPr/>
          <a:lstStyle/>
          <a:p>
            <a:r>
              <a:rPr lang="ko-KR" altLang="en-US" smtClean="0"/>
              <a:t>의미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서버와의 접속을 객체 모델링한 클래스로 서버와의 접속에서 알 수 있는 여러 정보</a:t>
            </a:r>
            <a:r>
              <a:rPr lang="en-US" altLang="ko-KR" smtClean="0">
                <a:latin typeface="Optima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</a:rPr>
              <a:t>헤더 등</a:t>
            </a:r>
            <a:r>
              <a:rPr lang="en-US" altLang="ko-KR" smtClean="0">
                <a:latin typeface="Optima" panose="020B0604020202020204" pitchFamily="34" charset="0"/>
              </a:rPr>
              <a:t>)</a:t>
            </a:r>
            <a:r>
              <a:rPr lang="ko-KR" altLang="en-US" smtClean="0">
                <a:latin typeface="Optima" panose="020B0604020202020204" pitchFamily="34" charset="0"/>
              </a:rPr>
              <a:t>를 얻을 수 있다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인터넷상의 자원을 객체모델링한 </a:t>
            </a:r>
            <a:r>
              <a:rPr lang="en-US" altLang="ko-KR" smtClean="0">
                <a:latin typeface="Optima" panose="020B0604020202020204" pitchFamily="34" charset="0"/>
              </a:rPr>
              <a:t>URL </a:t>
            </a:r>
            <a:r>
              <a:rPr lang="ko-KR" altLang="en-US" smtClean="0">
                <a:latin typeface="Optima" panose="020B0604020202020204" pitchFamily="34" charset="0"/>
              </a:rPr>
              <a:t>클래스와 유사한 기능</a:t>
            </a:r>
          </a:p>
        </p:txBody>
      </p:sp>
      <p:pic>
        <p:nvPicPr>
          <p:cNvPr id="512004" name="Picture 4" descr="17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514600"/>
            <a:ext cx="85026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URLConnection </a:t>
            </a:r>
            <a:r>
              <a:rPr lang="ko-KR" altLang="en-US" smtClean="0"/>
              <a:t>사용 방법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914400"/>
            <a:ext cx="9658350" cy="4237038"/>
          </a:xfrm>
        </p:spPr>
        <p:txBody>
          <a:bodyPr/>
          <a:lstStyle/>
          <a:p>
            <a:pPr marL="360363" lvl="1" indent="-342900">
              <a:lnSpc>
                <a:spcPct val="90000"/>
              </a:lnSpc>
              <a:buFont typeface="맑은 고딕" panose="020B0503020000020004" pitchFamily="50" charset="-127"/>
              <a:buAutoNum type="arabicPeriod"/>
            </a:pPr>
            <a:r>
              <a:rPr lang="en-US" altLang="ko-KR" dirty="0" smtClean="0">
                <a:latin typeface="Optima" panose="020B0604020202020204" pitchFamily="34" charset="0"/>
              </a:rPr>
              <a:t> </a:t>
            </a:r>
            <a:r>
              <a:rPr lang="ko-KR" altLang="en-US" dirty="0" smtClean="0">
                <a:latin typeface="Optima" panose="020B0604020202020204" pitchFamily="34" charset="0"/>
              </a:rPr>
              <a:t>읽고자 하는 파일을 포함하는 호스트 컴퓨터의 </a:t>
            </a:r>
            <a:r>
              <a:rPr lang="en-US" altLang="ko-KR" dirty="0" smtClean="0">
                <a:latin typeface="Optima" panose="020B0604020202020204" pitchFamily="34" charset="0"/>
              </a:rPr>
              <a:t>URL </a:t>
            </a:r>
            <a:r>
              <a:rPr lang="ko-KR" altLang="en-US" dirty="0" smtClean="0">
                <a:latin typeface="Optima" panose="020B0604020202020204" pitchFamily="34" charset="0"/>
              </a:rPr>
              <a:t>객체를 생성한다</a:t>
            </a:r>
            <a:r>
              <a:rPr lang="en-US" altLang="ko-KR" dirty="0" smtClean="0">
                <a:latin typeface="Optima" panose="020B0604020202020204" pitchFamily="34" charset="0"/>
              </a:rPr>
              <a:t>.</a:t>
            </a:r>
          </a:p>
          <a:p>
            <a:pPr marL="360363" lvl="2" indent="-3429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1600" dirty="0" smtClean="0">
              <a:latin typeface="Optima" panose="020B0604020202020204" pitchFamily="34" charset="0"/>
            </a:endParaRPr>
          </a:p>
          <a:p>
            <a:pPr marL="360363" lvl="2" indent="-3429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1600" dirty="0" smtClean="0">
              <a:latin typeface="Optima" panose="020B0604020202020204" pitchFamily="34" charset="0"/>
            </a:endParaRPr>
          </a:p>
          <a:p>
            <a:pPr marL="360363" lvl="1" indent="-342900">
              <a:lnSpc>
                <a:spcPct val="90000"/>
              </a:lnSpc>
              <a:buFont typeface="맑은 고딕" panose="020B0503020000020004" pitchFamily="50" charset="-127"/>
              <a:buAutoNum type="arabicPeriod"/>
            </a:pPr>
            <a:r>
              <a:rPr lang="en-US" altLang="ko-KR" dirty="0" smtClean="0">
                <a:latin typeface="Optima" panose="020B0604020202020204" pitchFamily="34" charset="0"/>
              </a:rPr>
              <a:t>URL </a:t>
            </a:r>
            <a:r>
              <a:rPr lang="ko-KR" altLang="en-US" dirty="0" smtClean="0">
                <a:latin typeface="Optima" panose="020B0604020202020204" pitchFamily="34" charset="0"/>
              </a:rPr>
              <a:t>클래스의 </a:t>
            </a:r>
            <a:r>
              <a:rPr lang="en-US" altLang="ko-KR" dirty="0" err="1" smtClean="0">
                <a:latin typeface="Optima" panose="020B0604020202020204" pitchFamily="34" charset="0"/>
              </a:rPr>
              <a:t>openConnection</a:t>
            </a:r>
            <a:r>
              <a:rPr lang="en-US" altLang="ko-KR" dirty="0" smtClean="0">
                <a:latin typeface="Optima" panose="020B0604020202020204" pitchFamily="34" charset="0"/>
              </a:rPr>
              <a:t>() </a:t>
            </a:r>
            <a:r>
              <a:rPr lang="ko-KR" altLang="en-US" dirty="0" err="1" smtClean="0">
                <a:latin typeface="Optima" panose="020B0604020202020204" pitchFamily="34" charset="0"/>
              </a:rPr>
              <a:t>메소드를</a:t>
            </a:r>
            <a:r>
              <a:rPr lang="ko-KR" altLang="en-US" dirty="0" smtClean="0">
                <a:latin typeface="Optima" panose="020B0604020202020204" pitchFamily="34" charset="0"/>
              </a:rPr>
              <a:t> 사용하여 </a:t>
            </a:r>
            <a:r>
              <a:rPr lang="en-US" altLang="ko-KR" dirty="0" err="1" smtClean="0">
                <a:latin typeface="Optima" panose="020B0604020202020204" pitchFamily="34" charset="0"/>
              </a:rPr>
              <a:t>URLConnection</a:t>
            </a:r>
            <a:r>
              <a:rPr lang="en-US" altLang="ko-KR" dirty="0" smtClean="0">
                <a:latin typeface="Optima" panose="020B0604020202020204" pitchFamily="34" charset="0"/>
              </a:rPr>
              <a:t> </a:t>
            </a:r>
            <a:r>
              <a:rPr lang="ko-KR" altLang="en-US" dirty="0" smtClean="0">
                <a:latin typeface="Optima" panose="020B0604020202020204" pitchFamily="34" charset="0"/>
              </a:rPr>
              <a:t>객체를 생성한다</a:t>
            </a:r>
            <a:r>
              <a:rPr lang="en-US" altLang="ko-KR" dirty="0" smtClean="0">
                <a:latin typeface="Optima" panose="020B0604020202020204" pitchFamily="34" charset="0"/>
              </a:rPr>
              <a:t>.</a:t>
            </a:r>
          </a:p>
          <a:p>
            <a:pPr marL="360363" lvl="2" indent="-3429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1600" dirty="0" smtClean="0">
              <a:latin typeface="Optima" panose="020B0604020202020204" pitchFamily="34" charset="0"/>
            </a:endParaRPr>
          </a:p>
          <a:p>
            <a:pPr marL="360363" lvl="2" indent="-3429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1600" dirty="0" smtClean="0">
              <a:latin typeface="Optima" panose="020B0604020202020204" pitchFamily="34" charset="0"/>
            </a:endParaRPr>
          </a:p>
          <a:p>
            <a:pPr marL="360363" lvl="1" indent="-342900">
              <a:lnSpc>
                <a:spcPct val="90000"/>
              </a:lnSpc>
              <a:buFont typeface="맑은 고딕" panose="020B0503020000020004" pitchFamily="50" charset="-127"/>
              <a:buAutoNum type="arabicPeriod"/>
            </a:pPr>
            <a:r>
              <a:rPr lang="ko-KR" altLang="en-US" dirty="0" smtClean="0">
                <a:latin typeface="Optima" panose="020B0604020202020204" pitchFamily="34" charset="0"/>
              </a:rPr>
              <a:t>생성된 </a:t>
            </a:r>
            <a:r>
              <a:rPr lang="en-US" altLang="ko-KR" dirty="0" err="1" smtClean="0">
                <a:latin typeface="Optima" panose="020B0604020202020204" pitchFamily="34" charset="0"/>
              </a:rPr>
              <a:t>URLConnection</a:t>
            </a:r>
            <a:r>
              <a:rPr lang="en-US" altLang="ko-KR" dirty="0" smtClean="0">
                <a:latin typeface="Optima" panose="020B0604020202020204" pitchFamily="34" charset="0"/>
              </a:rPr>
              <a:t> </a:t>
            </a:r>
            <a:r>
              <a:rPr lang="ko-KR" altLang="en-US" dirty="0" smtClean="0">
                <a:latin typeface="Optima" panose="020B0604020202020204" pitchFamily="34" charset="0"/>
              </a:rPr>
              <a:t>객체 및 </a:t>
            </a:r>
            <a:r>
              <a:rPr lang="en-US" altLang="ko-KR" dirty="0" smtClean="0">
                <a:latin typeface="Optima" panose="020B0604020202020204" pitchFamily="34" charset="0"/>
              </a:rPr>
              <a:t>connect() </a:t>
            </a:r>
            <a:r>
              <a:rPr lang="ko-KR" altLang="en-US" dirty="0" err="1" smtClean="0">
                <a:latin typeface="Optima" panose="020B0604020202020204" pitchFamily="34" charset="0"/>
              </a:rPr>
              <a:t>메소드를</a:t>
            </a:r>
            <a:r>
              <a:rPr lang="ko-KR" altLang="en-US" dirty="0" smtClean="0">
                <a:latin typeface="Optima" panose="020B0604020202020204" pitchFamily="34" charset="0"/>
              </a:rPr>
              <a:t> 사용하여 해당 </a:t>
            </a:r>
            <a:r>
              <a:rPr lang="en-US" altLang="ko-KR" dirty="0" smtClean="0">
                <a:latin typeface="Optima" panose="020B0604020202020204" pitchFamily="34" charset="0"/>
              </a:rPr>
              <a:t>URL </a:t>
            </a:r>
            <a:r>
              <a:rPr lang="ko-KR" altLang="en-US" dirty="0" smtClean="0">
                <a:latin typeface="Optima" panose="020B0604020202020204" pitchFamily="34" charset="0"/>
              </a:rPr>
              <a:t>서버와 접속한다</a:t>
            </a:r>
            <a:r>
              <a:rPr lang="en-US" altLang="ko-KR" dirty="0" smtClean="0">
                <a:latin typeface="Optima" panose="020B0604020202020204" pitchFamily="34" charset="0"/>
              </a:rPr>
              <a:t>.</a:t>
            </a:r>
          </a:p>
          <a:p>
            <a:pPr marL="360363" lvl="2" indent="-3429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1600" dirty="0" smtClean="0">
              <a:latin typeface="Optima" panose="020B0604020202020204" pitchFamily="34" charset="0"/>
            </a:endParaRPr>
          </a:p>
          <a:p>
            <a:pPr marL="360363" lvl="2" indent="-3429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1600" dirty="0" smtClean="0">
              <a:latin typeface="Optima" panose="020B0604020202020204" pitchFamily="34" charset="0"/>
            </a:endParaRPr>
          </a:p>
          <a:p>
            <a:pPr marL="360363" lvl="1" indent="-342900">
              <a:lnSpc>
                <a:spcPct val="90000"/>
              </a:lnSpc>
              <a:buFont typeface="맑은 고딕" panose="020B0503020000020004" pitchFamily="50" charset="-127"/>
              <a:buAutoNum type="arabicPeriod"/>
            </a:pPr>
            <a:r>
              <a:rPr lang="en-US" altLang="ko-KR" dirty="0" err="1" smtClean="0">
                <a:latin typeface="Optima" panose="020B0604020202020204" pitchFamily="34" charset="0"/>
              </a:rPr>
              <a:t>URLConnection</a:t>
            </a:r>
            <a:r>
              <a:rPr lang="en-US" altLang="ko-KR" dirty="0" smtClean="0">
                <a:latin typeface="Optima" panose="020B0604020202020204" pitchFamily="34" charset="0"/>
              </a:rPr>
              <a:t> </a:t>
            </a:r>
            <a:r>
              <a:rPr lang="ko-KR" altLang="en-US" dirty="0" smtClean="0">
                <a:latin typeface="Optima" panose="020B0604020202020204" pitchFamily="34" charset="0"/>
              </a:rPr>
              <a:t>클래스의 </a:t>
            </a:r>
            <a:r>
              <a:rPr lang="en-US" altLang="ko-KR" dirty="0" err="1" smtClean="0">
                <a:latin typeface="Optima" panose="020B0604020202020204" pitchFamily="34" charset="0"/>
              </a:rPr>
              <a:t>getInputStream</a:t>
            </a:r>
            <a:r>
              <a:rPr lang="en-US" altLang="ko-KR" dirty="0" smtClean="0">
                <a:latin typeface="Optima" panose="020B0604020202020204" pitchFamily="34" charset="0"/>
              </a:rPr>
              <a:t>() </a:t>
            </a:r>
            <a:r>
              <a:rPr lang="ko-KR" altLang="en-US" dirty="0" smtClean="0">
                <a:latin typeface="Optima" panose="020B0604020202020204" pitchFamily="34" charset="0"/>
              </a:rPr>
              <a:t>및 </a:t>
            </a:r>
            <a:r>
              <a:rPr lang="en-US" altLang="ko-KR" dirty="0" err="1" smtClean="0">
                <a:latin typeface="Optima" panose="020B0604020202020204" pitchFamily="34" charset="0"/>
              </a:rPr>
              <a:t>getOutputStream</a:t>
            </a:r>
            <a:r>
              <a:rPr lang="en-US" altLang="ko-KR" dirty="0" smtClean="0">
                <a:latin typeface="Optima" panose="020B0604020202020204" pitchFamily="34" charset="0"/>
              </a:rPr>
              <a:t>() </a:t>
            </a:r>
            <a:r>
              <a:rPr lang="ko-KR" altLang="en-US" dirty="0" err="1" smtClean="0">
                <a:latin typeface="Optima" panose="020B0604020202020204" pitchFamily="34" charset="0"/>
              </a:rPr>
              <a:t>메소드를</a:t>
            </a:r>
            <a:r>
              <a:rPr lang="ko-KR" altLang="en-US" dirty="0" smtClean="0">
                <a:latin typeface="Optima" panose="020B0604020202020204" pitchFamily="34" charset="0"/>
              </a:rPr>
              <a:t> 사용하여 데이터의 송수신을 위한 </a:t>
            </a:r>
            <a:r>
              <a:rPr lang="en-US" altLang="ko-KR" dirty="0" err="1" smtClean="0">
                <a:latin typeface="Optima" panose="020B0604020202020204" pitchFamily="34" charset="0"/>
              </a:rPr>
              <a:t>InputStream</a:t>
            </a:r>
            <a:r>
              <a:rPr lang="en-US" altLang="ko-KR" dirty="0" smtClean="0">
                <a:latin typeface="Optima" panose="020B0604020202020204" pitchFamily="34" charset="0"/>
              </a:rPr>
              <a:t> </a:t>
            </a:r>
            <a:r>
              <a:rPr lang="ko-KR" altLang="en-US" dirty="0" smtClean="0">
                <a:latin typeface="Optima" panose="020B0604020202020204" pitchFamily="34" charset="0"/>
              </a:rPr>
              <a:t>및 </a:t>
            </a:r>
            <a:r>
              <a:rPr lang="en-US" altLang="ko-KR" dirty="0" err="1" smtClean="0">
                <a:latin typeface="Optima" panose="020B0604020202020204" pitchFamily="34" charset="0"/>
              </a:rPr>
              <a:t>OutputStream</a:t>
            </a:r>
            <a:r>
              <a:rPr lang="en-US" altLang="ko-KR" dirty="0" smtClean="0">
                <a:latin typeface="Optima" panose="020B0604020202020204" pitchFamily="34" charset="0"/>
              </a:rPr>
              <a:t> </a:t>
            </a:r>
            <a:r>
              <a:rPr lang="ko-KR" altLang="en-US" dirty="0" smtClean="0">
                <a:latin typeface="Optima" panose="020B0604020202020204" pitchFamily="34" charset="0"/>
              </a:rPr>
              <a:t>객체를 생성한다</a:t>
            </a:r>
            <a:r>
              <a:rPr lang="en-US" altLang="ko-KR" dirty="0" smtClean="0">
                <a:latin typeface="Optima" panose="020B0604020202020204" pitchFamily="34" charset="0"/>
              </a:rPr>
              <a:t>.</a:t>
            </a:r>
          </a:p>
          <a:p>
            <a:pPr marL="360363" lvl="2" indent="-3429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1600" dirty="0" smtClean="0">
              <a:latin typeface="Optima" panose="020B0604020202020204" pitchFamily="34" charset="0"/>
            </a:endParaRPr>
          </a:p>
          <a:p>
            <a:pPr marL="360363" lvl="2" indent="-3429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1600" dirty="0" smtClean="0">
              <a:latin typeface="Optima" panose="020B0604020202020204" pitchFamily="34" charset="0"/>
            </a:endParaRPr>
          </a:p>
          <a:p>
            <a:pPr marL="360363" lvl="2" indent="-342900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1600" dirty="0" smtClean="0">
              <a:latin typeface="Optima" panose="020B0604020202020204" pitchFamily="34" charset="0"/>
            </a:endParaRPr>
          </a:p>
          <a:p>
            <a:pPr marL="360363" lvl="1" indent="-342900">
              <a:lnSpc>
                <a:spcPct val="90000"/>
              </a:lnSpc>
              <a:buFont typeface="맑은 고딕" panose="020B0503020000020004" pitchFamily="50" charset="-127"/>
              <a:buAutoNum type="arabicPeriod"/>
            </a:pPr>
            <a:r>
              <a:rPr lang="ko-KR" altLang="en-US" dirty="0" smtClean="0">
                <a:latin typeface="Optima" panose="020B0604020202020204" pitchFamily="34" charset="0"/>
              </a:rPr>
              <a:t>생성된 </a:t>
            </a:r>
            <a:r>
              <a:rPr lang="en-US" altLang="ko-KR" dirty="0" err="1" smtClean="0">
                <a:latin typeface="Optima" panose="020B0604020202020204" pitchFamily="34" charset="0"/>
              </a:rPr>
              <a:t>InputStream</a:t>
            </a:r>
            <a:r>
              <a:rPr lang="en-US" altLang="ko-KR" dirty="0" smtClean="0">
                <a:latin typeface="Optima" panose="020B0604020202020204" pitchFamily="34" charset="0"/>
              </a:rPr>
              <a:t> </a:t>
            </a:r>
            <a:r>
              <a:rPr lang="ko-KR" altLang="en-US" dirty="0" smtClean="0">
                <a:latin typeface="Optima" panose="020B0604020202020204" pitchFamily="34" charset="0"/>
              </a:rPr>
              <a:t>및 </a:t>
            </a:r>
            <a:r>
              <a:rPr lang="en-US" altLang="ko-KR" dirty="0" err="1" smtClean="0">
                <a:latin typeface="Optima" panose="020B0604020202020204" pitchFamily="34" charset="0"/>
              </a:rPr>
              <a:t>OutputStream</a:t>
            </a:r>
            <a:r>
              <a:rPr lang="en-US" altLang="ko-KR" dirty="0" smtClean="0">
                <a:latin typeface="Optima" panose="020B0604020202020204" pitchFamily="34" charset="0"/>
              </a:rPr>
              <a:t> </a:t>
            </a:r>
            <a:r>
              <a:rPr lang="ko-KR" altLang="en-US" dirty="0" smtClean="0">
                <a:latin typeface="Optima" panose="020B0604020202020204" pitchFamily="34" charset="0"/>
              </a:rPr>
              <a:t>객체를 이용하여 사용하고자 하는 입출력 스트림의 객체를 생성하고</a:t>
            </a:r>
            <a:r>
              <a:rPr lang="en-US" altLang="ko-KR" dirty="0" smtClean="0">
                <a:latin typeface="Optima" panose="020B0604020202020204" pitchFamily="34" charset="0"/>
              </a:rPr>
              <a:t>, </a:t>
            </a:r>
            <a:r>
              <a:rPr lang="ko-KR" altLang="en-US" dirty="0" smtClean="0">
                <a:latin typeface="Optima" panose="020B0604020202020204" pitchFamily="34" charset="0"/>
              </a:rPr>
              <a:t>객체 및 </a:t>
            </a:r>
            <a:r>
              <a:rPr lang="ko-KR" altLang="en-US" dirty="0" err="1" smtClean="0">
                <a:latin typeface="Optima" panose="020B0604020202020204" pitchFamily="34" charset="0"/>
              </a:rPr>
              <a:t>메소드를</a:t>
            </a:r>
            <a:r>
              <a:rPr lang="ko-KR" altLang="en-US" dirty="0" smtClean="0">
                <a:latin typeface="Optima" panose="020B0604020202020204" pitchFamily="34" charset="0"/>
              </a:rPr>
              <a:t> 사용하여 호스트로부터 데이터를 읽는다</a:t>
            </a:r>
            <a:r>
              <a:rPr lang="en-US" altLang="ko-KR" dirty="0" smtClean="0">
                <a:latin typeface="Optima" panose="020B0604020202020204" pitchFamily="34" charset="0"/>
              </a:rPr>
              <a:t>.</a:t>
            </a:r>
          </a:p>
        </p:txBody>
      </p:sp>
      <p:sp>
        <p:nvSpPr>
          <p:cNvPr id="513028" name="TextBox 3"/>
          <p:cNvSpPr txBox="1">
            <a:spLocks noChangeArrowheads="1"/>
          </p:cNvSpPr>
          <p:nvPr/>
        </p:nvSpPr>
        <p:spPr bwMode="auto">
          <a:xfrm>
            <a:off x="971550" y="1214438"/>
            <a:ext cx="47513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URL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url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 = new URL(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  <a:hlinkClick r:id="rId3"/>
              </a:rPr>
              <a:t>http://chosun.com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);</a:t>
            </a:r>
            <a:endParaRPr lang="ko-KR" altLang="en-US" sz="1600" dirty="0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513029" name="TextBox 4"/>
          <p:cNvSpPr txBox="1">
            <a:spLocks noChangeArrowheads="1"/>
          </p:cNvSpPr>
          <p:nvPr/>
        </p:nvSpPr>
        <p:spPr bwMode="auto">
          <a:xfrm>
            <a:off x="773113" y="2071688"/>
            <a:ext cx="68484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URLConnection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urlcon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 =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url.openConnection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();</a:t>
            </a:r>
            <a:endParaRPr lang="ko-KR" altLang="en-US" sz="1600" dirty="0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513030" name="TextBox 5"/>
          <p:cNvSpPr txBox="1">
            <a:spLocks noChangeArrowheads="1"/>
          </p:cNvSpPr>
          <p:nvPr/>
        </p:nvSpPr>
        <p:spPr bwMode="auto">
          <a:xfrm>
            <a:off x="1050925" y="2876550"/>
            <a:ext cx="7832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marL="0" lvl="2" algn="l" eaLnBrk="1" hangingPunct="1"/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urlcon.connect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(); // </a:t>
            </a:r>
            <a:r>
              <a:rPr lang="ko-KR" altLang="en-US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해당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url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(http://chosun.com) </a:t>
            </a:r>
            <a:r>
              <a:rPr lang="ko-KR" altLang="en-US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서버와 접속한다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.</a:t>
            </a:r>
            <a:endParaRPr lang="ko-KR" altLang="en-US" sz="1600" dirty="0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513031" name="TextBox 6"/>
          <p:cNvSpPr txBox="1">
            <a:spLocks noChangeArrowheads="1"/>
          </p:cNvSpPr>
          <p:nvPr/>
        </p:nvSpPr>
        <p:spPr bwMode="auto">
          <a:xfrm>
            <a:off x="1103313" y="3894138"/>
            <a:ext cx="7583487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360363" indent="-3429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lvl="2"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InputStream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 is =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urlcon.getInputStream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();</a:t>
            </a:r>
          </a:p>
          <a:p>
            <a:pPr lvl="2"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OutputStream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 out =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urlcon.getOutputStream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();</a:t>
            </a:r>
            <a:endParaRPr lang="ko-KR" altLang="en-US" dirty="0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513032" name="TextBox 7"/>
          <p:cNvSpPr txBox="1">
            <a:spLocks noChangeArrowheads="1"/>
          </p:cNvSpPr>
          <p:nvPr/>
        </p:nvSpPr>
        <p:spPr bwMode="auto">
          <a:xfrm>
            <a:off x="1044575" y="5143500"/>
            <a:ext cx="834866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360363" indent="-3429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lvl="2"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BufferedReader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br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 = new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BufferedReader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(new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InputStreamReader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(is));</a:t>
            </a:r>
          </a:p>
          <a:p>
            <a:pPr lvl="2"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String data = </a:t>
            </a:r>
            <a:r>
              <a:rPr lang="en-US" altLang="ko-KR" sz="1600" dirty="0" err="1">
                <a:latin typeface="Lucida Console" panose="020B0609040504020204" pitchFamily="49" charset="0"/>
                <a:ea typeface="맑은 고딕" panose="020B0503020000020004" pitchFamily="50" charset="-127"/>
              </a:rPr>
              <a:t>br.readLine</a:t>
            </a:r>
            <a:r>
              <a:rPr lang="en-US" altLang="ko-KR" sz="1600" dirty="0">
                <a:latin typeface="Lucida Console" panose="020B0609040504020204" pitchFamily="49" charset="0"/>
                <a:ea typeface="맑은 고딕" panose="020B0503020000020004" pitchFamily="50" charset="-127"/>
              </a:rPr>
              <a:t>();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URLConnection - </a:t>
            </a:r>
            <a:r>
              <a:rPr lang="ko-KR" altLang="en-US" smtClean="0"/>
              <a:t>예제</a:t>
            </a:r>
          </a:p>
        </p:txBody>
      </p:sp>
      <p:sp>
        <p:nvSpPr>
          <p:cNvPr id="514051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5140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981075"/>
            <a:ext cx="9358313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752600"/>
            <a:ext cx="4676775" cy="2095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소켓</a:t>
            </a:r>
            <a:r>
              <a:rPr lang="en-US" altLang="ko-KR" smtClean="0"/>
              <a:t>(Socket)</a:t>
            </a:r>
            <a:endParaRPr lang="ko-KR" altLang="en-US" smtClean="0"/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1770063"/>
          </a:xfrm>
        </p:spPr>
        <p:txBody>
          <a:bodyPr/>
          <a:lstStyle/>
          <a:p>
            <a:r>
              <a:rPr lang="ko-KR" altLang="en-US" smtClean="0"/>
              <a:t>소켓은 프로세스간 통신에 사용되는 양쪽 끝단 </a:t>
            </a:r>
            <a:r>
              <a:rPr lang="en-US" altLang="ko-KR" smtClean="0"/>
              <a:t>(</a:t>
            </a:r>
            <a:r>
              <a:rPr lang="ko-KR" altLang="en-US" smtClean="0"/>
              <a:t>네트워크로 데이타를 송</a:t>
            </a:r>
            <a:r>
              <a:rPr lang="en-US" altLang="ko-KR" smtClean="0"/>
              <a:t>/</a:t>
            </a:r>
            <a:r>
              <a:rPr lang="ko-KR" altLang="en-US" smtClean="0"/>
              <a:t>수신하는 통로 역할</a:t>
            </a:r>
            <a:r>
              <a:rPr lang="en-US" altLang="ko-KR" smtClean="0"/>
              <a:t>)</a:t>
            </a:r>
          </a:p>
          <a:p>
            <a:endParaRPr lang="en-US" altLang="ko-KR" smtClean="0"/>
          </a:p>
          <a:p>
            <a:r>
              <a:rPr lang="ko-KR" altLang="en-US" smtClean="0"/>
              <a:t>자바에서는 </a:t>
            </a:r>
            <a:r>
              <a:rPr lang="en-US" altLang="ko-KR" smtClean="0"/>
              <a:t>TCP, UDP </a:t>
            </a:r>
            <a:r>
              <a:rPr lang="ko-KR" altLang="en-US" smtClean="0"/>
              <a:t>통신을 위한 각각 별도의 소켓 제공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TCP</a:t>
            </a:r>
            <a:r>
              <a:rPr lang="ko-KR" altLang="en-US" smtClean="0">
                <a:latin typeface="Optima" panose="020B0604020202020204" pitchFamily="34" charset="0"/>
              </a:rPr>
              <a:t>의 경우에는 서버 소켓</a:t>
            </a:r>
            <a:r>
              <a:rPr lang="en-US" altLang="ko-KR" smtClean="0">
                <a:latin typeface="Optima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</a:rPr>
              <a:t>클라이언트 소켓이 따로 존재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UDP</a:t>
            </a:r>
            <a:r>
              <a:rPr lang="ko-KR" altLang="en-US" smtClean="0">
                <a:latin typeface="Optima" panose="020B0604020202020204" pitchFamily="34" charset="0"/>
              </a:rPr>
              <a:t>의 경우에는 하나의 소켓만 존재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스택과 힙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4394200"/>
          </a:xfrm>
        </p:spPr>
        <p:txBody>
          <a:bodyPr/>
          <a:lstStyle/>
          <a:p>
            <a:r>
              <a:rPr lang="ko-KR" altLang="en-US" smtClean="0"/>
              <a:t>스택 </a:t>
            </a:r>
            <a:r>
              <a:rPr lang="en-US" altLang="ko-KR" smtClean="0"/>
              <a:t>(stack)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현재 저장된 최근 위치만 가지고 운영되는 데이터 형태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데이터 저장 방식은 </a:t>
            </a:r>
            <a:r>
              <a:rPr lang="en-US" altLang="ko-KR" smtClean="0">
                <a:latin typeface="Optima" panose="020B0604020202020204" pitchFamily="34" charset="0"/>
              </a:rPr>
              <a:t>LIFO(last-in-first-out)</a:t>
            </a:r>
            <a:r>
              <a:rPr lang="ko-KR" altLang="en-US" smtClean="0">
                <a:latin typeface="Optima" panose="020B0604020202020204" pitchFamily="34" charset="0"/>
              </a:rPr>
              <a:t>으로 운영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스택의 사용</a:t>
            </a: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가변적으로 변하는 메소드 호출 후 실행 위치를 얻기 위하여 사용</a:t>
            </a: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메소드 내부에 선언된 지역 변수 할당 및 해제</a:t>
            </a:r>
          </a:p>
          <a:p>
            <a:r>
              <a:rPr lang="ko-KR" altLang="en-US" smtClean="0"/>
              <a:t>힙 </a:t>
            </a:r>
            <a:r>
              <a:rPr lang="en-US" altLang="ko-KR" smtClean="0"/>
              <a:t>(heap)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스택 메모리를 제외한 동적 메모리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계속 사용해야 하는 데이터는 힙에 할당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객체 생성이 되는 곳이 바로 힙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순차적인 메모리 접근이 아니며 랜덤하게 할당되고 해제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힙의 사용</a:t>
            </a: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객체의 생성은 </a:t>
            </a:r>
            <a:r>
              <a:rPr lang="en-US" altLang="ko-KR" smtClean="0">
                <a:latin typeface="Optima" panose="020B0604020202020204" pitchFamily="34" charset="0"/>
              </a:rPr>
              <a:t>new </a:t>
            </a:r>
            <a:r>
              <a:rPr lang="ko-KR" altLang="en-US" smtClean="0">
                <a:latin typeface="Optima" panose="020B0604020202020204" pitchFamily="34" charset="0"/>
              </a:rPr>
              <a:t>키워드에 의해서 수행되어 힙에 할당</a:t>
            </a: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객체의 소멸은 가비지 콜렉터에 의해서 수행됨</a:t>
            </a:r>
          </a:p>
          <a:p>
            <a:endParaRPr lang="en-US" altLang="ko-KR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TCP </a:t>
            </a:r>
            <a:r>
              <a:rPr lang="ko-KR" altLang="en-US" smtClean="0"/>
              <a:t>소켓</a:t>
            </a:r>
          </a:p>
        </p:txBody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882650"/>
          </a:xfrm>
        </p:spPr>
        <p:txBody>
          <a:bodyPr/>
          <a:lstStyle/>
          <a:p>
            <a:r>
              <a:rPr lang="ko-KR" altLang="en-US" smtClean="0"/>
              <a:t>클라이언트</a:t>
            </a:r>
            <a:r>
              <a:rPr lang="en-US" altLang="ko-KR" smtClean="0"/>
              <a:t>-</a:t>
            </a:r>
            <a:r>
              <a:rPr lang="ko-KR" altLang="en-US" smtClean="0"/>
              <a:t>서버 환경에서의 서버측 프로그램은 데몬 프로그램처럼 실행 상태로 클라이언트의 요청을 기다린다</a:t>
            </a:r>
            <a:endParaRPr lang="en-US" altLang="ko-KR" smtClean="0"/>
          </a:p>
          <a:p>
            <a:r>
              <a:rPr lang="ko-KR" altLang="en-US" smtClean="0"/>
              <a:t>자바는 </a:t>
            </a:r>
            <a:r>
              <a:rPr lang="en-US" altLang="ko-KR" smtClean="0"/>
              <a:t>TCP </a:t>
            </a:r>
            <a:r>
              <a:rPr lang="ko-KR" altLang="en-US" smtClean="0"/>
              <a:t>기반의 클라이언트</a:t>
            </a:r>
            <a:r>
              <a:rPr lang="en-US" altLang="ko-KR" smtClean="0"/>
              <a:t>-</a:t>
            </a:r>
            <a:r>
              <a:rPr lang="ko-KR" altLang="en-US" smtClean="0"/>
              <a:t>서버 통신을 위해 </a:t>
            </a:r>
            <a:r>
              <a:rPr lang="en-US" altLang="ko-KR" smtClean="0"/>
              <a:t>ServerSocket, Socket </a:t>
            </a:r>
            <a:r>
              <a:rPr lang="ko-KR" altLang="en-US" smtClean="0"/>
              <a:t>클래스를 제공</a:t>
            </a:r>
          </a:p>
        </p:txBody>
      </p:sp>
      <p:grpSp>
        <p:nvGrpSpPr>
          <p:cNvPr id="516100" name="그룹 33"/>
          <p:cNvGrpSpPr>
            <a:grpSpLocks/>
          </p:cNvGrpSpPr>
          <p:nvPr/>
        </p:nvGrpSpPr>
        <p:grpSpPr bwMode="auto">
          <a:xfrm>
            <a:off x="382588" y="2406650"/>
            <a:ext cx="9328150" cy="4191000"/>
            <a:chOff x="353888" y="2046312"/>
            <a:chExt cx="8610600" cy="4191000"/>
          </a:xfrm>
        </p:grpSpPr>
        <p:sp>
          <p:nvSpPr>
            <p:cNvPr id="516101" name="Rectangle 4"/>
            <p:cNvSpPr>
              <a:spLocks noChangeArrowheads="1"/>
            </p:cNvSpPr>
            <p:nvPr/>
          </p:nvSpPr>
          <p:spPr bwMode="auto">
            <a:xfrm>
              <a:off x="353888" y="2046312"/>
              <a:ext cx="8610600" cy="419100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516102" name="Line 5"/>
            <p:cNvSpPr>
              <a:spLocks noChangeShapeType="1"/>
            </p:cNvSpPr>
            <p:nvPr/>
          </p:nvSpPr>
          <p:spPr bwMode="auto">
            <a:xfrm flipV="1">
              <a:off x="6084763" y="4827612"/>
              <a:ext cx="1524000" cy="76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6103" name="Oval 6"/>
            <p:cNvSpPr>
              <a:spLocks noChangeArrowheads="1"/>
            </p:cNvSpPr>
            <p:nvPr/>
          </p:nvSpPr>
          <p:spPr bwMode="auto">
            <a:xfrm>
              <a:off x="522163" y="3608412"/>
              <a:ext cx="1295400" cy="12954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516104" name="Oval 7"/>
            <p:cNvSpPr>
              <a:spLocks noChangeArrowheads="1"/>
            </p:cNvSpPr>
            <p:nvPr/>
          </p:nvSpPr>
          <p:spPr bwMode="auto">
            <a:xfrm>
              <a:off x="2579563" y="3608412"/>
              <a:ext cx="1295400" cy="1295400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516105" name="Oval 8"/>
            <p:cNvSpPr>
              <a:spLocks noChangeArrowheads="1"/>
            </p:cNvSpPr>
            <p:nvPr/>
          </p:nvSpPr>
          <p:spPr bwMode="auto">
            <a:xfrm>
              <a:off x="5094163" y="3608412"/>
              <a:ext cx="1295400" cy="12954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516106" name="Oval 9"/>
            <p:cNvSpPr>
              <a:spLocks noChangeArrowheads="1"/>
            </p:cNvSpPr>
            <p:nvPr/>
          </p:nvSpPr>
          <p:spPr bwMode="auto">
            <a:xfrm>
              <a:off x="7303963" y="3532212"/>
              <a:ext cx="1295400" cy="1295400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516107" name="Line 10"/>
            <p:cNvSpPr>
              <a:spLocks noChangeShapeType="1"/>
            </p:cNvSpPr>
            <p:nvPr/>
          </p:nvSpPr>
          <p:spPr bwMode="auto">
            <a:xfrm>
              <a:off x="2198563" y="2541612"/>
              <a:ext cx="0" cy="3352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6108" name="Line 11"/>
            <p:cNvSpPr>
              <a:spLocks noChangeShapeType="1"/>
            </p:cNvSpPr>
            <p:nvPr/>
          </p:nvSpPr>
          <p:spPr bwMode="auto">
            <a:xfrm>
              <a:off x="6846763" y="2541612"/>
              <a:ext cx="0" cy="3352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6109" name="Text Box 12"/>
            <p:cNvSpPr txBox="1">
              <a:spLocks noChangeArrowheads="1"/>
            </p:cNvSpPr>
            <p:nvPr/>
          </p:nvSpPr>
          <p:spPr bwMode="auto">
            <a:xfrm>
              <a:off x="639705" y="4114824"/>
              <a:ext cx="11174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6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클라이언트</a:t>
              </a:r>
            </a:p>
          </p:txBody>
        </p:sp>
        <p:sp>
          <p:nvSpPr>
            <p:cNvPr id="516110" name="Text Box 13"/>
            <p:cNvSpPr txBox="1">
              <a:spLocks noChangeArrowheads="1"/>
            </p:cNvSpPr>
            <p:nvPr/>
          </p:nvSpPr>
          <p:spPr bwMode="auto">
            <a:xfrm>
              <a:off x="5211705" y="4038624"/>
              <a:ext cx="11174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6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클라이언트</a:t>
              </a:r>
            </a:p>
          </p:txBody>
        </p:sp>
        <p:sp>
          <p:nvSpPr>
            <p:cNvPr id="516111" name="Text Box 14"/>
            <p:cNvSpPr txBox="1">
              <a:spLocks noChangeArrowheads="1"/>
            </p:cNvSpPr>
            <p:nvPr/>
          </p:nvSpPr>
          <p:spPr bwMode="auto">
            <a:xfrm>
              <a:off x="2981207" y="4114824"/>
              <a:ext cx="5492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6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서버</a:t>
              </a:r>
            </a:p>
          </p:txBody>
        </p:sp>
        <p:sp>
          <p:nvSpPr>
            <p:cNvPr id="516112" name="Text Box 15"/>
            <p:cNvSpPr txBox="1">
              <a:spLocks noChangeArrowheads="1"/>
            </p:cNvSpPr>
            <p:nvPr/>
          </p:nvSpPr>
          <p:spPr bwMode="auto">
            <a:xfrm>
              <a:off x="7705607" y="3962424"/>
              <a:ext cx="5492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6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서버</a:t>
              </a:r>
            </a:p>
          </p:txBody>
        </p:sp>
        <p:sp>
          <p:nvSpPr>
            <p:cNvPr id="516113" name="Rectangle 16"/>
            <p:cNvSpPr>
              <a:spLocks noChangeArrowheads="1"/>
            </p:cNvSpPr>
            <p:nvPr/>
          </p:nvSpPr>
          <p:spPr bwMode="auto">
            <a:xfrm>
              <a:off x="1131763" y="4751412"/>
              <a:ext cx="228600" cy="2286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516114" name="Rectangle 17"/>
            <p:cNvSpPr>
              <a:spLocks noChangeArrowheads="1"/>
            </p:cNvSpPr>
            <p:nvPr/>
          </p:nvSpPr>
          <p:spPr bwMode="auto">
            <a:xfrm>
              <a:off x="2579563" y="4522812"/>
              <a:ext cx="228600" cy="2286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516115" name="Rectangle 18"/>
            <p:cNvSpPr>
              <a:spLocks noChangeArrowheads="1"/>
            </p:cNvSpPr>
            <p:nvPr/>
          </p:nvSpPr>
          <p:spPr bwMode="auto">
            <a:xfrm>
              <a:off x="5932363" y="4751412"/>
              <a:ext cx="228600" cy="2286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516116" name="Rectangle 19"/>
            <p:cNvSpPr>
              <a:spLocks noChangeArrowheads="1"/>
            </p:cNvSpPr>
            <p:nvPr/>
          </p:nvSpPr>
          <p:spPr bwMode="auto">
            <a:xfrm>
              <a:off x="7608763" y="4751412"/>
              <a:ext cx="228600" cy="2286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516117" name="Rectangle 20"/>
            <p:cNvSpPr>
              <a:spLocks noChangeArrowheads="1"/>
            </p:cNvSpPr>
            <p:nvPr/>
          </p:nvSpPr>
          <p:spPr bwMode="auto">
            <a:xfrm>
              <a:off x="7151563" y="3837012"/>
              <a:ext cx="228600" cy="2286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516118" name="Line 21"/>
            <p:cNvSpPr>
              <a:spLocks noChangeShapeType="1"/>
            </p:cNvSpPr>
            <p:nvPr/>
          </p:nvSpPr>
          <p:spPr bwMode="auto">
            <a:xfrm flipV="1">
              <a:off x="1207963" y="5056212"/>
              <a:ext cx="0" cy="5334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6119" name="Line 22"/>
            <p:cNvSpPr>
              <a:spLocks noChangeShapeType="1"/>
            </p:cNvSpPr>
            <p:nvPr/>
          </p:nvSpPr>
          <p:spPr bwMode="auto">
            <a:xfrm flipH="1" flipV="1">
              <a:off x="2655763" y="4827612"/>
              <a:ext cx="152400" cy="7620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6120" name="Line 23"/>
            <p:cNvSpPr>
              <a:spLocks noChangeShapeType="1"/>
            </p:cNvSpPr>
            <p:nvPr/>
          </p:nvSpPr>
          <p:spPr bwMode="auto">
            <a:xfrm flipV="1">
              <a:off x="6008563" y="5056212"/>
              <a:ext cx="0" cy="609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6121" name="Line 24"/>
            <p:cNvSpPr>
              <a:spLocks noChangeShapeType="1"/>
            </p:cNvSpPr>
            <p:nvPr/>
          </p:nvSpPr>
          <p:spPr bwMode="auto">
            <a:xfrm flipH="1">
              <a:off x="7303963" y="3227412"/>
              <a:ext cx="152400" cy="6096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6122" name="Line 25"/>
            <p:cNvSpPr>
              <a:spLocks noChangeShapeType="1"/>
            </p:cNvSpPr>
            <p:nvPr/>
          </p:nvSpPr>
          <p:spPr bwMode="auto">
            <a:xfrm flipV="1">
              <a:off x="7761163" y="4980012"/>
              <a:ext cx="0" cy="68580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6123" name="Line 26"/>
            <p:cNvSpPr>
              <a:spLocks noChangeShapeType="1"/>
            </p:cNvSpPr>
            <p:nvPr/>
          </p:nvSpPr>
          <p:spPr bwMode="auto">
            <a:xfrm flipV="1">
              <a:off x="1360363" y="4675212"/>
              <a:ext cx="1219200" cy="228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6124" name="Line 27"/>
            <p:cNvSpPr>
              <a:spLocks noChangeShapeType="1"/>
            </p:cNvSpPr>
            <p:nvPr/>
          </p:nvSpPr>
          <p:spPr bwMode="auto">
            <a:xfrm>
              <a:off x="7303963" y="4065612"/>
              <a:ext cx="304800" cy="6858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6125" name="Text Box 28"/>
            <p:cNvSpPr txBox="1">
              <a:spLocks noChangeArrowheads="1"/>
            </p:cNvSpPr>
            <p:nvPr/>
          </p:nvSpPr>
          <p:spPr bwMode="auto">
            <a:xfrm>
              <a:off x="7004263" y="2906737"/>
              <a:ext cx="13645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ko-KR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ServerSocket </a:t>
              </a:r>
            </a:p>
          </p:txBody>
        </p:sp>
        <p:sp>
          <p:nvSpPr>
            <p:cNvPr id="516126" name="AutoShape 29"/>
            <p:cNvSpPr>
              <a:spLocks noChangeArrowheads="1"/>
            </p:cNvSpPr>
            <p:nvPr/>
          </p:nvSpPr>
          <p:spPr bwMode="auto">
            <a:xfrm>
              <a:off x="4179763" y="3608412"/>
              <a:ext cx="685800" cy="12192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516127" name="Text Box 30"/>
            <p:cNvSpPr txBox="1">
              <a:spLocks noChangeArrowheads="1"/>
            </p:cNvSpPr>
            <p:nvPr/>
          </p:nvSpPr>
          <p:spPr bwMode="auto">
            <a:xfrm>
              <a:off x="1918718" y="2236812"/>
              <a:ext cx="6676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네트웍</a:t>
              </a:r>
            </a:p>
          </p:txBody>
        </p:sp>
        <p:sp>
          <p:nvSpPr>
            <p:cNvPr id="516128" name="Text Box 31"/>
            <p:cNvSpPr txBox="1">
              <a:spLocks noChangeArrowheads="1"/>
            </p:cNvSpPr>
            <p:nvPr/>
          </p:nvSpPr>
          <p:spPr bwMode="auto">
            <a:xfrm>
              <a:off x="6566918" y="2236812"/>
              <a:ext cx="6676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네트웍</a:t>
              </a:r>
            </a:p>
          </p:txBody>
        </p:sp>
        <p:sp>
          <p:nvSpPr>
            <p:cNvPr id="516129" name="Text Box 32"/>
            <p:cNvSpPr txBox="1">
              <a:spLocks noChangeArrowheads="1"/>
            </p:cNvSpPr>
            <p:nvPr/>
          </p:nvSpPr>
          <p:spPr bwMode="auto">
            <a:xfrm>
              <a:off x="6506350" y="4278337"/>
              <a:ext cx="109675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200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accept()</a:t>
              </a:r>
            </a:p>
          </p:txBody>
        </p:sp>
        <p:sp>
          <p:nvSpPr>
            <p:cNvPr id="516130" name="Text Box 33"/>
            <p:cNvSpPr txBox="1">
              <a:spLocks noChangeArrowheads="1"/>
            </p:cNvSpPr>
            <p:nvPr/>
          </p:nvSpPr>
          <p:spPr bwMode="auto">
            <a:xfrm>
              <a:off x="1824156" y="5626124"/>
              <a:ext cx="58288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>
                  <a:latin typeface="Arial" panose="020B0604020202020204" pitchFamily="34" charset="0"/>
                  <a:ea typeface="HY헤드라인M" panose="02030600000101010101" pitchFamily="18" charset="-127"/>
                </a:rPr>
                <a:t>Socket                   ServerSocket                    Socket                   new  Socket  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자바에서 소켓의 동작</a:t>
            </a:r>
          </a:p>
        </p:txBody>
      </p:sp>
      <p:pic>
        <p:nvPicPr>
          <p:cNvPr id="517123" name="Picture 4" descr="jm8_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196975"/>
            <a:ext cx="6716712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ServerSocket </a:t>
            </a:r>
            <a:r>
              <a:rPr lang="ko-KR" altLang="en-US" smtClean="0"/>
              <a:t>클래스</a:t>
            </a:r>
          </a:p>
        </p:txBody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263" y="987425"/>
            <a:ext cx="9359900" cy="20701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1600" smtClean="0"/>
              <a:t>서버 측에서 클라이언트의 접속을 기다릴 때 사용되는 서버 소켓</a:t>
            </a:r>
          </a:p>
          <a:p>
            <a:pPr>
              <a:lnSpc>
                <a:spcPct val="90000"/>
              </a:lnSpc>
            </a:pPr>
            <a:r>
              <a:rPr lang="ko-KR" altLang="en-US" sz="1600" smtClean="0"/>
              <a:t>서버는 여러 개의 클라이언트로부터 연결 요청을 받을 수 있기 때문에 </a:t>
            </a:r>
            <a:r>
              <a:rPr lang="en-US" altLang="ko-KR" sz="1600" smtClean="0"/>
              <a:t>queue</a:t>
            </a:r>
            <a:r>
              <a:rPr lang="ko-KR" altLang="en-US" sz="1600" smtClean="0"/>
              <a:t>를 이용하여 연결 요청을 관리</a:t>
            </a:r>
          </a:p>
          <a:p>
            <a:pPr lvl="1">
              <a:lnSpc>
                <a:spcPct val="90000"/>
              </a:lnSpc>
            </a:pPr>
            <a:r>
              <a:rPr lang="ko-KR" altLang="en-US" smtClean="0">
                <a:latin typeface="Optima" panose="020B0604020202020204" pitchFamily="34" charset="0"/>
              </a:rPr>
              <a:t>생성자</a:t>
            </a:r>
          </a:p>
          <a:p>
            <a:pPr lvl="1">
              <a:lnSpc>
                <a:spcPct val="90000"/>
              </a:lnSpc>
              <a:buFont typeface="SimSun" pitchFamily="2" charset="-122"/>
              <a:buNone/>
            </a:pPr>
            <a:r>
              <a:rPr lang="en-US" altLang="ko-KR" smtClean="0">
                <a:latin typeface="Consolas" panose="020B0609020204030204" pitchFamily="49" charset="0"/>
              </a:rPr>
              <a:t>	ServerSocket(int port, int len)</a:t>
            </a:r>
          </a:p>
          <a:p>
            <a:pPr lvl="2">
              <a:lnSpc>
                <a:spcPct val="90000"/>
              </a:lnSpc>
            </a:pPr>
            <a:r>
              <a:rPr lang="ko-KR" altLang="en-US" sz="1600" smtClean="0">
                <a:latin typeface="Optima" panose="020B0604020202020204" pitchFamily="34" charset="0"/>
              </a:rPr>
              <a:t>현재 서버의 </a:t>
            </a:r>
            <a:r>
              <a:rPr lang="en-US" altLang="ko-KR" sz="1600" smtClean="0">
                <a:latin typeface="Optima" panose="020B0604020202020204" pitchFamily="34" charset="0"/>
              </a:rPr>
              <a:t>IP </a:t>
            </a:r>
            <a:r>
              <a:rPr lang="ko-KR" altLang="en-US" sz="1600" smtClean="0">
                <a:latin typeface="Optima" panose="020B0604020202020204" pitchFamily="34" charset="0"/>
              </a:rPr>
              <a:t>주소에 연결되는 서버 소켓 객체 생성</a:t>
            </a:r>
          </a:p>
          <a:p>
            <a:pPr lvl="2">
              <a:lnSpc>
                <a:spcPct val="90000"/>
              </a:lnSpc>
            </a:pPr>
            <a:r>
              <a:rPr lang="en-US" altLang="ko-KR" sz="1600" smtClean="0">
                <a:latin typeface="Optima" panose="020B0604020202020204" pitchFamily="34" charset="0"/>
              </a:rPr>
              <a:t>port</a:t>
            </a:r>
            <a:r>
              <a:rPr lang="ko-KR" altLang="en-US" sz="1600" smtClean="0">
                <a:latin typeface="Optima" panose="020B0604020202020204" pitchFamily="34" charset="0"/>
              </a:rPr>
              <a:t>를 </a:t>
            </a:r>
            <a:r>
              <a:rPr lang="en-US" altLang="ko-KR" sz="1600" smtClean="0">
                <a:latin typeface="Optima" panose="020B0604020202020204" pitchFamily="34" charset="0"/>
              </a:rPr>
              <a:t>0</a:t>
            </a:r>
            <a:r>
              <a:rPr lang="ko-KR" altLang="en-US" sz="1600" smtClean="0">
                <a:latin typeface="Optima" panose="020B0604020202020204" pitchFamily="34" charset="0"/>
              </a:rPr>
              <a:t>으로 하면 현재 서버의 포트 중 비어 있는 포트를 임의로 골라 사용</a:t>
            </a:r>
          </a:p>
          <a:p>
            <a:pPr lvl="1">
              <a:lnSpc>
                <a:spcPct val="90000"/>
              </a:lnSpc>
            </a:pPr>
            <a:r>
              <a:rPr lang="ko-KR" altLang="en-US" smtClean="0">
                <a:latin typeface="Optima" panose="020B0604020202020204" pitchFamily="34" charset="0"/>
              </a:rPr>
              <a:t>메소드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96938" y="3284538"/>
          <a:ext cx="8580437" cy="1935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6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 marL="99058" marR="99058" marT="45712" marB="4571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marL="99058" marR="99058"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InetAddress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getInetAddress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</a:t>
                      </a:r>
                    </a:p>
                  </a:txBody>
                  <a:tcPr marL="99058" marR="99058" marT="45712" marB="457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현재 서버 소켓의 주소를 리턴</a:t>
                      </a:r>
                    </a:p>
                  </a:txBody>
                  <a:tcPr marL="99058" marR="99058" marT="45712" marB="4571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int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getLocalPort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</a:t>
                      </a:r>
                    </a:p>
                  </a:txBody>
                  <a:tcPr marL="99058" marR="99058" marT="45712" marB="4571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현재 서버 소켓과 연결된 포트 번호 리턴</a:t>
                      </a:r>
                    </a:p>
                  </a:txBody>
                  <a:tcPr marL="99058" marR="99058" marT="45712" marB="4571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Socket accept()</a:t>
                      </a:r>
                    </a:p>
                  </a:txBody>
                  <a:tcPr marL="99058" marR="99058" marT="45712" marB="457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서버에 대한 클라이언트 연결 요청 대기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클라이언트로부터 연결 요청이 있으면 클라이언트와 통신할 수 있는 소켓을 리턴</a:t>
                      </a:r>
                    </a:p>
                  </a:txBody>
                  <a:tcPr marL="99058" marR="99058" marT="45712" marB="4571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Socket </a:t>
            </a:r>
            <a:r>
              <a:rPr lang="ko-KR" altLang="en-US" smtClean="0"/>
              <a:t>클래스</a:t>
            </a:r>
          </a:p>
        </p:txBody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838" y="981075"/>
            <a:ext cx="9204325" cy="1778000"/>
          </a:xfrm>
        </p:spPr>
        <p:txBody>
          <a:bodyPr/>
          <a:lstStyle/>
          <a:p>
            <a:r>
              <a:rPr lang="en-US" altLang="ko-KR" smtClean="0"/>
              <a:t>Socket </a:t>
            </a:r>
            <a:r>
              <a:rPr lang="ko-KR" altLang="en-US" smtClean="0"/>
              <a:t>클래스 </a:t>
            </a:r>
            <a:r>
              <a:rPr lang="en-US" altLang="ko-KR" smtClean="0"/>
              <a:t>: </a:t>
            </a:r>
            <a:r>
              <a:rPr lang="ko-KR" altLang="en-US" smtClean="0"/>
              <a:t>클라이언트와 서버 사이의 실질적인 정보 교환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생성자</a:t>
            </a:r>
          </a:p>
          <a:p>
            <a:pPr lvl="1">
              <a:buFont typeface="SimSun" pitchFamily="2" charset="-122"/>
              <a:buNone/>
            </a:pPr>
            <a:r>
              <a:rPr lang="en-US" altLang="ko-KR" smtClean="0">
                <a:latin typeface="Consolas" panose="020B0609020204030204" pitchFamily="49" charset="0"/>
              </a:rPr>
              <a:t>Socket(String hostName, int port) throws UnknownHostException, IOException</a:t>
            </a: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hostName : </a:t>
            </a:r>
            <a:r>
              <a:rPr lang="ko-KR" altLang="en-US" smtClean="0">
                <a:latin typeface="Optima" panose="020B0604020202020204" pitchFamily="34" charset="0"/>
              </a:rPr>
              <a:t>연결할 컴퓨터 주소</a:t>
            </a:r>
            <a:r>
              <a:rPr lang="en-US" altLang="ko-KR" smtClean="0">
                <a:latin typeface="Optima" panose="020B0604020202020204" pitchFamily="34" charset="0"/>
              </a:rPr>
              <a:t>(203.233.50.5 </a:t>
            </a:r>
            <a:r>
              <a:rPr lang="ko-KR" altLang="en-US" smtClean="0">
                <a:latin typeface="Optima" panose="020B0604020202020204" pitchFamily="34" charset="0"/>
              </a:rPr>
              <a:t>또는 </a:t>
            </a:r>
            <a:r>
              <a:rPr lang="en-US" altLang="ko-KR" smtClean="0">
                <a:latin typeface="Optima" panose="020B0604020202020204" pitchFamily="34" charset="0"/>
              </a:rPr>
              <a:t>sslab.daehan. ac.kr)</a:t>
            </a: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port : </a:t>
            </a:r>
            <a:r>
              <a:rPr lang="ko-KR" altLang="en-US" smtClean="0">
                <a:latin typeface="Optima" panose="020B0604020202020204" pitchFamily="34" charset="0"/>
              </a:rPr>
              <a:t>연결할 포트 번호 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메소드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200434"/>
              </p:ext>
            </p:extLst>
          </p:nvPr>
        </p:nvGraphicFramePr>
        <p:xfrm>
          <a:off x="974725" y="2789146"/>
          <a:ext cx="8580438" cy="3383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6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4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메소드</a:t>
                      </a:r>
                      <a:endParaRPr lang="ko-KR" altLang="en-US" sz="1600" dirty="0"/>
                    </a:p>
                  </a:txBody>
                  <a:tcPr marL="99058" marR="99058" marT="45716" marB="4571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설명</a:t>
                      </a:r>
                      <a:endParaRPr lang="ko-KR" altLang="en-US" sz="1600" dirty="0"/>
                    </a:p>
                  </a:txBody>
                  <a:tcPr marL="99058" marR="99058"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0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InputStream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getInputStream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 </a:t>
                      </a:r>
                    </a:p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throws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IOException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58" marR="99058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현재의 소켓과 관련된 </a:t>
                      </a:r>
                      <a:r>
                        <a:rPr lang="en-US" altLang="ko-KR" sz="16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InputStream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객체를 반환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58" marR="99058"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0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OutputStream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getOutputStream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 throws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IOException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58" marR="99058" marT="45716" marB="4571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현재의 소켓과 관련된 </a:t>
                      </a:r>
                      <a:r>
                        <a:rPr lang="en-US" altLang="ko-KR" sz="160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OutputStream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객체를 반환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58" marR="99058" marT="45716" marB="45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Consolas" pitchFamily="49" charset="0"/>
                        </a:rPr>
                        <a:t>void close() throws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IOException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58" marR="99058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소켓을 닫는다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58" marR="99058" marT="45716" marB="457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InetAddress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getInetAddress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 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58" marR="99058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현재 소켓에 연결된 컴퓨터의 주소를 반환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58" marR="99058" marT="45716" marB="457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InetAddress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getLocalAddress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 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58" marR="99058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현재 소켓을 사용하고 있는 컴퓨터의 주소반환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58" marR="99058" marT="45716" marB="457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int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getPort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 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58" marR="99058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현재 소켓에 연결된 컴퓨터의 포트 번호를 반환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58" marR="99058" marT="45716" marB="457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int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pitchFamily="49" charset="0"/>
                        </a:rPr>
                        <a:t>getLocalPort</a:t>
                      </a:r>
                      <a:r>
                        <a:rPr lang="en-US" altLang="ko-KR" sz="1600" dirty="0" smtClean="0">
                          <a:latin typeface="Consolas" pitchFamily="49" charset="0"/>
                        </a:rPr>
                        <a:t>() </a:t>
                      </a:r>
                      <a:endParaRPr lang="ko-KR" altLang="en-US" sz="1600" dirty="0">
                        <a:latin typeface="Consolas" pitchFamily="49" charset="0"/>
                      </a:endParaRPr>
                    </a:p>
                  </a:txBody>
                  <a:tcPr marL="99058" marR="99058" marT="45716" marB="4571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현재 소켓이 사용하고 있는 포트 번호를 반환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58" marR="99058" marT="45716" marB="4571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서버 구축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263" y="981075"/>
            <a:ext cx="9410700" cy="5045075"/>
          </a:xfrm>
        </p:spPr>
        <p:txBody>
          <a:bodyPr/>
          <a:lstStyle/>
          <a:p>
            <a:pPr marL="354013" lvl="1" indent="-354013">
              <a:buFont typeface="맑은 고딕" panose="020B0503020000020004" pitchFamily="50" charset="-127"/>
              <a:buAutoNum type="arabicPeriod"/>
            </a:pPr>
            <a:r>
              <a:rPr lang="en-US" altLang="ko-KR" smtClean="0">
                <a:latin typeface="Optima" panose="020B0604020202020204" pitchFamily="34" charset="0"/>
              </a:rPr>
              <a:t>ServerSocket </a:t>
            </a:r>
            <a:r>
              <a:rPr lang="ko-KR" altLang="en-US" smtClean="0">
                <a:latin typeface="Optima" panose="020B0604020202020204" pitchFamily="34" charset="0"/>
              </a:rPr>
              <a:t>클래스를 이용하여 서버소켓 객체를 생성한다</a:t>
            </a:r>
            <a:r>
              <a:rPr lang="en-US" altLang="ko-KR" smtClean="0">
                <a:latin typeface="Optima" panose="020B0604020202020204" pitchFamily="34" charset="0"/>
              </a:rPr>
              <a:t>. </a:t>
            </a:r>
          </a:p>
          <a:p>
            <a:pPr marL="354013" lvl="2" indent="-354013">
              <a:buFont typeface="Wingdings" panose="05000000000000000000" pitchFamily="2" charset="2"/>
              <a:buNone/>
            </a:pPr>
            <a:r>
              <a:rPr lang="en-US" altLang="ko-KR" smtClean="0">
                <a:latin typeface="Consolas" panose="020B0609020204030204" pitchFamily="49" charset="0"/>
              </a:rPr>
              <a:t>	</a:t>
            </a:r>
            <a:r>
              <a:rPr lang="en-US" altLang="ko-KR" sz="1600" smtClean="0">
                <a:latin typeface="Consolas" panose="020B0609020204030204" pitchFamily="49" charset="0"/>
              </a:rPr>
              <a:t>ServerSocket server = new ServerSocket(80, 10);</a:t>
            </a:r>
            <a:endParaRPr lang="en-US" altLang="ko-KR" smtClean="0">
              <a:latin typeface="Consolas" panose="020B0609020204030204" pitchFamily="49" charset="0"/>
            </a:endParaRPr>
          </a:p>
          <a:p>
            <a:pPr marL="354013" lvl="2" indent="-354013">
              <a:buFont typeface="Wingdings" panose="05000000000000000000" pitchFamily="2" charset="2"/>
              <a:buNone/>
            </a:pPr>
            <a:endParaRPr lang="en-US" altLang="ko-KR" sz="1600" smtClean="0">
              <a:latin typeface="Consolas" panose="020B0609020204030204" pitchFamily="49" charset="0"/>
            </a:endParaRPr>
          </a:p>
          <a:p>
            <a:pPr marL="354013" lvl="1" indent="-354013">
              <a:buFont typeface="맑은 고딕" panose="020B0503020000020004" pitchFamily="50" charset="-127"/>
              <a:buAutoNum type="arabicPeriod"/>
            </a:pPr>
            <a:r>
              <a:rPr lang="ko-KR" altLang="en-US" smtClean="0">
                <a:latin typeface="Optima" panose="020B0604020202020204" pitchFamily="34" charset="0"/>
              </a:rPr>
              <a:t>서버는 </a:t>
            </a:r>
            <a:r>
              <a:rPr lang="en-US" altLang="ko-KR" smtClean="0">
                <a:latin typeface="Optima" panose="020B0604020202020204" pitchFamily="34" charset="0"/>
              </a:rPr>
              <a:t>1</a:t>
            </a:r>
            <a:r>
              <a:rPr lang="ko-KR" altLang="en-US" smtClean="0">
                <a:latin typeface="Optima" panose="020B0604020202020204" pitchFamily="34" charset="0"/>
              </a:rPr>
              <a:t>에서 생성된 서버소켓 객체 및 </a:t>
            </a:r>
            <a:r>
              <a:rPr lang="en-US" altLang="ko-KR" smtClean="0">
                <a:latin typeface="Optima" panose="020B0604020202020204" pitchFamily="34" charset="0"/>
              </a:rPr>
              <a:t>accept() </a:t>
            </a:r>
            <a:r>
              <a:rPr lang="ko-KR" altLang="en-US" smtClean="0">
                <a:latin typeface="Optima" panose="020B0604020202020204" pitchFamily="34" charset="0"/>
              </a:rPr>
              <a:t>메소드를 이용하여 클라이언트의 접속요청을 무한히 기다리고</a:t>
            </a:r>
            <a:r>
              <a:rPr lang="en-US" altLang="ko-KR" smtClean="0">
                <a:latin typeface="Optima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</a:rPr>
              <a:t>클라이언트의 접속 요청이 있으면 서버측의 소켓</a:t>
            </a:r>
            <a:r>
              <a:rPr lang="en-US" altLang="ko-KR" smtClean="0">
                <a:latin typeface="Optima" panose="020B0604020202020204" pitchFamily="34" charset="0"/>
              </a:rPr>
              <a:t>(conn)</a:t>
            </a:r>
            <a:r>
              <a:rPr lang="ko-KR" altLang="en-US" smtClean="0">
                <a:latin typeface="Optima" panose="020B0604020202020204" pitchFamily="34" charset="0"/>
              </a:rPr>
              <a:t>을 생성한다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pPr marL="354013" lvl="2" indent="-354013">
              <a:buFont typeface="Wingdings" panose="05000000000000000000" pitchFamily="2" charset="2"/>
              <a:buNone/>
            </a:pPr>
            <a:r>
              <a:rPr lang="en-US" altLang="ko-KR" smtClean="0">
                <a:latin typeface="Consolas" panose="020B0609020204030204" pitchFamily="49" charset="0"/>
              </a:rPr>
              <a:t>	</a:t>
            </a:r>
            <a:r>
              <a:rPr lang="en-US" altLang="ko-KR" sz="1600" smtClean="0">
                <a:latin typeface="Consolas" panose="020B0609020204030204" pitchFamily="49" charset="0"/>
              </a:rPr>
              <a:t>Socket conn = server.accept();</a:t>
            </a:r>
          </a:p>
          <a:p>
            <a:pPr marL="354013" lvl="2" indent="-354013">
              <a:buFont typeface="Wingdings" panose="05000000000000000000" pitchFamily="2" charset="2"/>
              <a:buNone/>
            </a:pPr>
            <a:endParaRPr lang="en-US" altLang="ko-KR" sz="1600" smtClean="0">
              <a:latin typeface="Consolas" panose="020B0609020204030204" pitchFamily="49" charset="0"/>
            </a:endParaRPr>
          </a:p>
          <a:p>
            <a:pPr marL="354013" lvl="1" indent="-354013">
              <a:buFont typeface="맑은 고딕" panose="020B0503020000020004" pitchFamily="50" charset="-127"/>
              <a:buAutoNum type="arabicPeriod"/>
            </a:pPr>
            <a:r>
              <a:rPr lang="en-US" altLang="ko-KR" smtClean="0">
                <a:latin typeface="Optima" panose="020B0604020202020204" pitchFamily="34" charset="0"/>
              </a:rPr>
              <a:t>2</a:t>
            </a:r>
            <a:r>
              <a:rPr lang="ko-KR" altLang="en-US" smtClean="0">
                <a:latin typeface="Optima" panose="020B0604020202020204" pitchFamily="34" charset="0"/>
              </a:rPr>
              <a:t>에서 생성된 </a:t>
            </a:r>
            <a:r>
              <a:rPr lang="en-US" altLang="ko-KR" smtClean="0">
                <a:latin typeface="Optima" panose="020B0604020202020204" pitchFamily="34" charset="0"/>
              </a:rPr>
              <a:t>conn </a:t>
            </a:r>
            <a:r>
              <a:rPr lang="ko-KR" altLang="en-US" smtClean="0">
                <a:latin typeface="Optima" panose="020B0604020202020204" pitchFamily="34" charset="0"/>
              </a:rPr>
              <a:t>소켓 및 </a:t>
            </a:r>
            <a:r>
              <a:rPr lang="en-US" altLang="ko-KR" smtClean="0">
                <a:latin typeface="Optima" panose="020B0604020202020204" pitchFamily="34" charset="0"/>
              </a:rPr>
              <a:t>getInputStream() </a:t>
            </a:r>
            <a:r>
              <a:rPr lang="ko-KR" altLang="en-US" smtClean="0">
                <a:latin typeface="Optima" panose="020B0604020202020204" pitchFamily="34" charset="0"/>
              </a:rPr>
              <a:t>및 </a:t>
            </a:r>
            <a:r>
              <a:rPr lang="en-US" altLang="ko-KR" smtClean="0">
                <a:latin typeface="Optima" panose="020B0604020202020204" pitchFamily="34" charset="0"/>
              </a:rPr>
              <a:t>getOutputStream() </a:t>
            </a:r>
            <a:r>
              <a:rPr lang="ko-KR" altLang="en-US" smtClean="0">
                <a:latin typeface="Optima" panose="020B0604020202020204" pitchFamily="34" charset="0"/>
              </a:rPr>
              <a:t>메소드를 사용하여 클라이언트와 데이터의 송수신을 위한 입출력 스트림 객체를 생성한다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pPr marL="354013" lvl="2" indent="-354013">
              <a:buFont typeface="Wingdings" panose="05000000000000000000" pitchFamily="2" charset="2"/>
              <a:buNone/>
            </a:pPr>
            <a:r>
              <a:rPr lang="en-US" altLang="ko-KR" smtClean="0">
                <a:latin typeface="Consolas" panose="020B0609020204030204" pitchFamily="49" charset="0"/>
              </a:rPr>
              <a:t>	</a:t>
            </a:r>
            <a:r>
              <a:rPr lang="en-US" altLang="ko-KR" sz="1600" smtClean="0">
                <a:latin typeface="Consolas" panose="020B0609020204030204" pitchFamily="49" charset="0"/>
              </a:rPr>
              <a:t>BufferedReader sinput = new BufferedReader(new InputStreamReader(conn.getInputStream());</a:t>
            </a:r>
          </a:p>
          <a:p>
            <a:pPr marL="354013" lvl="2" indent="-354013">
              <a:buFont typeface="Wingdings" panose="05000000000000000000" pitchFamily="2" charset="2"/>
              <a:buNone/>
            </a:pPr>
            <a:endParaRPr lang="en-US" altLang="ko-KR" sz="1600" smtClean="0">
              <a:latin typeface="Consolas" panose="020B0609020204030204" pitchFamily="49" charset="0"/>
            </a:endParaRPr>
          </a:p>
          <a:p>
            <a:pPr marL="354013" lvl="1" indent="-354013">
              <a:buFont typeface="맑은 고딕" panose="020B0503020000020004" pitchFamily="50" charset="-127"/>
              <a:buAutoNum type="arabicPeriod"/>
            </a:pPr>
            <a:r>
              <a:rPr lang="ko-KR" altLang="en-US" smtClean="0">
                <a:latin typeface="Optima" panose="020B0604020202020204" pitchFamily="34" charset="0"/>
              </a:rPr>
              <a:t>아래와 같이 </a:t>
            </a:r>
            <a:r>
              <a:rPr lang="en-US" altLang="ko-KR" smtClean="0">
                <a:latin typeface="Optima" panose="020B0604020202020204" pitchFamily="34" charset="0"/>
              </a:rPr>
              <a:t>3</a:t>
            </a:r>
            <a:r>
              <a:rPr lang="ko-KR" altLang="en-US" smtClean="0">
                <a:latin typeface="Optima" panose="020B0604020202020204" pitchFamily="34" charset="0"/>
              </a:rPr>
              <a:t>에서 생성된 입출력 스트림을 사용하여 데이터의 송수신을 수행한다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pPr marL="354013" lvl="2" indent="-354013">
              <a:buFont typeface="Wingdings" panose="05000000000000000000" pitchFamily="2" charset="2"/>
              <a:buNone/>
            </a:pPr>
            <a:r>
              <a:rPr lang="en-US" altLang="ko-KR" sz="1600" smtClean="0">
                <a:latin typeface="Consolas" panose="020B0609020204030204" pitchFamily="49" charset="0"/>
              </a:rPr>
              <a:t>	String data = sinput.readLine(); // </a:t>
            </a:r>
            <a:r>
              <a:rPr lang="ko-KR" altLang="en-US" sz="1600" smtClean="0">
                <a:latin typeface="Consolas" panose="020B0609020204030204" pitchFamily="49" charset="0"/>
              </a:rPr>
              <a:t>클라이언트로부터 한줄의 데이터를 읽는다</a:t>
            </a:r>
            <a:r>
              <a:rPr lang="en-US" altLang="ko-KR" sz="1600" smtClean="0">
                <a:latin typeface="Consolas" panose="020B0609020204030204" pitchFamily="49" charset="0"/>
              </a:rPr>
              <a:t>.</a:t>
            </a:r>
          </a:p>
          <a:p>
            <a:pPr marL="354013" lvl="2" indent="-354013">
              <a:buFont typeface="Wingdings" panose="05000000000000000000" pitchFamily="2" charset="2"/>
              <a:buNone/>
            </a:pPr>
            <a:endParaRPr lang="en-US" altLang="ko-KR" sz="1600" smtClean="0">
              <a:latin typeface="Consolas" panose="020B0609020204030204" pitchFamily="49" charset="0"/>
            </a:endParaRPr>
          </a:p>
          <a:p>
            <a:pPr marL="354013" lvl="1" indent="-354013">
              <a:buFont typeface="맑은 고딕" panose="020B0503020000020004" pitchFamily="50" charset="-127"/>
              <a:buAutoNum type="arabicPeriod"/>
            </a:pPr>
            <a:r>
              <a:rPr lang="ko-KR" altLang="en-US" smtClean="0">
                <a:latin typeface="Optima" panose="020B0604020202020204" pitchFamily="34" charset="0"/>
              </a:rPr>
              <a:t>통신이 완료되면 </a:t>
            </a:r>
            <a:r>
              <a:rPr lang="en-US" altLang="ko-KR" smtClean="0">
                <a:latin typeface="Optima" panose="020B0604020202020204" pitchFamily="34" charset="0"/>
              </a:rPr>
              <a:t>close() </a:t>
            </a:r>
            <a:r>
              <a:rPr lang="ko-KR" altLang="en-US" smtClean="0">
                <a:latin typeface="Optima" panose="020B0604020202020204" pitchFamily="34" charset="0"/>
              </a:rPr>
              <a:t>메소드를 사용하여 연결을 단절한다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pPr marL="354013" lvl="2" indent="-354013">
              <a:buFont typeface="Wingdings" panose="05000000000000000000" pitchFamily="2" charset="2"/>
              <a:buNone/>
            </a:pPr>
            <a:r>
              <a:rPr lang="en-US" altLang="ko-KR" sz="1600" smtClean="0">
                <a:latin typeface="Consolas" panose="020B0609020204030204" pitchFamily="49" charset="0"/>
              </a:rPr>
              <a:t>	conn.close();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서버 구축</a:t>
            </a:r>
          </a:p>
        </p:txBody>
      </p:sp>
      <p:sp>
        <p:nvSpPr>
          <p:cNvPr id="521219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521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" b="1428"/>
          <a:stretch>
            <a:fillRect/>
          </a:stretch>
        </p:blipFill>
        <p:spPr bwMode="auto">
          <a:xfrm>
            <a:off x="200025" y="685800"/>
            <a:ext cx="7623175" cy="593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0838" y="220663"/>
            <a:ext cx="6934200" cy="401637"/>
          </a:xfrm>
        </p:spPr>
        <p:txBody>
          <a:bodyPr/>
          <a:lstStyle/>
          <a:p>
            <a:r>
              <a:rPr lang="ko-KR" altLang="en-US" smtClean="0"/>
              <a:t>클라이언트 구축</a:t>
            </a:r>
          </a:p>
        </p:txBody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263" y="979488"/>
            <a:ext cx="9359900" cy="4619625"/>
          </a:xfrm>
        </p:spPr>
        <p:txBody>
          <a:bodyPr/>
          <a:lstStyle/>
          <a:p>
            <a:pPr marL="508000" indent="-436563">
              <a:buFont typeface="맑은 고딕" panose="020B0503020000020004" pitchFamily="50" charset="-127"/>
              <a:buAutoNum type="arabicPeriod"/>
            </a:pPr>
            <a:r>
              <a:rPr lang="en-US" altLang="ko-KR" smtClean="0"/>
              <a:t>Socket </a:t>
            </a:r>
            <a:r>
              <a:rPr lang="ko-KR" altLang="en-US" smtClean="0"/>
              <a:t>객체를 생성하여 송수신하고자 하는 서버와 접속한다</a:t>
            </a:r>
            <a:r>
              <a:rPr lang="en-US" altLang="ko-KR" smtClean="0"/>
              <a:t>.</a:t>
            </a:r>
          </a:p>
          <a:p>
            <a:pPr marL="687388" lvl="1" indent="-177800">
              <a:buFont typeface="Wingdings" panose="05000000000000000000" pitchFamily="2" charset="2"/>
              <a:buNone/>
            </a:pPr>
            <a:r>
              <a:rPr lang="en-US" altLang="ko-KR" smtClean="0">
                <a:latin typeface="Consolas" panose="020B0609020204030204" pitchFamily="49" charset="0"/>
              </a:rPr>
              <a:t>Socket client = new Socket("www.seoul.co.kr", 80);</a:t>
            </a:r>
          </a:p>
          <a:p>
            <a:pPr marL="508000" indent="-436563">
              <a:buFont typeface="맑은 고딕" panose="020B0503020000020004" pitchFamily="50" charset="-127"/>
              <a:buAutoNum type="arabicPeriod"/>
            </a:pPr>
            <a:r>
              <a:rPr lang="en-US" altLang="ko-KR" smtClean="0"/>
              <a:t>Socket </a:t>
            </a:r>
            <a:r>
              <a:rPr lang="ko-KR" altLang="en-US" smtClean="0"/>
              <a:t>클래스의 </a:t>
            </a:r>
            <a:r>
              <a:rPr lang="en-US" altLang="ko-KR" smtClean="0"/>
              <a:t>getInputStream() </a:t>
            </a:r>
            <a:r>
              <a:rPr lang="ko-KR" altLang="en-US" smtClean="0"/>
              <a:t>및 </a:t>
            </a:r>
            <a:r>
              <a:rPr lang="en-US" altLang="ko-KR" smtClean="0"/>
              <a:t>getOutputStream() </a:t>
            </a:r>
            <a:r>
              <a:rPr lang="ko-KR" altLang="en-US" smtClean="0"/>
              <a:t>메소드를 사용하여 서버와 데이터 송수신을 위한 입출력스트림객체를 생성한다</a:t>
            </a:r>
            <a:r>
              <a:rPr lang="en-US" altLang="ko-KR" smtClean="0"/>
              <a:t>. </a:t>
            </a:r>
          </a:p>
          <a:p>
            <a:pPr marL="687388" lvl="1" indent="-177800">
              <a:buFont typeface="Wingdings" panose="05000000000000000000" pitchFamily="2" charset="2"/>
              <a:buNone/>
            </a:pPr>
            <a:r>
              <a:rPr lang="en-US" altLang="ko-KR" smtClean="0">
                <a:latin typeface="Consolas" panose="020B0609020204030204" pitchFamily="49" charset="0"/>
              </a:rPr>
              <a:t>BufferedReader input = new BufferedReader(new InputStreamReader(client.getInputStream())</a:t>
            </a:r>
          </a:p>
          <a:p>
            <a:pPr marL="687388" lvl="1" indent="-177800">
              <a:buFont typeface="Wingdings" panose="05000000000000000000" pitchFamily="2" charset="2"/>
              <a:buNone/>
            </a:pPr>
            <a:r>
              <a:rPr lang="en-US" altLang="ko-KR" smtClean="0">
                <a:latin typeface="Consolas" panose="020B0609020204030204" pitchFamily="49" charset="0"/>
              </a:rPr>
              <a:t>BufferedWriter output = new BufferedWriter(new OutputStreamWriter(client.getOutputStream())</a:t>
            </a:r>
          </a:p>
          <a:p>
            <a:pPr marL="687388" lvl="1" indent="-177800">
              <a:buFont typeface="Wingdings" panose="05000000000000000000" pitchFamily="2" charset="2"/>
              <a:buChar char="ß"/>
            </a:pPr>
            <a:r>
              <a:rPr lang="ko-KR" altLang="en-US" smtClean="0">
                <a:latin typeface="Optima" panose="020B0604020202020204" pitchFamily="34" charset="0"/>
              </a:rPr>
              <a:t>위의 예에서 생성된 </a:t>
            </a:r>
            <a:r>
              <a:rPr lang="en-US" altLang="ko-KR" smtClean="0">
                <a:latin typeface="Optima" panose="020B0604020202020204" pitchFamily="34" charset="0"/>
              </a:rPr>
              <a:t>input </a:t>
            </a:r>
            <a:r>
              <a:rPr lang="ko-KR" altLang="en-US" smtClean="0">
                <a:latin typeface="Optima" panose="020B0604020202020204" pitchFamily="34" charset="0"/>
              </a:rPr>
              <a:t>및 </a:t>
            </a:r>
            <a:r>
              <a:rPr lang="en-US" altLang="ko-KR" smtClean="0">
                <a:latin typeface="Optima" panose="020B0604020202020204" pitchFamily="34" charset="0"/>
              </a:rPr>
              <a:t>output </a:t>
            </a:r>
            <a:r>
              <a:rPr lang="ko-KR" altLang="en-US" smtClean="0">
                <a:latin typeface="Optima" panose="020B0604020202020204" pitchFamily="34" charset="0"/>
              </a:rPr>
              <a:t>객체는 </a:t>
            </a:r>
            <a:r>
              <a:rPr lang="en-US" altLang="ko-KR" smtClean="0">
                <a:latin typeface="Optima" panose="020B0604020202020204" pitchFamily="34" charset="0"/>
              </a:rPr>
              <a:t>client </a:t>
            </a:r>
            <a:r>
              <a:rPr lang="ko-KR" altLang="en-US" smtClean="0">
                <a:latin typeface="Optima" panose="020B0604020202020204" pitchFamily="34" charset="0"/>
              </a:rPr>
              <a:t>소켓과 서버를 연결하는 입출력 스트림이다</a:t>
            </a:r>
            <a:r>
              <a:rPr lang="en-US" altLang="ko-KR" smtClean="0">
                <a:latin typeface="Optima" panose="020B0604020202020204" pitchFamily="34" charset="0"/>
              </a:rPr>
              <a:t>. </a:t>
            </a:r>
            <a:r>
              <a:rPr lang="ko-KR" altLang="en-US" smtClean="0">
                <a:latin typeface="Optima" panose="020B0604020202020204" pitchFamily="34" charset="0"/>
              </a:rPr>
              <a:t>따라서 소켓은 </a:t>
            </a:r>
            <a:r>
              <a:rPr lang="en-US" altLang="ko-KR" smtClean="0">
                <a:latin typeface="Optima" panose="020B0604020202020204" pitchFamily="34" charset="0"/>
              </a:rPr>
              <a:t>input </a:t>
            </a:r>
            <a:r>
              <a:rPr lang="ko-KR" altLang="en-US" smtClean="0">
                <a:latin typeface="Optima" panose="020B0604020202020204" pitchFamily="34" charset="0"/>
              </a:rPr>
              <a:t>스트림 객체를 이용하여 서버의 데이터를 읽을 수 있다</a:t>
            </a:r>
            <a:endParaRPr lang="en-US" altLang="ko-KR" smtClean="0">
              <a:latin typeface="Optima" panose="020B0604020202020204" pitchFamily="34" charset="0"/>
            </a:endParaRPr>
          </a:p>
          <a:p>
            <a:pPr marL="508000" indent="-436563">
              <a:buFont typeface="맑은 고딕" panose="020B0503020000020004" pitchFamily="50" charset="-127"/>
              <a:buAutoNum type="arabicPeriod"/>
            </a:pPr>
            <a:r>
              <a:rPr lang="ko-KR" altLang="en-US" smtClean="0"/>
              <a:t>아래와 같이 </a:t>
            </a:r>
            <a:r>
              <a:rPr lang="en-US" altLang="ko-KR" smtClean="0"/>
              <a:t>2</a:t>
            </a:r>
            <a:r>
              <a:rPr lang="ko-KR" altLang="en-US" smtClean="0"/>
              <a:t>에서 생성된 입출력 스트림을 사용하여 데이터의 송수신을 수행한다</a:t>
            </a:r>
            <a:r>
              <a:rPr lang="en-US" altLang="ko-KR" smtClean="0"/>
              <a:t>.</a:t>
            </a:r>
          </a:p>
          <a:p>
            <a:pPr marL="687388" lvl="1" indent="-177800">
              <a:buFont typeface="Wingdings" panose="05000000000000000000" pitchFamily="2" charset="2"/>
              <a:buNone/>
            </a:pPr>
            <a:r>
              <a:rPr lang="en-US" altLang="ko-KR" smtClean="0">
                <a:latin typeface="Consolas" panose="020B0609020204030204" pitchFamily="49" charset="0"/>
              </a:rPr>
              <a:t>String data = input.readLine(); // </a:t>
            </a:r>
            <a:r>
              <a:rPr lang="ko-KR" altLang="en-US" smtClean="0">
                <a:latin typeface="Consolas" panose="020B0609020204030204" pitchFamily="49" charset="0"/>
              </a:rPr>
              <a:t>소켓을 통하여 서버로부터 데이터를 읽는다</a:t>
            </a:r>
            <a:r>
              <a:rPr lang="en-US" altLang="ko-KR" smtClean="0">
                <a:latin typeface="Consolas" panose="020B0609020204030204" pitchFamily="49" charset="0"/>
              </a:rPr>
              <a:t>.</a:t>
            </a:r>
          </a:p>
          <a:p>
            <a:pPr marL="687388" lvl="1" indent="-177800">
              <a:buFont typeface="Wingdings" panose="05000000000000000000" pitchFamily="2" charset="2"/>
              <a:buNone/>
            </a:pPr>
            <a:r>
              <a:rPr lang="en-US" altLang="ko-KR" smtClean="0">
                <a:latin typeface="Consolas" panose="020B0609020204030204" pitchFamily="49" charset="0"/>
              </a:rPr>
              <a:t>output.write(data2);		// </a:t>
            </a:r>
            <a:r>
              <a:rPr lang="ko-KR" altLang="en-US" smtClean="0">
                <a:latin typeface="Consolas" panose="020B0609020204030204" pitchFamily="49" charset="0"/>
              </a:rPr>
              <a:t>소켓을 통하여 서버로 데이터를 전송한다</a:t>
            </a:r>
            <a:r>
              <a:rPr lang="en-US" altLang="ko-KR" smtClean="0">
                <a:latin typeface="Consolas" panose="020B0609020204030204" pitchFamily="49" charset="0"/>
              </a:rPr>
              <a:t>.</a:t>
            </a:r>
          </a:p>
          <a:p>
            <a:pPr marL="508000" indent="-436563">
              <a:buFont typeface="맑은 고딕" panose="020B0503020000020004" pitchFamily="50" charset="-127"/>
              <a:buAutoNum type="arabicPeriod"/>
            </a:pPr>
            <a:r>
              <a:rPr lang="ko-KR" altLang="en-US" smtClean="0"/>
              <a:t>통신이 완료되면 </a:t>
            </a:r>
            <a:r>
              <a:rPr lang="en-US" altLang="ko-KR" smtClean="0"/>
              <a:t>close() </a:t>
            </a:r>
            <a:r>
              <a:rPr lang="ko-KR" altLang="en-US" smtClean="0"/>
              <a:t>메소드를 사용하여 소켓과 서버의 연결을 단절한다</a:t>
            </a:r>
            <a:r>
              <a:rPr lang="en-US" altLang="ko-KR" smtClean="0"/>
              <a:t>.</a:t>
            </a:r>
          </a:p>
          <a:p>
            <a:pPr marL="687388" lvl="1" indent="-177800">
              <a:buFont typeface="Wingdings" panose="05000000000000000000" pitchFamily="2" charset="2"/>
              <a:buNone/>
            </a:pPr>
            <a:r>
              <a:rPr lang="en-US" altLang="ko-KR" smtClean="0">
                <a:latin typeface="Consolas" panose="020B0609020204030204" pitchFamily="49" charset="0"/>
              </a:rPr>
              <a:t>client.close();</a:t>
            </a:r>
          </a:p>
          <a:p>
            <a:pPr marL="508000" indent="-436563"/>
            <a:endParaRPr lang="en-US" altLang="ko-KR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클라이언트 구축</a:t>
            </a:r>
          </a:p>
        </p:txBody>
      </p:sp>
      <p:sp>
        <p:nvSpPr>
          <p:cNvPr id="523267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523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993775"/>
            <a:ext cx="6418263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제목 1"/>
          <p:cNvSpPr>
            <a:spLocks noGrp="1"/>
          </p:cNvSpPr>
          <p:nvPr>
            <p:ph type="title"/>
          </p:nvPr>
        </p:nvSpPr>
        <p:spPr>
          <a:xfrm>
            <a:off x="381000" y="180975"/>
            <a:ext cx="9525000" cy="400050"/>
          </a:xfrm>
        </p:spPr>
        <p:txBody>
          <a:bodyPr/>
          <a:lstStyle/>
          <a:p>
            <a:r>
              <a:rPr lang="en-US" altLang="ko-KR" smtClean="0"/>
              <a:t>Thread</a:t>
            </a:r>
            <a:r>
              <a:rPr lang="ko-KR" altLang="en-US" smtClean="0"/>
              <a:t>를 사용한 클라이언트</a:t>
            </a:r>
            <a:r>
              <a:rPr lang="en-US" altLang="ko-KR" smtClean="0"/>
              <a:t>-</a:t>
            </a:r>
            <a:r>
              <a:rPr lang="ko-KR" altLang="en-US" smtClean="0"/>
              <a:t>서버프로그램</a:t>
            </a:r>
          </a:p>
        </p:txBody>
      </p:sp>
      <p:sp>
        <p:nvSpPr>
          <p:cNvPr id="524291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52429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957263"/>
            <a:ext cx="5613400" cy="3790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42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" b="1491"/>
          <a:stretch>
            <a:fillRect/>
          </a:stretch>
        </p:blipFill>
        <p:spPr bwMode="auto">
          <a:xfrm>
            <a:off x="4953000" y="3087688"/>
            <a:ext cx="4837113" cy="35290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4294" name="직사각형 3"/>
          <p:cNvSpPr>
            <a:spLocks noChangeArrowheads="1"/>
          </p:cNvSpPr>
          <p:nvPr/>
        </p:nvSpPr>
        <p:spPr bwMode="auto">
          <a:xfrm>
            <a:off x="2378075" y="979488"/>
            <a:ext cx="157163" cy="14446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endParaRPr kumimoji="1" lang="ko-KR" altLang="en-US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4295" name="직사각형 6"/>
          <p:cNvSpPr>
            <a:spLocks noChangeArrowheads="1"/>
          </p:cNvSpPr>
          <p:nvPr/>
        </p:nvSpPr>
        <p:spPr bwMode="auto">
          <a:xfrm>
            <a:off x="7205663" y="3074988"/>
            <a:ext cx="155575" cy="14287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endParaRPr kumimoji="1" lang="ko-KR" altLang="en-US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제목 1"/>
          <p:cNvSpPr>
            <a:spLocks noGrp="1"/>
          </p:cNvSpPr>
          <p:nvPr>
            <p:ph type="title"/>
          </p:nvPr>
        </p:nvSpPr>
        <p:spPr>
          <a:xfrm>
            <a:off x="381000" y="180975"/>
            <a:ext cx="9251950" cy="400050"/>
          </a:xfrm>
        </p:spPr>
        <p:txBody>
          <a:bodyPr/>
          <a:lstStyle/>
          <a:p>
            <a:r>
              <a:rPr lang="en-US" altLang="ko-KR" smtClean="0"/>
              <a:t>Thread</a:t>
            </a:r>
            <a:r>
              <a:rPr lang="ko-KR" altLang="en-US" smtClean="0"/>
              <a:t>를 사용한 클라이언트</a:t>
            </a:r>
            <a:r>
              <a:rPr lang="en-US" altLang="ko-KR" smtClean="0"/>
              <a:t>-</a:t>
            </a:r>
            <a:r>
              <a:rPr lang="ko-KR" altLang="en-US" smtClean="0"/>
              <a:t>서버프로그램</a:t>
            </a:r>
          </a:p>
        </p:txBody>
      </p:sp>
      <p:sp>
        <p:nvSpPr>
          <p:cNvPr id="525315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5253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765175"/>
            <a:ext cx="6335713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5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783" r="3604" b="4996"/>
          <a:stretch>
            <a:fillRect/>
          </a:stretch>
        </p:blipFill>
        <p:spPr bwMode="auto">
          <a:xfrm>
            <a:off x="4329113" y="3681413"/>
            <a:ext cx="5421312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클래스</a:t>
            </a:r>
            <a:endParaRPr lang="ko-KR" altLang="ko-KR" smtClean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082800"/>
          </a:xfrm>
        </p:spPr>
        <p:txBody>
          <a:bodyPr/>
          <a:lstStyle/>
          <a:p>
            <a:endParaRPr lang="en-US" altLang="ko-KR" sz="4400" smtClean="0"/>
          </a:p>
          <a:p>
            <a:endParaRPr lang="en-US" altLang="ko-KR" sz="440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4400" smtClean="0"/>
              <a:t>1) </a:t>
            </a:r>
            <a:r>
              <a:rPr lang="ko-KR" altLang="en-US" sz="4400" smtClean="0"/>
              <a:t>객체 지향 언어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163513"/>
            <a:ext cx="4622800" cy="400050"/>
          </a:xfrm>
        </p:spPr>
        <p:txBody>
          <a:bodyPr anchor="b"/>
          <a:lstStyle/>
          <a:p>
            <a:r>
              <a:rPr lang="ko-KR" altLang="en-US" smtClean="0"/>
              <a:t>구조적 프로그래밍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1055688"/>
            <a:ext cx="9517063" cy="1712912"/>
          </a:xfrm>
        </p:spPr>
        <p:txBody>
          <a:bodyPr/>
          <a:lstStyle/>
          <a:p>
            <a:r>
              <a:rPr lang="ko-KR" altLang="en-US" smtClean="0"/>
              <a:t>절차 지향 </a:t>
            </a:r>
            <a:r>
              <a:rPr lang="en-US" altLang="ko-KR" smtClean="0"/>
              <a:t>vs </a:t>
            </a:r>
            <a:r>
              <a:rPr lang="ko-KR" altLang="en-US" smtClean="0"/>
              <a:t>객체 지향</a:t>
            </a:r>
          </a:p>
          <a:p>
            <a:endParaRPr lang="ko-KR" altLang="en-US" smtClean="0"/>
          </a:p>
          <a:p>
            <a:endParaRPr lang="ko-KR" altLang="en-US" smtClean="0"/>
          </a:p>
          <a:p>
            <a:endParaRPr lang="ko-KR" altLang="en-US" smtClean="0"/>
          </a:p>
          <a:p>
            <a:endParaRPr lang="ko-KR" altLang="en-US" smtClean="0"/>
          </a:p>
          <a:p>
            <a:endParaRPr lang="en-US" altLang="ko-KR" smtClean="0"/>
          </a:p>
        </p:txBody>
      </p:sp>
      <p:graphicFrame>
        <p:nvGraphicFramePr>
          <p:cNvPr id="765956" name="Group 4"/>
          <p:cNvGraphicFramePr>
            <a:graphicFrameLocks noGrp="1"/>
          </p:cNvGraphicFramePr>
          <p:nvPr/>
        </p:nvGraphicFramePr>
        <p:xfrm>
          <a:off x="330200" y="1449388"/>
          <a:ext cx="9245600" cy="4787900"/>
        </p:xfrm>
        <a:graphic>
          <a:graphicData uri="http://schemas.openxmlformats.org/drawingml/2006/table">
            <a:tbl>
              <a:tblPr/>
              <a:tblGrid>
                <a:gridCol w="46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Procedural-oriented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Object-oriented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5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굴림" pitchFamily="50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굴림" pitchFamily="50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데이터와 처리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(Processing)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의 분리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데이터와 처리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(Processing)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를 하나의 개체로 추상화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9041" name="Group 19"/>
          <p:cNvGrpSpPr>
            <a:grpSpLocks/>
          </p:cNvGrpSpPr>
          <p:nvPr/>
        </p:nvGrpSpPr>
        <p:grpSpPr bwMode="auto">
          <a:xfrm>
            <a:off x="577850" y="2439988"/>
            <a:ext cx="4127500" cy="2514600"/>
            <a:chOff x="336" y="1488"/>
            <a:chExt cx="2400" cy="1584"/>
          </a:xfrm>
        </p:grpSpPr>
        <p:sp>
          <p:nvSpPr>
            <p:cNvPr id="129078" name="Rectangle 20"/>
            <p:cNvSpPr>
              <a:spLocks noChangeArrowheads="1"/>
            </p:cNvSpPr>
            <p:nvPr/>
          </p:nvSpPr>
          <p:spPr bwMode="auto">
            <a:xfrm>
              <a:off x="336" y="2832"/>
              <a:ext cx="768" cy="24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bg1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Function</a:t>
              </a:r>
            </a:p>
          </p:txBody>
        </p:sp>
        <p:sp>
          <p:nvSpPr>
            <p:cNvPr id="129079" name="Rectangle 21"/>
            <p:cNvSpPr>
              <a:spLocks noChangeArrowheads="1"/>
            </p:cNvSpPr>
            <p:nvPr/>
          </p:nvSpPr>
          <p:spPr bwMode="auto">
            <a:xfrm>
              <a:off x="336" y="1488"/>
              <a:ext cx="768" cy="24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bg1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Function</a:t>
              </a:r>
            </a:p>
          </p:txBody>
        </p:sp>
        <p:sp>
          <p:nvSpPr>
            <p:cNvPr id="129080" name="Rectangle 22"/>
            <p:cNvSpPr>
              <a:spLocks noChangeArrowheads="1"/>
            </p:cNvSpPr>
            <p:nvPr/>
          </p:nvSpPr>
          <p:spPr bwMode="auto">
            <a:xfrm>
              <a:off x="1968" y="1488"/>
              <a:ext cx="768" cy="24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bg1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Function</a:t>
              </a:r>
            </a:p>
          </p:txBody>
        </p:sp>
        <p:sp>
          <p:nvSpPr>
            <p:cNvPr id="129081" name="Rectangle 23"/>
            <p:cNvSpPr>
              <a:spLocks noChangeArrowheads="1"/>
            </p:cNvSpPr>
            <p:nvPr/>
          </p:nvSpPr>
          <p:spPr bwMode="auto">
            <a:xfrm>
              <a:off x="1968" y="2832"/>
              <a:ext cx="768" cy="24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bg1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Function</a:t>
              </a:r>
            </a:p>
          </p:txBody>
        </p:sp>
        <p:sp>
          <p:nvSpPr>
            <p:cNvPr id="129082" name="Rectangle 24"/>
            <p:cNvSpPr>
              <a:spLocks noChangeArrowheads="1"/>
            </p:cNvSpPr>
            <p:nvPr/>
          </p:nvSpPr>
          <p:spPr bwMode="auto">
            <a:xfrm>
              <a:off x="1104" y="1920"/>
              <a:ext cx="864" cy="720"/>
            </a:xfrm>
            <a:prstGeom prst="rect">
              <a:avLst/>
            </a:prstGeom>
            <a:noFill/>
            <a:ln w="9525">
              <a:solidFill>
                <a:srgbClr val="8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83" name="AutoShape 25"/>
            <p:cNvSpPr>
              <a:spLocks noChangeArrowheads="1"/>
            </p:cNvSpPr>
            <p:nvPr/>
          </p:nvSpPr>
          <p:spPr bwMode="auto">
            <a:xfrm>
              <a:off x="1344" y="2208"/>
              <a:ext cx="384" cy="144"/>
            </a:xfrm>
            <a:prstGeom prst="flowChartDecision">
              <a:avLst/>
            </a:prstGeom>
            <a:solidFill>
              <a:srgbClr val="CC99FF"/>
            </a:solidFill>
            <a:ln w="9525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84" name="AutoShape 26"/>
            <p:cNvSpPr>
              <a:spLocks noChangeArrowheads="1"/>
            </p:cNvSpPr>
            <p:nvPr/>
          </p:nvSpPr>
          <p:spPr bwMode="auto">
            <a:xfrm>
              <a:off x="1344" y="2448"/>
              <a:ext cx="384" cy="144"/>
            </a:xfrm>
            <a:prstGeom prst="flowChartInputOutput">
              <a:avLst/>
            </a:prstGeom>
            <a:solidFill>
              <a:srgbClr val="CC99FF"/>
            </a:solidFill>
            <a:ln w="9525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85" name="AutoShape 27"/>
            <p:cNvSpPr>
              <a:spLocks noChangeArrowheads="1"/>
            </p:cNvSpPr>
            <p:nvPr/>
          </p:nvSpPr>
          <p:spPr bwMode="auto">
            <a:xfrm>
              <a:off x="1392" y="1968"/>
              <a:ext cx="288" cy="144"/>
            </a:xfrm>
            <a:prstGeom prst="flowChartPreparation">
              <a:avLst/>
            </a:prstGeom>
            <a:solidFill>
              <a:srgbClr val="CC99FF"/>
            </a:solidFill>
            <a:ln w="9525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86" name="Line 28"/>
            <p:cNvSpPr>
              <a:spLocks noChangeShapeType="1"/>
            </p:cNvSpPr>
            <p:nvPr/>
          </p:nvSpPr>
          <p:spPr bwMode="auto">
            <a:xfrm>
              <a:off x="1536" y="21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87" name="Line 29"/>
            <p:cNvSpPr>
              <a:spLocks noChangeShapeType="1"/>
            </p:cNvSpPr>
            <p:nvPr/>
          </p:nvSpPr>
          <p:spPr bwMode="auto">
            <a:xfrm>
              <a:off x="1536" y="235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88" name="Line 30"/>
            <p:cNvSpPr>
              <a:spLocks noChangeShapeType="1"/>
            </p:cNvSpPr>
            <p:nvPr/>
          </p:nvSpPr>
          <p:spPr bwMode="auto">
            <a:xfrm>
              <a:off x="720" y="1728"/>
              <a:ext cx="624" cy="48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89" name="Line 31"/>
            <p:cNvSpPr>
              <a:spLocks noChangeShapeType="1"/>
            </p:cNvSpPr>
            <p:nvPr/>
          </p:nvSpPr>
          <p:spPr bwMode="auto">
            <a:xfrm flipV="1">
              <a:off x="720" y="2352"/>
              <a:ext cx="624" cy="48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90" name="Line 32"/>
            <p:cNvSpPr>
              <a:spLocks noChangeShapeType="1"/>
            </p:cNvSpPr>
            <p:nvPr/>
          </p:nvSpPr>
          <p:spPr bwMode="auto">
            <a:xfrm flipH="1" flipV="1">
              <a:off x="1728" y="2352"/>
              <a:ext cx="624" cy="48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91" name="Line 33"/>
            <p:cNvSpPr>
              <a:spLocks noChangeShapeType="1"/>
            </p:cNvSpPr>
            <p:nvPr/>
          </p:nvSpPr>
          <p:spPr bwMode="auto">
            <a:xfrm flipH="1">
              <a:off x="1728" y="1728"/>
              <a:ext cx="624" cy="48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92" name="Oval 34"/>
            <p:cNvSpPr>
              <a:spLocks noChangeArrowheads="1"/>
            </p:cNvSpPr>
            <p:nvPr/>
          </p:nvSpPr>
          <p:spPr bwMode="auto">
            <a:xfrm>
              <a:off x="912" y="2352"/>
              <a:ext cx="384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bg1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Data</a:t>
              </a:r>
            </a:p>
          </p:txBody>
        </p:sp>
        <p:sp>
          <p:nvSpPr>
            <p:cNvPr id="129093" name="Oval 35"/>
            <p:cNvSpPr>
              <a:spLocks noChangeArrowheads="1"/>
            </p:cNvSpPr>
            <p:nvPr/>
          </p:nvSpPr>
          <p:spPr bwMode="auto">
            <a:xfrm>
              <a:off x="912" y="1968"/>
              <a:ext cx="384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bg1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Data</a:t>
              </a:r>
            </a:p>
          </p:txBody>
        </p:sp>
        <p:sp>
          <p:nvSpPr>
            <p:cNvPr id="129094" name="Oval 36"/>
            <p:cNvSpPr>
              <a:spLocks noChangeArrowheads="1"/>
            </p:cNvSpPr>
            <p:nvPr/>
          </p:nvSpPr>
          <p:spPr bwMode="auto">
            <a:xfrm>
              <a:off x="1776" y="1968"/>
              <a:ext cx="384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bg1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Data</a:t>
              </a:r>
            </a:p>
          </p:txBody>
        </p:sp>
        <p:sp>
          <p:nvSpPr>
            <p:cNvPr id="129095" name="Oval 37"/>
            <p:cNvSpPr>
              <a:spLocks noChangeArrowheads="1"/>
            </p:cNvSpPr>
            <p:nvPr/>
          </p:nvSpPr>
          <p:spPr bwMode="auto">
            <a:xfrm>
              <a:off x="1776" y="2352"/>
              <a:ext cx="384" cy="240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bg1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Data</a:t>
              </a:r>
            </a:p>
          </p:txBody>
        </p:sp>
        <p:sp>
          <p:nvSpPr>
            <p:cNvPr id="129096" name="Rectangle 38"/>
            <p:cNvSpPr>
              <a:spLocks noChangeArrowheads="1"/>
            </p:cNvSpPr>
            <p:nvPr/>
          </p:nvSpPr>
          <p:spPr bwMode="auto">
            <a:xfrm>
              <a:off x="1152" y="1776"/>
              <a:ext cx="768" cy="14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bg1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Function</a:t>
              </a:r>
            </a:p>
          </p:txBody>
        </p:sp>
      </p:grpSp>
      <p:sp>
        <p:nvSpPr>
          <p:cNvPr id="129042" name="Line 39"/>
          <p:cNvSpPr>
            <a:spLocks noChangeShapeType="1"/>
          </p:cNvSpPr>
          <p:nvPr/>
        </p:nvSpPr>
        <p:spPr bwMode="auto">
          <a:xfrm>
            <a:off x="660400" y="5487988"/>
            <a:ext cx="107315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9043" name="Text Box 40"/>
          <p:cNvSpPr txBox="1">
            <a:spLocks noChangeArrowheads="1"/>
          </p:cNvSpPr>
          <p:nvPr/>
        </p:nvSpPr>
        <p:spPr bwMode="auto">
          <a:xfrm>
            <a:off x="1847850" y="5365750"/>
            <a:ext cx="850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1200">
                <a:latin typeface="Arial Black" panose="020B0A04020102020204" pitchFamily="34" charset="0"/>
                <a:ea typeface="굴림" panose="020B0600000101010101" pitchFamily="50" charset="-127"/>
              </a:rPr>
              <a:t>함수 호출</a:t>
            </a:r>
          </a:p>
        </p:txBody>
      </p:sp>
      <p:grpSp>
        <p:nvGrpSpPr>
          <p:cNvPr id="129044" name="Group 41"/>
          <p:cNvGrpSpPr>
            <a:grpSpLocks/>
          </p:cNvGrpSpPr>
          <p:nvPr/>
        </p:nvGrpSpPr>
        <p:grpSpPr bwMode="auto">
          <a:xfrm>
            <a:off x="5035550" y="1830388"/>
            <a:ext cx="4457700" cy="3657600"/>
            <a:chOff x="2928" y="1104"/>
            <a:chExt cx="2592" cy="2304"/>
          </a:xfrm>
        </p:grpSpPr>
        <p:grpSp>
          <p:nvGrpSpPr>
            <p:cNvPr id="129046" name="Group 42"/>
            <p:cNvGrpSpPr>
              <a:grpSpLocks/>
            </p:cNvGrpSpPr>
            <p:nvPr/>
          </p:nvGrpSpPr>
          <p:grpSpPr bwMode="auto">
            <a:xfrm>
              <a:off x="3072" y="1200"/>
              <a:ext cx="768" cy="480"/>
              <a:chOff x="2928" y="3504"/>
              <a:chExt cx="768" cy="480"/>
            </a:xfrm>
          </p:grpSpPr>
          <p:sp>
            <p:nvSpPr>
              <p:cNvPr id="129076" name="Oval 43"/>
              <p:cNvSpPr>
                <a:spLocks noChangeArrowheads="1"/>
              </p:cNvSpPr>
              <p:nvPr/>
            </p:nvSpPr>
            <p:spPr bwMode="auto">
              <a:xfrm>
                <a:off x="3120" y="3504"/>
                <a:ext cx="384" cy="24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sz="1200">
                    <a:solidFill>
                      <a:schemeClr val="bg1"/>
                    </a:solidFill>
                    <a:latin typeface="Verdana" panose="020B0604030504040204" pitchFamily="34" charset="0"/>
                    <a:ea typeface="굴림" panose="020B0600000101010101" pitchFamily="50" charset="-127"/>
                  </a:rPr>
                  <a:t>Field</a:t>
                </a:r>
              </a:p>
            </p:txBody>
          </p:sp>
          <p:sp>
            <p:nvSpPr>
              <p:cNvPr id="129077" name="Rectangle 44"/>
              <p:cNvSpPr>
                <a:spLocks noChangeArrowheads="1"/>
              </p:cNvSpPr>
              <p:nvPr/>
            </p:nvSpPr>
            <p:spPr bwMode="auto">
              <a:xfrm>
                <a:off x="2928" y="3744"/>
                <a:ext cx="768" cy="240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sz="1200">
                    <a:solidFill>
                      <a:schemeClr val="bg1"/>
                    </a:solidFill>
                    <a:latin typeface="Verdana" panose="020B0604030504040204" pitchFamily="34" charset="0"/>
                    <a:ea typeface="굴림" panose="020B0600000101010101" pitchFamily="50" charset="-127"/>
                  </a:rPr>
                  <a:t>Method</a:t>
                </a:r>
              </a:p>
            </p:txBody>
          </p:sp>
        </p:grpSp>
        <p:grpSp>
          <p:nvGrpSpPr>
            <p:cNvPr id="129047" name="Group 45"/>
            <p:cNvGrpSpPr>
              <a:grpSpLocks/>
            </p:cNvGrpSpPr>
            <p:nvPr/>
          </p:nvGrpSpPr>
          <p:grpSpPr bwMode="auto">
            <a:xfrm>
              <a:off x="3072" y="2736"/>
              <a:ext cx="768" cy="480"/>
              <a:chOff x="2928" y="3504"/>
              <a:chExt cx="768" cy="480"/>
            </a:xfrm>
          </p:grpSpPr>
          <p:sp>
            <p:nvSpPr>
              <p:cNvPr id="129074" name="Oval 46"/>
              <p:cNvSpPr>
                <a:spLocks noChangeArrowheads="1"/>
              </p:cNvSpPr>
              <p:nvPr/>
            </p:nvSpPr>
            <p:spPr bwMode="auto">
              <a:xfrm>
                <a:off x="3120" y="3504"/>
                <a:ext cx="384" cy="24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sz="1200">
                    <a:solidFill>
                      <a:schemeClr val="bg1"/>
                    </a:solidFill>
                    <a:latin typeface="Verdana" panose="020B0604030504040204" pitchFamily="34" charset="0"/>
                    <a:ea typeface="굴림" panose="020B0600000101010101" pitchFamily="50" charset="-127"/>
                  </a:rPr>
                  <a:t>Field</a:t>
                </a:r>
              </a:p>
            </p:txBody>
          </p:sp>
          <p:sp>
            <p:nvSpPr>
              <p:cNvPr id="129075" name="Rectangle 47"/>
              <p:cNvSpPr>
                <a:spLocks noChangeArrowheads="1"/>
              </p:cNvSpPr>
              <p:nvPr/>
            </p:nvSpPr>
            <p:spPr bwMode="auto">
              <a:xfrm>
                <a:off x="2928" y="3744"/>
                <a:ext cx="768" cy="240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sz="1200">
                    <a:solidFill>
                      <a:schemeClr val="bg1"/>
                    </a:solidFill>
                    <a:latin typeface="Verdana" panose="020B0604030504040204" pitchFamily="34" charset="0"/>
                    <a:ea typeface="굴림" panose="020B0600000101010101" pitchFamily="50" charset="-127"/>
                  </a:rPr>
                  <a:t>Method</a:t>
                </a:r>
              </a:p>
            </p:txBody>
          </p:sp>
        </p:grpSp>
        <p:grpSp>
          <p:nvGrpSpPr>
            <p:cNvPr id="129048" name="Group 48"/>
            <p:cNvGrpSpPr>
              <a:grpSpLocks/>
            </p:cNvGrpSpPr>
            <p:nvPr/>
          </p:nvGrpSpPr>
          <p:grpSpPr bwMode="auto">
            <a:xfrm>
              <a:off x="4608" y="2736"/>
              <a:ext cx="768" cy="480"/>
              <a:chOff x="2928" y="3504"/>
              <a:chExt cx="768" cy="480"/>
            </a:xfrm>
          </p:grpSpPr>
          <p:sp>
            <p:nvSpPr>
              <p:cNvPr id="129072" name="Oval 49"/>
              <p:cNvSpPr>
                <a:spLocks noChangeArrowheads="1"/>
              </p:cNvSpPr>
              <p:nvPr/>
            </p:nvSpPr>
            <p:spPr bwMode="auto">
              <a:xfrm>
                <a:off x="3120" y="3504"/>
                <a:ext cx="384" cy="24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sz="1200">
                    <a:solidFill>
                      <a:schemeClr val="bg1"/>
                    </a:solidFill>
                    <a:latin typeface="Verdana" panose="020B0604030504040204" pitchFamily="34" charset="0"/>
                    <a:ea typeface="굴림" panose="020B0600000101010101" pitchFamily="50" charset="-127"/>
                  </a:rPr>
                  <a:t>Field</a:t>
                </a:r>
              </a:p>
            </p:txBody>
          </p:sp>
          <p:sp>
            <p:nvSpPr>
              <p:cNvPr id="129073" name="Rectangle 50"/>
              <p:cNvSpPr>
                <a:spLocks noChangeArrowheads="1"/>
              </p:cNvSpPr>
              <p:nvPr/>
            </p:nvSpPr>
            <p:spPr bwMode="auto">
              <a:xfrm>
                <a:off x="2928" y="3744"/>
                <a:ext cx="768" cy="240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sz="1200">
                    <a:solidFill>
                      <a:schemeClr val="bg1"/>
                    </a:solidFill>
                    <a:latin typeface="Verdana" panose="020B0604030504040204" pitchFamily="34" charset="0"/>
                    <a:ea typeface="굴림" panose="020B0600000101010101" pitchFamily="50" charset="-127"/>
                  </a:rPr>
                  <a:t>Method</a:t>
                </a:r>
              </a:p>
            </p:txBody>
          </p:sp>
        </p:grpSp>
        <p:grpSp>
          <p:nvGrpSpPr>
            <p:cNvPr id="129049" name="Group 51"/>
            <p:cNvGrpSpPr>
              <a:grpSpLocks/>
            </p:cNvGrpSpPr>
            <p:nvPr/>
          </p:nvGrpSpPr>
          <p:grpSpPr bwMode="auto">
            <a:xfrm>
              <a:off x="4608" y="1200"/>
              <a:ext cx="768" cy="480"/>
              <a:chOff x="2928" y="3504"/>
              <a:chExt cx="768" cy="480"/>
            </a:xfrm>
          </p:grpSpPr>
          <p:sp>
            <p:nvSpPr>
              <p:cNvPr id="129070" name="Oval 52"/>
              <p:cNvSpPr>
                <a:spLocks noChangeArrowheads="1"/>
              </p:cNvSpPr>
              <p:nvPr/>
            </p:nvSpPr>
            <p:spPr bwMode="auto">
              <a:xfrm>
                <a:off x="3120" y="3504"/>
                <a:ext cx="384" cy="24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sz="1200">
                    <a:solidFill>
                      <a:schemeClr val="bg1"/>
                    </a:solidFill>
                    <a:latin typeface="Verdana" panose="020B0604030504040204" pitchFamily="34" charset="0"/>
                    <a:ea typeface="굴림" panose="020B0600000101010101" pitchFamily="50" charset="-127"/>
                  </a:rPr>
                  <a:t>Field</a:t>
                </a:r>
              </a:p>
            </p:txBody>
          </p:sp>
          <p:sp>
            <p:nvSpPr>
              <p:cNvPr id="129071" name="Rectangle 53"/>
              <p:cNvSpPr>
                <a:spLocks noChangeArrowheads="1"/>
              </p:cNvSpPr>
              <p:nvPr/>
            </p:nvSpPr>
            <p:spPr bwMode="auto">
              <a:xfrm>
                <a:off x="2928" y="3744"/>
                <a:ext cx="768" cy="240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sz="1200">
                    <a:solidFill>
                      <a:schemeClr val="bg1"/>
                    </a:solidFill>
                    <a:latin typeface="Verdana" panose="020B0604030504040204" pitchFamily="34" charset="0"/>
                    <a:ea typeface="굴림" panose="020B0600000101010101" pitchFamily="50" charset="-127"/>
                  </a:rPr>
                  <a:t>Method</a:t>
                </a:r>
              </a:p>
            </p:txBody>
          </p:sp>
        </p:grpSp>
        <p:sp>
          <p:nvSpPr>
            <p:cNvPr id="129050" name="AutoShape 54"/>
            <p:cNvSpPr>
              <a:spLocks noChangeArrowheads="1"/>
            </p:cNvSpPr>
            <p:nvPr/>
          </p:nvSpPr>
          <p:spPr bwMode="auto">
            <a:xfrm>
              <a:off x="3984" y="2208"/>
              <a:ext cx="384" cy="144"/>
            </a:xfrm>
            <a:prstGeom prst="flowChartDecision">
              <a:avLst/>
            </a:prstGeom>
            <a:solidFill>
              <a:srgbClr val="CC99FF"/>
            </a:solidFill>
            <a:ln w="9525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51" name="AutoShape 55"/>
            <p:cNvSpPr>
              <a:spLocks noChangeArrowheads="1"/>
            </p:cNvSpPr>
            <p:nvPr/>
          </p:nvSpPr>
          <p:spPr bwMode="auto">
            <a:xfrm>
              <a:off x="3984" y="2448"/>
              <a:ext cx="384" cy="144"/>
            </a:xfrm>
            <a:prstGeom prst="flowChartInputOutput">
              <a:avLst/>
            </a:prstGeom>
            <a:solidFill>
              <a:srgbClr val="CC99FF"/>
            </a:solidFill>
            <a:ln w="9525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52" name="AutoShape 56"/>
            <p:cNvSpPr>
              <a:spLocks noChangeArrowheads="1"/>
            </p:cNvSpPr>
            <p:nvPr/>
          </p:nvSpPr>
          <p:spPr bwMode="auto">
            <a:xfrm>
              <a:off x="4032" y="1968"/>
              <a:ext cx="288" cy="144"/>
            </a:xfrm>
            <a:prstGeom prst="flowChartPreparation">
              <a:avLst/>
            </a:prstGeom>
            <a:solidFill>
              <a:srgbClr val="CC99FF"/>
            </a:solidFill>
            <a:ln w="9525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53" name="Line 57"/>
            <p:cNvSpPr>
              <a:spLocks noChangeShapeType="1"/>
            </p:cNvSpPr>
            <p:nvPr/>
          </p:nvSpPr>
          <p:spPr bwMode="auto">
            <a:xfrm>
              <a:off x="4176" y="211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54" name="Line 58"/>
            <p:cNvSpPr>
              <a:spLocks noChangeShapeType="1"/>
            </p:cNvSpPr>
            <p:nvPr/>
          </p:nvSpPr>
          <p:spPr bwMode="auto">
            <a:xfrm>
              <a:off x="4176" y="235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55" name="Oval 59"/>
            <p:cNvSpPr>
              <a:spLocks noChangeArrowheads="1"/>
            </p:cNvSpPr>
            <p:nvPr/>
          </p:nvSpPr>
          <p:spPr bwMode="auto">
            <a:xfrm>
              <a:off x="2928" y="1152"/>
              <a:ext cx="1056" cy="624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56" name="Oval 60"/>
            <p:cNvSpPr>
              <a:spLocks noChangeArrowheads="1"/>
            </p:cNvSpPr>
            <p:nvPr/>
          </p:nvSpPr>
          <p:spPr bwMode="auto">
            <a:xfrm>
              <a:off x="3648" y="1968"/>
              <a:ext cx="1056" cy="624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57" name="Oval 61"/>
            <p:cNvSpPr>
              <a:spLocks noChangeArrowheads="1"/>
            </p:cNvSpPr>
            <p:nvPr/>
          </p:nvSpPr>
          <p:spPr bwMode="auto">
            <a:xfrm>
              <a:off x="4464" y="2688"/>
              <a:ext cx="1056" cy="624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58" name="Oval 62"/>
            <p:cNvSpPr>
              <a:spLocks noChangeArrowheads="1"/>
            </p:cNvSpPr>
            <p:nvPr/>
          </p:nvSpPr>
          <p:spPr bwMode="auto">
            <a:xfrm>
              <a:off x="4464" y="1152"/>
              <a:ext cx="1056" cy="624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59" name="Oval 63"/>
            <p:cNvSpPr>
              <a:spLocks noChangeArrowheads="1"/>
            </p:cNvSpPr>
            <p:nvPr/>
          </p:nvSpPr>
          <p:spPr bwMode="auto">
            <a:xfrm>
              <a:off x="2928" y="2688"/>
              <a:ext cx="1056" cy="624"/>
            </a:xfrm>
            <a:prstGeom prst="ellipse">
              <a:avLst/>
            </a:prstGeom>
            <a:noFill/>
            <a:ln w="22225">
              <a:solidFill>
                <a:schemeClr val="hlink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29060" name="Text Box 64"/>
            <p:cNvSpPr txBox="1">
              <a:spLocks noChangeArrowheads="1"/>
            </p:cNvSpPr>
            <p:nvPr/>
          </p:nvSpPr>
          <p:spPr bwMode="auto">
            <a:xfrm>
              <a:off x="3970" y="1776"/>
              <a:ext cx="40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folHlink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Object</a:t>
              </a:r>
            </a:p>
          </p:txBody>
        </p:sp>
        <p:sp>
          <p:nvSpPr>
            <p:cNvPr id="129061" name="Text Box 65"/>
            <p:cNvSpPr txBox="1">
              <a:spLocks noChangeArrowheads="1"/>
            </p:cNvSpPr>
            <p:nvPr/>
          </p:nvSpPr>
          <p:spPr bwMode="auto">
            <a:xfrm>
              <a:off x="4354" y="1104"/>
              <a:ext cx="40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folHlink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Object</a:t>
              </a:r>
            </a:p>
          </p:txBody>
        </p:sp>
        <p:sp>
          <p:nvSpPr>
            <p:cNvPr id="129062" name="Text Box 66"/>
            <p:cNvSpPr txBox="1">
              <a:spLocks noChangeArrowheads="1"/>
            </p:cNvSpPr>
            <p:nvPr/>
          </p:nvSpPr>
          <p:spPr bwMode="auto">
            <a:xfrm>
              <a:off x="3730" y="1104"/>
              <a:ext cx="40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folHlink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Object</a:t>
              </a:r>
            </a:p>
          </p:txBody>
        </p:sp>
        <p:sp>
          <p:nvSpPr>
            <p:cNvPr id="129063" name="Text Box 67"/>
            <p:cNvSpPr txBox="1">
              <a:spLocks noChangeArrowheads="1"/>
            </p:cNvSpPr>
            <p:nvPr/>
          </p:nvSpPr>
          <p:spPr bwMode="auto">
            <a:xfrm>
              <a:off x="3010" y="2563"/>
              <a:ext cx="40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folHlink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Object</a:t>
              </a:r>
            </a:p>
          </p:txBody>
        </p:sp>
        <p:sp>
          <p:nvSpPr>
            <p:cNvPr id="129064" name="Text Box 68"/>
            <p:cNvSpPr txBox="1">
              <a:spLocks noChangeArrowheads="1"/>
            </p:cNvSpPr>
            <p:nvPr/>
          </p:nvSpPr>
          <p:spPr bwMode="auto">
            <a:xfrm>
              <a:off x="5038" y="2563"/>
              <a:ext cx="40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solidFill>
                    <a:schemeClr val="folHlink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Object</a:t>
              </a:r>
            </a:p>
          </p:txBody>
        </p:sp>
        <p:sp>
          <p:nvSpPr>
            <p:cNvPr id="129065" name="Line 69"/>
            <p:cNvSpPr>
              <a:spLocks noChangeShapeType="1"/>
            </p:cNvSpPr>
            <p:nvPr/>
          </p:nvSpPr>
          <p:spPr bwMode="auto">
            <a:xfrm>
              <a:off x="3456" y="1776"/>
              <a:ext cx="288" cy="336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66" name="Line 70"/>
            <p:cNvSpPr>
              <a:spLocks noChangeShapeType="1"/>
            </p:cNvSpPr>
            <p:nvPr/>
          </p:nvSpPr>
          <p:spPr bwMode="auto">
            <a:xfrm flipH="1">
              <a:off x="3456" y="2400"/>
              <a:ext cx="240" cy="288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67" name="Line 71"/>
            <p:cNvSpPr>
              <a:spLocks noChangeShapeType="1"/>
            </p:cNvSpPr>
            <p:nvPr/>
          </p:nvSpPr>
          <p:spPr bwMode="auto">
            <a:xfrm flipH="1" flipV="1">
              <a:off x="4656" y="2400"/>
              <a:ext cx="336" cy="288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68" name="Line 72"/>
            <p:cNvSpPr>
              <a:spLocks noChangeShapeType="1"/>
            </p:cNvSpPr>
            <p:nvPr/>
          </p:nvSpPr>
          <p:spPr bwMode="auto">
            <a:xfrm flipH="1">
              <a:off x="4608" y="1776"/>
              <a:ext cx="384" cy="336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069" name="Line 73"/>
            <p:cNvSpPr>
              <a:spLocks noChangeShapeType="1"/>
            </p:cNvSpPr>
            <p:nvPr/>
          </p:nvSpPr>
          <p:spPr bwMode="auto">
            <a:xfrm>
              <a:off x="3072" y="3408"/>
              <a:ext cx="624" cy="0"/>
            </a:xfrm>
            <a:prstGeom prst="line">
              <a:avLst/>
            </a:prstGeom>
            <a:noFill/>
            <a:ln w="9525">
              <a:solidFill>
                <a:srgbClr val="8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29045" name="Text Box 74"/>
          <p:cNvSpPr txBox="1">
            <a:spLocks noChangeArrowheads="1"/>
          </p:cNvSpPr>
          <p:nvPr/>
        </p:nvSpPr>
        <p:spPr bwMode="auto">
          <a:xfrm>
            <a:off x="6510338" y="5365750"/>
            <a:ext cx="19288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1200">
                <a:latin typeface="Arial Black" panose="020B0A04020102020204" pitchFamily="34" charset="0"/>
                <a:ea typeface="굴림" panose="020B0600000101010101" pitchFamily="50" charset="-127"/>
              </a:rPr>
              <a:t>메소드 호출</a:t>
            </a:r>
            <a:r>
              <a:rPr lang="en-US" altLang="ko-KR" sz="1200">
                <a:latin typeface="Arial Black" panose="020B0A04020102020204" pitchFamily="34" charset="0"/>
                <a:ea typeface="굴림" panose="020B0600000101010101" pitchFamily="50" charset="-127"/>
              </a:rPr>
              <a:t>, </a:t>
            </a:r>
            <a:r>
              <a:rPr lang="ko-KR" altLang="en-US" sz="1200">
                <a:latin typeface="Arial Black" panose="020B0A04020102020204" pitchFamily="34" charset="0"/>
                <a:ea typeface="굴림" panose="020B0600000101010101" pitchFamily="50" charset="-127"/>
              </a:rPr>
              <a:t>메시지 전달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163513"/>
            <a:ext cx="4622800" cy="400050"/>
          </a:xfrm>
        </p:spPr>
        <p:txBody>
          <a:bodyPr anchor="b"/>
          <a:lstStyle/>
          <a:p>
            <a:r>
              <a:rPr lang="ko-KR" altLang="en-US" smtClean="0"/>
              <a:t>구조적 프로그래밍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1055688"/>
            <a:ext cx="9517063" cy="1712912"/>
          </a:xfrm>
        </p:spPr>
        <p:txBody>
          <a:bodyPr/>
          <a:lstStyle/>
          <a:p>
            <a:r>
              <a:rPr lang="ko-KR" altLang="en-US" smtClean="0"/>
              <a:t>절차 지향 </a:t>
            </a:r>
            <a:r>
              <a:rPr lang="en-US" altLang="ko-KR" smtClean="0"/>
              <a:t>vs </a:t>
            </a:r>
            <a:r>
              <a:rPr lang="ko-KR" altLang="en-US" smtClean="0"/>
              <a:t>객체 지향</a:t>
            </a:r>
          </a:p>
          <a:p>
            <a:endParaRPr lang="ko-KR" altLang="en-US" smtClean="0"/>
          </a:p>
          <a:p>
            <a:endParaRPr lang="ko-KR" altLang="en-US" smtClean="0"/>
          </a:p>
          <a:p>
            <a:endParaRPr lang="ko-KR" altLang="en-US" smtClean="0"/>
          </a:p>
          <a:p>
            <a:endParaRPr lang="ko-KR" altLang="en-US" smtClean="0"/>
          </a:p>
          <a:p>
            <a:endParaRPr lang="en-US" altLang="ko-KR" smtClean="0"/>
          </a:p>
        </p:txBody>
      </p:sp>
      <p:graphicFrame>
        <p:nvGraphicFramePr>
          <p:cNvPr id="768004" name="Group 4"/>
          <p:cNvGraphicFramePr>
            <a:graphicFrameLocks noGrp="1"/>
          </p:cNvGraphicFramePr>
          <p:nvPr/>
        </p:nvGraphicFramePr>
        <p:xfrm>
          <a:off x="584200" y="1484313"/>
          <a:ext cx="8337550" cy="5105400"/>
        </p:xfrm>
        <a:graphic>
          <a:graphicData uri="http://schemas.openxmlformats.org/drawingml/2006/table">
            <a:tbl>
              <a:tblPr/>
              <a:tblGrid>
                <a:gridCol w="140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3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Procedural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-oriented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Object-oriented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17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Object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-oriented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굴림" pitchFamily="50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063" name="Rectangle 15"/>
          <p:cNvSpPr>
            <a:spLocks noChangeArrowheads="1"/>
          </p:cNvSpPr>
          <p:nvPr/>
        </p:nvSpPr>
        <p:spPr bwMode="auto">
          <a:xfrm>
            <a:off x="2730500" y="2932113"/>
            <a:ext cx="2724150" cy="1524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30064" name="Oval 16"/>
          <p:cNvSpPr>
            <a:spLocks noChangeArrowheads="1"/>
          </p:cNvSpPr>
          <p:nvPr/>
        </p:nvSpPr>
        <p:spPr bwMode="auto">
          <a:xfrm>
            <a:off x="4216400" y="2474913"/>
            <a:ext cx="577850" cy="457200"/>
          </a:xfrm>
          <a:prstGeom prst="ellipse">
            <a:avLst/>
          </a:prstGeom>
          <a:solidFill>
            <a:srgbClr val="CCFFCC"/>
          </a:solidFill>
          <a:ln w="9525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30065" name="Rectangle 17"/>
          <p:cNvSpPr>
            <a:spLocks noChangeArrowheads="1"/>
          </p:cNvSpPr>
          <p:nvPr/>
        </p:nvSpPr>
        <p:spPr bwMode="auto">
          <a:xfrm>
            <a:off x="3556000" y="2474913"/>
            <a:ext cx="577850" cy="457200"/>
          </a:xfrm>
          <a:prstGeom prst="rect">
            <a:avLst/>
          </a:prstGeom>
          <a:solidFill>
            <a:srgbClr val="FF99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768018" name="AutoShape 18"/>
          <p:cNvSpPr>
            <a:spLocks noChangeArrowheads="1"/>
          </p:cNvSpPr>
          <p:nvPr/>
        </p:nvSpPr>
        <p:spPr bwMode="auto">
          <a:xfrm>
            <a:off x="3886200" y="1560513"/>
            <a:ext cx="742950" cy="457200"/>
          </a:xfrm>
          <a:prstGeom prst="star5">
            <a:avLst/>
          </a:prstGeom>
          <a:solidFill>
            <a:srgbClr val="99CCFF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0067" name="AutoShape 19"/>
          <p:cNvSpPr>
            <a:spLocks noChangeArrowheads="1"/>
          </p:cNvSpPr>
          <p:nvPr/>
        </p:nvSpPr>
        <p:spPr bwMode="auto">
          <a:xfrm>
            <a:off x="4794250" y="2474913"/>
            <a:ext cx="577850" cy="457200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9525">
            <a:solidFill>
              <a:srgbClr val="8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30068" name="Rectangle 20"/>
          <p:cNvSpPr>
            <a:spLocks noChangeArrowheads="1"/>
          </p:cNvSpPr>
          <p:nvPr/>
        </p:nvSpPr>
        <p:spPr bwMode="auto">
          <a:xfrm>
            <a:off x="7105650" y="1789113"/>
            <a:ext cx="1485900" cy="381000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chemeClr val="bg1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rec_area()</a:t>
            </a:r>
          </a:p>
        </p:txBody>
      </p:sp>
      <p:sp>
        <p:nvSpPr>
          <p:cNvPr id="130069" name="Rectangle 21"/>
          <p:cNvSpPr>
            <a:spLocks noChangeArrowheads="1"/>
          </p:cNvSpPr>
          <p:nvPr/>
        </p:nvSpPr>
        <p:spPr bwMode="auto">
          <a:xfrm>
            <a:off x="7105650" y="2474913"/>
            <a:ext cx="1485900" cy="381000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chemeClr val="bg1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circle_area()</a:t>
            </a:r>
          </a:p>
        </p:txBody>
      </p:sp>
      <p:sp>
        <p:nvSpPr>
          <p:cNvPr id="130070" name="Rectangle 22"/>
          <p:cNvSpPr>
            <a:spLocks noChangeArrowheads="1"/>
          </p:cNvSpPr>
          <p:nvPr/>
        </p:nvSpPr>
        <p:spPr bwMode="auto">
          <a:xfrm>
            <a:off x="7105650" y="3160713"/>
            <a:ext cx="1485900" cy="381000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chemeClr val="bg1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triangle_area()</a:t>
            </a:r>
          </a:p>
        </p:txBody>
      </p:sp>
      <p:sp>
        <p:nvSpPr>
          <p:cNvPr id="130071" name="AutoShape 23"/>
          <p:cNvSpPr>
            <a:spLocks noChangeArrowheads="1"/>
          </p:cNvSpPr>
          <p:nvPr/>
        </p:nvSpPr>
        <p:spPr bwMode="auto">
          <a:xfrm>
            <a:off x="5867400" y="2398713"/>
            <a:ext cx="577850" cy="533400"/>
          </a:xfrm>
          <a:prstGeom prst="flowChartSummingJunction">
            <a:avLst/>
          </a:prstGeom>
          <a:solidFill>
            <a:srgbClr val="CC99FF"/>
          </a:solidFill>
          <a:ln w="9525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30072" name="Line 24"/>
          <p:cNvSpPr>
            <a:spLocks noChangeShapeType="1"/>
          </p:cNvSpPr>
          <p:nvPr/>
        </p:nvSpPr>
        <p:spPr bwMode="auto">
          <a:xfrm>
            <a:off x="5372100" y="2703513"/>
            <a:ext cx="4953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073" name="Line 25"/>
          <p:cNvSpPr>
            <a:spLocks noChangeShapeType="1"/>
          </p:cNvSpPr>
          <p:nvPr/>
        </p:nvSpPr>
        <p:spPr bwMode="auto">
          <a:xfrm>
            <a:off x="6445250" y="2703513"/>
            <a:ext cx="6604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074" name="Line 26"/>
          <p:cNvSpPr>
            <a:spLocks noChangeShapeType="1"/>
          </p:cNvSpPr>
          <p:nvPr/>
        </p:nvSpPr>
        <p:spPr bwMode="auto">
          <a:xfrm flipV="1">
            <a:off x="6445250" y="1941513"/>
            <a:ext cx="660400" cy="60960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075" name="Line 27"/>
          <p:cNvSpPr>
            <a:spLocks noChangeShapeType="1"/>
          </p:cNvSpPr>
          <p:nvPr/>
        </p:nvSpPr>
        <p:spPr bwMode="auto">
          <a:xfrm>
            <a:off x="6445250" y="2779713"/>
            <a:ext cx="660400" cy="60960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076" name="Line 28"/>
          <p:cNvSpPr>
            <a:spLocks noChangeShapeType="1"/>
          </p:cNvSpPr>
          <p:nvPr/>
        </p:nvSpPr>
        <p:spPr bwMode="auto">
          <a:xfrm flipH="1">
            <a:off x="3060700" y="1865313"/>
            <a:ext cx="908050" cy="1066800"/>
          </a:xfrm>
          <a:prstGeom prst="line">
            <a:avLst/>
          </a:prstGeom>
          <a:noFill/>
          <a:ln w="22225">
            <a:solidFill>
              <a:srgbClr val="FF0000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077" name="Line 29"/>
          <p:cNvSpPr>
            <a:spLocks noChangeShapeType="1"/>
          </p:cNvSpPr>
          <p:nvPr/>
        </p:nvSpPr>
        <p:spPr bwMode="auto">
          <a:xfrm>
            <a:off x="4464050" y="1865313"/>
            <a:ext cx="1485900" cy="609600"/>
          </a:xfrm>
          <a:prstGeom prst="line">
            <a:avLst/>
          </a:prstGeom>
          <a:noFill/>
          <a:ln w="22225">
            <a:solidFill>
              <a:srgbClr val="FF0000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078" name="Line 30"/>
          <p:cNvSpPr>
            <a:spLocks noChangeShapeType="1"/>
          </p:cNvSpPr>
          <p:nvPr/>
        </p:nvSpPr>
        <p:spPr bwMode="auto">
          <a:xfrm>
            <a:off x="4629150" y="1712913"/>
            <a:ext cx="2228850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079" name="Text Box 31"/>
          <p:cNvSpPr txBox="1">
            <a:spLocks noChangeArrowheads="1"/>
          </p:cNvSpPr>
          <p:nvPr/>
        </p:nvSpPr>
        <p:spPr bwMode="auto">
          <a:xfrm>
            <a:off x="3160713" y="209391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2000">
                <a:solidFill>
                  <a:schemeClr val="accent2"/>
                </a:solidFill>
                <a:latin typeface="Arial Black" panose="020B0A04020102020204" pitchFamily="34" charset="0"/>
                <a:ea typeface="굴림" panose="020B0600000101010101" pitchFamily="50" charset="-127"/>
                <a:sym typeface="Webdings" panose="05030102010509060703" pitchFamily="18" charset="2"/>
              </a:rPr>
              <a:t></a:t>
            </a:r>
            <a:endParaRPr lang="en-US" altLang="ko-KR" sz="2000">
              <a:solidFill>
                <a:schemeClr val="accent2"/>
              </a:solidFill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sp>
        <p:nvSpPr>
          <p:cNvPr id="130080" name="Text Box 32"/>
          <p:cNvSpPr txBox="1">
            <a:spLocks noChangeArrowheads="1"/>
          </p:cNvSpPr>
          <p:nvPr/>
        </p:nvSpPr>
        <p:spPr bwMode="auto">
          <a:xfrm>
            <a:off x="5307013" y="186531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2000">
                <a:solidFill>
                  <a:schemeClr val="accent2"/>
                </a:solidFill>
                <a:latin typeface="Arial Black" panose="020B0A04020102020204" pitchFamily="34" charset="0"/>
                <a:ea typeface="굴림" panose="020B0600000101010101" pitchFamily="50" charset="-127"/>
                <a:sym typeface="Webdings" panose="05030102010509060703" pitchFamily="18" charset="2"/>
              </a:rPr>
              <a:t></a:t>
            </a:r>
            <a:endParaRPr lang="en-US" altLang="ko-KR" sz="2000">
              <a:solidFill>
                <a:schemeClr val="accent2"/>
              </a:solidFill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sp>
        <p:nvSpPr>
          <p:cNvPr id="130081" name="Text Box 33"/>
          <p:cNvSpPr txBox="1">
            <a:spLocks noChangeArrowheads="1"/>
          </p:cNvSpPr>
          <p:nvPr/>
        </p:nvSpPr>
        <p:spPr bwMode="auto">
          <a:xfrm>
            <a:off x="6297613" y="163671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2000">
                <a:solidFill>
                  <a:schemeClr val="accent2"/>
                </a:solidFill>
                <a:latin typeface="Arial Black" panose="020B0A04020102020204" pitchFamily="34" charset="0"/>
                <a:ea typeface="굴림" panose="020B0600000101010101" pitchFamily="50" charset="-127"/>
                <a:sym typeface="Webdings" panose="05030102010509060703" pitchFamily="18" charset="2"/>
              </a:rPr>
              <a:t></a:t>
            </a:r>
            <a:endParaRPr lang="en-US" altLang="ko-KR" sz="2000">
              <a:solidFill>
                <a:schemeClr val="accent2"/>
              </a:solidFill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sp>
        <p:nvSpPr>
          <p:cNvPr id="130082" name="Rectangle 34"/>
          <p:cNvSpPr>
            <a:spLocks noChangeArrowheads="1"/>
          </p:cNvSpPr>
          <p:nvPr/>
        </p:nvSpPr>
        <p:spPr bwMode="auto">
          <a:xfrm>
            <a:off x="2730500" y="6361113"/>
            <a:ext cx="2724150" cy="1524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30083" name="Rectangle 35"/>
          <p:cNvSpPr>
            <a:spLocks noChangeArrowheads="1"/>
          </p:cNvSpPr>
          <p:nvPr/>
        </p:nvSpPr>
        <p:spPr bwMode="auto">
          <a:xfrm>
            <a:off x="2730500" y="5675313"/>
            <a:ext cx="2724150" cy="1524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30084" name="Rectangle 36"/>
          <p:cNvSpPr>
            <a:spLocks noChangeArrowheads="1"/>
          </p:cNvSpPr>
          <p:nvPr/>
        </p:nvSpPr>
        <p:spPr bwMode="auto">
          <a:xfrm>
            <a:off x="2730500" y="4989513"/>
            <a:ext cx="2724150" cy="1524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30085" name="Rectangle 37"/>
          <p:cNvSpPr>
            <a:spLocks noChangeArrowheads="1"/>
          </p:cNvSpPr>
          <p:nvPr/>
        </p:nvSpPr>
        <p:spPr bwMode="auto">
          <a:xfrm>
            <a:off x="2730500" y="4303713"/>
            <a:ext cx="2724150" cy="1524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30086" name="Rectangle 38"/>
          <p:cNvSpPr>
            <a:spLocks noChangeArrowheads="1"/>
          </p:cNvSpPr>
          <p:nvPr/>
        </p:nvSpPr>
        <p:spPr bwMode="auto">
          <a:xfrm>
            <a:off x="3473450" y="3846513"/>
            <a:ext cx="577850" cy="457200"/>
          </a:xfrm>
          <a:prstGeom prst="rect">
            <a:avLst/>
          </a:prstGeom>
          <a:solidFill>
            <a:srgbClr val="FF99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30087" name="Rectangle 39"/>
          <p:cNvSpPr>
            <a:spLocks noChangeArrowheads="1"/>
          </p:cNvSpPr>
          <p:nvPr/>
        </p:nvSpPr>
        <p:spPr bwMode="auto">
          <a:xfrm>
            <a:off x="4216400" y="3922713"/>
            <a:ext cx="825500" cy="304800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chemeClr val="bg1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area()</a:t>
            </a:r>
          </a:p>
        </p:txBody>
      </p:sp>
      <p:sp>
        <p:nvSpPr>
          <p:cNvPr id="130088" name="Line 40"/>
          <p:cNvSpPr>
            <a:spLocks noChangeShapeType="1"/>
          </p:cNvSpPr>
          <p:nvPr/>
        </p:nvSpPr>
        <p:spPr bwMode="auto">
          <a:xfrm>
            <a:off x="4051300" y="4075113"/>
            <a:ext cx="1651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089" name="Oval 41"/>
          <p:cNvSpPr>
            <a:spLocks noChangeArrowheads="1"/>
          </p:cNvSpPr>
          <p:nvPr/>
        </p:nvSpPr>
        <p:spPr bwMode="auto">
          <a:xfrm>
            <a:off x="3473450" y="4532313"/>
            <a:ext cx="577850" cy="457200"/>
          </a:xfrm>
          <a:prstGeom prst="ellipse">
            <a:avLst/>
          </a:prstGeom>
          <a:solidFill>
            <a:srgbClr val="CCFFCC"/>
          </a:solidFill>
          <a:ln w="9525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30090" name="Rectangle 42"/>
          <p:cNvSpPr>
            <a:spLocks noChangeArrowheads="1"/>
          </p:cNvSpPr>
          <p:nvPr/>
        </p:nvSpPr>
        <p:spPr bwMode="auto">
          <a:xfrm>
            <a:off x="4216400" y="4608513"/>
            <a:ext cx="825500" cy="304800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chemeClr val="bg1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area()</a:t>
            </a:r>
          </a:p>
        </p:txBody>
      </p:sp>
      <p:sp>
        <p:nvSpPr>
          <p:cNvPr id="130091" name="Line 43"/>
          <p:cNvSpPr>
            <a:spLocks noChangeShapeType="1"/>
          </p:cNvSpPr>
          <p:nvPr/>
        </p:nvSpPr>
        <p:spPr bwMode="auto">
          <a:xfrm>
            <a:off x="4051300" y="4760913"/>
            <a:ext cx="16510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092" name="Rectangle 44"/>
          <p:cNvSpPr>
            <a:spLocks noChangeArrowheads="1"/>
          </p:cNvSpPr>
          <p:nvPr/>
        </p:nvSpPr>
        <p:spPr bwMode="auto">
          <a:xfrm>
            <a:off x="4216400" y="5294313"/>
            <a:ext cx="825500" cy="304800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chemeClr val="bg1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area()</a:t>
            </a:r>
          </a:p>
        </p:txBody>
      </p:sp>
      <p:sp>
        <p:nvSpPr>
          <p:cNvPr id="130093" name="Line 45"/>
          <p:cNvSpPr>
            <a:spLocks noChangeShapeType="1"/>
          </p:cNvSpPr>
          <p:nvPr/>
        </p:nvSpPr>
        <p:spPr bwMode="auto">
          <a:xfrm>
            <a:off x="3803650" y="5446713"/>
            <a:ext cx="41275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094" name="AutoShape 46"/>
          <p:cNvSpPr>
            <a:spLocks noChangeArrowheads="1"/>
          </p:cNvSpPr>
          <p:nvPr/>
        </p:nvSpPr>
        <p:spPr bwMode="auto">
          <a:xfrm>
            <a:off x="3473450" y="5218113"/>
            <a:ext cx="577850" cy="457200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9525">
            <a:solidFill>
              <a:srgbClr val="808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30095" name="Rectangle 47"/>
          <p:cNvSpPr>
            <a:spLocks noChangeArrowheads="1"/>
          </p:cNvSpPr>
          <p:nvPr/>
        </p:nvSpPr>
        <p:spPr bwMode="auto">
          <a:xfrm>
            <a:off x="4216400" y="5980113"/>
            <a:ext cx="825500" cy="304800"/>
          </a:xfrm>
          <a:prstGeom prst="rect">
            <a:avLst/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chemeClr val="bg1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area()</a:t>
            </a:r>
          </a:p>
        </p:txBody>
      </p:sp>
      <p:sp>
        <p:nvSpPr>
          <p:cNvPr id="130096" name="Line 48"/>
          <p:cNvSpPr>
            <a:spLocks noChangeShapeType="1"/>
          </p:cNvSpPr>
          <p:nvPr/>
        </p:nvSpPr>
        <p:spPr bwMode="auto">
          <a:xfrm>
            <a:off x="3803650" y="6132513"/>
            <a:ext cx="412750" cy="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68049" name="AutoShape 49"/>
          <p:cNvSpPr>
            <a:spLocks noChangeArrowheads="1"/>
          </p:cNvSpPr>
          <p:nvPr/>
        </p:nvSpPr>
        <p:spPr bwMode="auto">
          <a:xfrm>
            <a:off x="3390900" y="5903913"/>
            <a:ext cx="742950" cy="457200"/>
          </a:xfrm>
          <a:prstGeom prst="star5">
            <a:avLst/>
          </a:prstGeom>
          <a:solidFill>
            <a:srgbClr val="99CCFF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ea typeface="맑은 고딕" pitchFamily="50" charset="-127"/>
            </a:endParaRPr>
          </a:p>
        </p:txBody>
      </p:sp>
      <p:sp>
        <p:nvSpPr>
          <p:cNvPr id="130098" name="Text Box 50"/>
          <p:cNvSpPr txBox="1">
            <a:spLocks noChangeArrowheads="1"/>
          </p:cNvSpPr>
          <p:nvPr/>
        </p:nvSpPr>
        <p:spPr bwMode="auto">
          <a:xfrm>
            <a:off x="2757488" y="3998913"/>
            <a:ext cx="700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Arial Black" panose="020B0A0402010202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  </a:t>
            </a:r>
          </a:p>
        </p:txBody>
      </p:sp>
      <p:sp>
        <p:nvSpPr>
          <p:cNvPr id="130099" name="Text Box 51"/>
          <p:cNvSpPr txBox="1">
            <a:spLocks noChangeArrowheads="1"/>
          </p:cNvSpPr>
          <p:nvPr/>
        </p:nvSpPr>
        <p:spPr bwMode="auto">
          <a:xfrm>
            <a:off x="2757488" y="4684713"/>
            <a:ext cx="700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Arial Black" panose="020B0A0402010202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  </a:t>
            </a:r>
          </a:p>
        </p:txBody>
      </p:sp>
      <p:sp>
        <p:nvSpPr>
          <p:cNvPr id="130100" name="Text Box 52"/>
          <p:cNvSpPr txBox="1">
            <a:spLocks noChangeArrowheads="1"/>
          </p:cNvSpPr>
          <p:nvPr/>
        </p:nvSpPr>
        <p:spPr bwMode="auto">
          <a:xfrm>
            <a:off x="2757488" y="5400675"/>
            <a:ext cx="700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Arial Black" panose="020B0A0402010202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  </a:t>
            </a:r>
          </a:p>
        </p:txBody>
      </p:sp>
      <p:sp>
        <p:nvSpPr>
          <p:cNvPr id="130101" name="Text Box 53"/>
          <p:cNvSpPr txBox="1">
            <a:spLocks noChangeArrowheads="1"/>
          </p:cNvSpPr>
          <p:nvPr/>
        </p:nvSpPr>
        <p:spPr bwMode="auto">
          <a:xfrm>
            <a:off x="2913063" y="598011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2000">
                <a:solidFill>
                  <a:schemeClr val="accent2"/>
                </a:solidFill>
                <a:latin typeface="Arial Black" panose="020B0A04020102020204" pitchFamily="34" charset="0"/>
                <a:ea typeface="굴림" panose="020B0600000101010101" pitchFamily="50" charset="-127"/>
                <a:sym typeface="Webdings" panose="05030102010509060703" pitchFamily="18" charset="2"/>
              </a:rPr>
              <a:t></a:t>
            </a:r>
            <a:endParaRPr lang="en-US" altLang="ko-KR" sz="2000">
              <a:solidFill>
                <a:schemeClr val="accent2"/>
              </a:solidFill>
              <a:latin typeface="Arial Black" panose="020B0A04020102020204" pitchFamily="34" charset="0"/>
              <a:ea typeface="굴림" panose="020B0600000101010101" pitchFamily="50" charset="-127"/>
            </a:endParaRPr>
          </a:p>
        </p:txBody>
      </p:sp>
      <p:sp>
        <p:nvSpPr>
          <p:cNvPr id="130102" name="Line 54"/>
          <p:cNvSpPr>
            <a:spLocks noChangeShapeType="1"/>
          </p:cNvSpPr>
          <p:nvPr/>
        </p:nvSpPr>
        <p:spPr bwMode="auto">
          <a:xfrm flipH="1" flipV="1">
            <a:off x="5041900" y="4075113"/>
            <a:ext cx="2146300" cy="99060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0103" name="AutoShape 55"/>
          <p:cNvSpPr>
            <a:spLocks noChangeArrowheads="1"/>
          </p:cNvSpPr>
          <p:nvPr/>
        </p:nvSpPr>
        <p:spPr bwMode="auto">
          <a:xfrm>
            <a:off x="7105650" y="4913313"/>
            <a:ext cx="577850" cy="533400"/>
          </a:xfrm>
          <a:prstGeom prst="flowChartSummingJunction">
            <a:avLst/>
          </a:prstGeom>
          <a:solidFill>
            <a:srgbClr val="CC99FF"/>
          </a:solidFill>
          <a:ln w="9525">
            <a:solidFill>
              <a:srgbClr val="80008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지향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1055688"/>
            <a:ext cx="9517063" cy="2409825"/>
          </a:xfrm>
        </p:spPr>
        <p:txBody>
          <a:bodyPr/>
          <a:lstStyle/>
          <a:p>
            <a:r>
              <a:rPr lang="ko-KR" altLang="en-US" smtClean="0"/>
              <a:t>객체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실생활에서 파악할 수 있는 모든 물체</a:t>
            </a:r>
            <a:r>
              <a:rPr lang="en-US" altLang="ko-KR" smtClean="0">
                <a:latin typeface="Optima" panose="020B0604020202020204" pitchFamily="34" charset="0"/>
              </a:rPr>
              <a:t>/</a:t>
            </a:r>
            <a:r>
              <a:rPr lang="ko-KR" altLang="en-US" smtClean="0">
                <a:latin typeface="Optima" panose="020B0604020202020204" pitchFamily="34" charset="0"/>
              </a:rPr>
              <a:t>개념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자신만의 특성</a:t>
            </a:r>
            <a:r>
              <a:rPr lang="en-US" altLang="ko-KR" smtClean="0">
                <a:latin typeface="Optima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</a:rPr>
              <a:t>데이터</a:t>
            </a:r>
            <a:r>
              <a:rPr lang="en-US" altLang="ko-KR" smtClean="0">
                <a:latin typeface="Optima" panose="020B0604020202020204" pitchFamily="34" charset="0"/>
              </a:rPr>
              <a:t>)</a:t>
            </a:r>
            <a:r>
              <a:rPr lang="ko-KR" altLang="en-US" smtClean="0">
                <a:latin typeface="Optima" panose="020B0604020202020204" pitchFamily="34" charset="0"/>
              </a:rPr>
              <a:t>와 기능을 포함하는 물체</a:t>
            </a:r>
            <a:r>
              <a:rPr lang="en-US" altLang="ko-KR" smtClean="0">
                <a:latin typeface="Optima" panose="020B0604020202020204" pitchFamily="34" charset="0"/>
              </a:rPr>
              <a:t>/</a:t>
            </a:r>
            <a:r>
              <a:rPr lang="ko-KR" altLang="en-US" smtClean="0">
                <a:latin typeface="Optima" panose="020B0604020202020204" pitchFamily="34" charset="0"/>
              </a:rPr>
              <a:t>개념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Everything is Object!</a:t>
            </a:r>
          </a:p>
          <a:p>
            <a:r>
              <a:rPr lang="ko-KR" altLang="en-US" smtClean="0"/>
              <a:t>객체 지향 프로그래밍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프로그래밍이란 객체들간의 상호 동작으로 이뤄짐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인간 친화적이며 직관적인 프로그램 가능</a:t>
            </a:r>
          </a:p>
          <a:p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ko-KR" altLang="en-US" smtClean="0"/>
              <a:t>자동차 객체</a:t>
            </a:r>
          </a:p>
        </p:txBody>
      </p:sp>
      <p:graphicFrame>
        <p:nvGraphicFramePr>
          <p:cNvPr id="770052" name="Group 4"/>
          <p:cNvGraphicFramePr>
            <a:graphicFrameLocks noGrp="1"/>
          </p:cNvGraphicFramePr>
          <p:nvPr/>
        </p:nvGraphicFramePr>
        <p:xfrm>
          <a:off x="908050" y="4832350"/>
          <a:ext cx="8667750" cy="1260475"/>
        </p:xfrm>
        <a:graphic>
          <a:graphicData uri="http://schemas.openxmlformats.org/drawingml/2006/table">
            <a:tbl>
              <a:tblPr/>
              <a:tblGrid>
                <a:gridCol w="433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특성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데이터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)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기능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4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바퀴 수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자동차 색깔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자동차 속도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일정 속도로 전진한다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일정 속도로 후진한다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좌우로 방향을 바꾼다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.</a:t>
                      </a:r>
                    </a:p>
                  </a:txBody>
                  <a:tcPr marL="99060" marR="99060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1086" name="Object 16"/>
          <p:cNvGraphicFramePr>
            <a:graphicFrameLocks noChangeAspect="1"/>
          </p:cNvGraphicFramePr>
          <p:nvPr/>
        </p:nvGraphicFramePr>
        <p:xfrm>
          <a:off x="4017963" y="3789363"/>
          <a:ext cx="25844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51" name="비트맵 이미지" r:id="rId4" imgW="4161905" imgH="1428949" progId="PBrush">
                  <p:embed/>
                </p:oleObj>
              </mc:Choice>
              <mc:Fallback>
                <p:oleObj name="비트맵 이미지" r:id="rId4" imgW="4161905" imgH="1428949" progId="PBrush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7963" y="3789363"/>
                        <a:ext cx="258445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8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2. </a:t>
            </a:r>
            <a:r>
              <a:rPr lang="ko-KR" altLang="en-US" smtClean="0"/>
              <a:t>클래스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759075"/>
          </a:xfrm>
        </p:spPr>
        <p:txBody>
          <a:bodyPr/>
          <a:lstStyle/>
          <a:p>
            <a:endParaRPr lang="en-US" altLang="ko-KR" sz="4400" smtClean="0"/>
          </a:p>
          <a:p>
            <a:endParaRPr lang="en-US" altLang="ko-KR" sz="4400" smtClean="0"/>
          </a:p>
          <a:p>
            <a:r>
              <a:rPr lang="en-US" altLang="ko-KR" sz="4400" smtClean="0"/>
              <a:t>2) </a:t>
            </a:r>
            <a:r>
              <a:rPr lang="ko-KR" altLang="en-US" sz="4400" smtClean="0"/>
              <a:t>클래스</a:t>
            </a:r>
            <a:r>
              <a:rPr lang="en-US" altLang="ko-KR" sz="4400" smtClean="0"/>
              <a:t>(Class)/</a:t>
            </a:r>
            <a:r>
              <a:rPr lang="ko-KR" altLang="en-US" sz="4400" smtClean="0"/>
              <a:t>객체</a:t>
            </a:r>
            <a:r>
              <a:rPr lang="en-US" altLang="ko-KR" sz="4400" smtClean="0"/>
              <a:t>(Object)</a:t>
            </a:r>
          </a:p>
          <a:p>
            <a:r>
              <a:rPr lang="en-US" altLang="ko-KR" sz="4400" smtClean="0"/>
              <a:t>    /</a:t>
            </a:r>
            <a:r>
              <a:rPr lang="ko-KR" altLang="en-US" sz="4400" smtClean="0"/>
              <a:t>인스턴스</a:t>
            </a:r>
            <a:r>
              <a:rPr lang="en-US" altLang="ko-KR" sz="4400" smtClean="0"/>
              <a:t>(Instance)</a:t>
            </a:r>
            <a:endParaRPr lang="ko-KR" altLang="en-US" sz="4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제목 1"/>
          <p:cNvSpPr>
            <a:spLocks noGrp="1"/>
          </p:cNvSpPr>
          <p:nvPr>
            <p:ph type="title"/>
          </p:nvPr>
        </p:nvSpPr>
        <p:spPr>
          <a:xfrm>
            <a:off x="381000" y="150813"/>
            <a:ext cx="9525000" cy="460375"/>
          </a:xfrm>
        </p:spPr>
        <p:txBody>
          <a:bodyPr/>
          <a:lstStyle/>
          <a:p>
            <a:r>
              <a:rPr lang="ko-KR" altLang="en-US" sz="2400" smtClean="0"/>
              <a:t>클래스</a:t>
            </a:r>
            <a:r>
              <a:rPr lang="en-US" altLang="ko-KR" sz="2400" smtClean="0"/>
              <a:t>(Class) vs. </a:t>
            </a:r>
            <a:r>
              <a:rPr lang="ko-KR" altLang="en-US" sz="2400" smtClean="0"/>
              <a:t>객체</a:t>
            </a:r>
            <a:r>
              <a:rPr lang="en-US" altLang="ko-KR" sz="2400" smtClean="0"/>
              <a:t>(Object) vs. </a:t>
            </a:r>
            <a:r>
              <a:rPr lang="ko-KR" altLang="en-US" sz="2400" smtClean="0"/>
              <a:t>인스턴스</a:t>
            </a:r>
            <a:r>
              <a:rPr lang="en-US" altLang="ko-KR" sz="2400" smtClean="0"/>
              <a:t>(Instance)</a:t>
            </a:r>
            <a:endParaRPr lang="ko-KR" altLang="en-US" sz="2400" smtClean="0"/>
          </a:p>
        </p:txBody>
      </p:sp>
      <p:sp>
        <p:nvSpPr>
          <p:cNvPr id="133123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4724703"/>
          </a:xfrm>
        </p:spPr>
        <p:txBody>
          <a:bodyPr/>
          <a:lstStyle/>
          <a:p>
            <a:r>
              <a:rPr lang="en-US" altLang="ko-KR" dirty="0" err="1" smtClean="0"/>
              <a:t>클래스의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정의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클래스란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객체를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정의해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놓은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것이다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클래스의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용도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클래스는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객체를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생성하는데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사용된다</a:t>
            </a:r>
            <a:r>
              <a:rPr lang="en-US" altLang="ko-KR" dirty="0" smtClean="0"/>
              <a:t>.</a:t>
            </a:r>
            <a:endParaRPr lang="ko-KR" altLang="ko-KR" dirty="0" smtClean="0"/>
          </a:p>
          <a:p>
            <a:endParaRPr lang="en-US" altLang="ko-KR" sz="1200" dirty="0" smtClean="0"/>
          </a:p>
          <a:p>
            <a:r>
              <a:rPr lang="en-US" altLang="ko-KR" dirty="0" err="1" smtClean="0"/>
              <a:t>객체의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정의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실제로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존재하는</a:t>
            </a:r>
            <a:r>
              <a:rPr lang="en-US" altLang="ko-KR" dirty="0" smtClean="0"/>
              <a:t> 것. </a:t>
            </a:r>
            <a:r>
              <a:rPr lang="en-US" altLang="ko-KR" dirty="0" err="1" smtClean="0"/>
              <a:t>사물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또는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개념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객체의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용도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객체의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속성과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기능에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따라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다름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ko-KR" dirty="0" smtClean="0"/>
              <a:t>객체 ≒ 인스턴스</a:t>
            </a:r>
          </a:p>
          <a:p>
            <a:pPr lvl="1"/>
            <a:r>
              <a:rPr lang="ko-KR" altLang="ko-KR" dirty="0" smtClean="0">
                <a:latin typeface="Optima" panose="020B0604020202020204" pitchFamily="34" charset="0"/>
              </a:rPr>
              <a:t>객체(</a:t>
            </a:r>
            <a:r>
              <a:rPr lang="ko-KR" altLang="ko-KR" dirty="0" err="1" smtClean="0">
                <a:latin typeface="Optima" panose="020B0604020202020204" pitchFamily="34" charset="0"/>
              </a:rPr>
              <a:t>object</a:t>
            </a:r>
            <a:r>
              <a:rPr lang="ko-KR" altLang="ko-KR" dirty="0" smtClean="0">
                <a:latin typeface="Optima" panose="020B0604020202020204" pitchFamily="34" charset="0"/>
              </a:rPr>
              <a:t>)는 인스턴스(</a:t>
            </a:r>
            <a:r>
              <a:rPr lang="ko-KR" altLang="ko-KR" dirty="0" err="1" smtClean="0">
                <a:latin typeface="Optima" panose="020B0604020202020204" pitchFamily="34" charset="0"/>
              </a:rPr>
              <a:t>instance</a:t>
            </a:r>
            <a:r>
              <a:rPr lang="ko-KR" altLang="ko-KR" dirty="0" smtClean="0">
                <a:latin typeface="Optima" panose="020B0604020202020204" pitchFamily="34" charset="0"/>
              </a:rPr>
              <a:t>)</a:t>
            </a:r>
            <a:r>
              <a:rPr lang="ko-KR" altLang="ko-KR" dirty="0" err="1" smtClean="0">
                <a:latin typeface="Optima" panose="020B0604020202020204" pitchFamily="34" charset="0"/>
              </a:rPr>
              <a:t>를</a:t>
            </a:r>
            <a:r>
              <a:rPr lang="ko-KR" altLang="ko-KR" dirty="0" smtClean="0">
                <a:latin typeface="Optima" panose="020B0604020202020204" pitchFamily="34" charset="0"/>
              </a:rPr>
              <a:t> 포함하는 일반적인 의미</a:t>
            </a:r>
            <a:endParaRPr lang="en-US" altLang="ko-KR" dirty="0" smtClean="0">
              <a:latin typeface="Optima" panose="020B0604020202020204" pitchFamily="34" charset="0"/>
            </a:endParaRPr>
          </a:p>
          <a:p>
            <a:r>
              <a:rPr lang="en-US" altLang="ko-KR" dirty="0" err="1" smtClean="0"/>
              <a:t>인스턴스화</a:t>
            </a:r>
            <a:r>
              <a:rPr lang="en-US" altLang="ko-KR" dirty="0" smtClean="0"/>
              <a:t>(instantiate, </a:t>
            </a:r>
            <a:r>
              <a:rPr lang="en-US" altLang="ko-KR" dirty="0" err="1" smtClean="0"/>
              <a:t>인스턴스化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>
                <a:latin typeface="Optima" panose="020B0604020202020204" pitchFamily="34" charset="0"/>
              </a:rPr>
              <a:t>클래스로부터</a:t>
            </a:r>
            <a:r>
              <a:rPr lang="en-US" altLang="ko-KR" dirty="0" smtClean="0">
                <a:latin typeface="Optima" panose="020B0604020202020204" pitchFamily="34" charset="0"/>
              </a:rPr>
              <a:t> </a:t>
            </a:r>
            <a:r>
              <a:rPr lang="en-US" altLang="ko-KR" dirty="0" err="1" smtClean="0">
                <a:latin typeface="Optima" panose="020B0604020202020204" pitchFamily="34" charset="0"/>
              </a:rPr>
              <a:t>인스턴스를</a:t>
            </a:r>
            <a:r>
              <a:rPr lang="en-US" altLang="ko-KR" dirty="0" smtClean="0">
                <a:latin typeface="Optima" panose="020B0604020202020204" pitchFamily="34" charset="0"/>
              </a:rPr>
              <a:t> </a:t>
            </a:r>
            <a:r>
              <a:rPr lang="en-US" altLang="ko-KR" dirty="0" err="1" smtClean="0">
                <a:latin typeface="Optima" panose="020B0604020202020204" pitchFamily="34" charset="0"/>
              </a:rPr>
              <a:t>생성하는</a:t>
            </a:r>
            <a:r>
              <a:rPr lang="en-US" altLang="ko-KR" dirty="0" smtClean="0">
                <a:latin typeface="Optima" panose="020B0604020202020204" pitchFamily="34" charset="0"/>
              </a:rPr>
              <a:t> 것</a:t>
            </a:r>
          </a:p>
        </p:txBody>
      </p:sp>
      <p:graphicFrame>
        <p:nvGraphicFramePr>
          <p:cNvPr id="208931" name="Group 35"/>
          <p:cNvGraphicFramePr>
            <a:graphicFrameLocks noGrp="1"/>
          </p:cNvGraphicFramePr>
          <p:nvPr/>
        </p:nvGraphicFramePr>
        <p:xfrm>
          <a:off x="1079500" y="2757488"/>
          <a:ext cx="6604000" cy="1463676"/>
        </p:xfrm>
        <a:graphic>
          <a:graphicData uri="http://schemas.openxmlformats.org/drawingml/2006/table">
            <a:tbl>
              <a:tblPr/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charset="-127"/>
                          <a:ea typeface="맑은 고딕" pitchFamily="50" charset="-127"/>
                        </a:rPr>
                        <a:t>클래스</a:t>
                      </a:r>
                      <a:endParaRPr kumimoji="1" 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charset="-127"/>
                          <a:ea typeface="맑은 고딕" pitchFamily="50" charset="-127"/>
                        </a:rPr>
                        <a:t>객체</a:t>
                      </a:r>
                      <a:endParaRPr kumimoji="1" 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charset="-127"/>
                          <a:ea typeface="맑은 고딕" pitchFamily="50" charset="-127"/>
                        </a:rPr>
                        <a:t>제품 설계도</a:t>
                      </a:r>
                      <a:endParaRPr kumimoji="1" 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charset="-127"/>
                          <a:ea typeface="맑은 고딕" pitchFamily="50" charset="-127"/>
                        </a:rPr>
                        <a:t>제품</a:t>
                      </a:r>
                      <a:endParaRPr kumimoji="1" 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charset="-127"/>
                          <a:ea typeface="맑은 고딕" pitchFamily="50" charset="-127"/>
                        </a:rPr>
                        <a:t>TV</a:t>
                      </a:r>
                      <a:r>
                        <a:rPr kumimoji="1" 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charset="-127"/>
                          <a:ea typeface="맑은 고딕" pitchFamily="50" charset="-127"/>
                        </a:rPr>
                        <a:t>설계도</a:t>
                      </a:r>
                      <a:endParaRPr kumimoji="1" 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charset="-127"/>
                          <a:ea typeface="맑은 고딕" pitchFamily="50" charset="-127"/>
                        </a:rPr>
                        <a:t>TV</a:t>
                      </a:r>
                      <a:endParaRPr kumimoji="1" lang="ko-KR" alt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charset="-127"/>
                          <a:ea typeface="맑은 고딕" pitchFamily="50" charset="-127"/>
                        </a:rPr>
                        <a:t>붕어빵기계</a:t>
                      </a:r>
                      <a:endParaRPr kumimoji="1" 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명조" charset="-127"/>
                          <a:ea typeface="맑은 고딕" pitchFamily="50" charset="-127"/>
                        </a:rPr>
                        <a:t>붕어빵</a:t>
                      </a:r>
                      <a:endParaRPr kumimoji="1" 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9060" marR="9906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3141" name="TextBox 21"/>
          <p:cNvSpPr txBox="1">
            <a:spLocks noChangeArrowheads="1"/>
          </p:cNvSpPr>
          <p:nvPr/>
        </p:nvSpPr>
        <p:spPr bwMode="auto">
          <a:xfrm>
            <a:off x="5435600" y="5661025"/>
            <a:ext cx="954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2000">
                <a:ea typeface="맑은 고딕" panose="020B0503020000020004" pitchFamily="50" charset="-127"/>
              </a:rPr>
              <a:t>클래스</a:t>
            </a:r>
          </a:p>
        </p:txBody>
      </p:sp>
      <p:sp>
        <p:nvSpPr>
          <p:cNvPr id="133142" name="TextBox 22"/>
          <p:cNvSpPr txBox="1">
            <a:spLocks noChangeArrowheads="1"/>
          </p:cNvSpPr>
          <p:nvPr/>
        </p:nvSpPr>
        <p:spPr bwMode="auto">
          <a:xfrm>
            <a:off x="7431088" y="5661025"/>
            <a:ext cx="1893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2000">
                <a:ea typeface="맑은 고딕" panose="020B0503020000020004" pitchFamily="50" charset="-127"/>
              </a:rPr>
              <a:t>인스턴스</a:t>
            </a:r>
            <a:r>
              <a:rPr lang="en-US" altLang="ko-KR" sz="2000">
                <a:ea typeface="맑은 고딕" panose="020B0503020000020004" pitchFamily="50" charset="-127"/>
              </a:rPr>
              <a:t>(</a:t>
            </a:r>
            <a:r>
              <a:rPr lang="ko-KR" altLang="en-US" sz="2000">
                <a:ea typeface="맑은 고딕" panose="020B0503020000020004" pitchFamily="50" charset="-127"/>
              </a:rPr>
              <a:t>객체</a:t>
            </a:r>
            <a:r>
              <a:rPr lang="en-US" altLang="ko-KR" sz="2000">
                <a:ea typeface="맑은 고딕" panose="020B0503020000020004" pitchFamily="50" charset="-127"/>
              </a:rPr>
              <a:t>)</a:t>
            </a:r>
            <a:endParaRPr lang="ko-KR" altLang="en-US" sz="2000">
              <a:ea typeface="맑은 고딕" panose="020B0503020000020004" pitchFamily="50" charset="-127"/>
            </a:endParaRPr>
          </a:p>
        </p:txBody>
      </p:sp>
      <p:cxnSp>
        <p:nvCxnSpPr>
          <p:cNvPr id="25" name="직선 화살표 연결선 24"/>
          <p:cNvCxnSpPr>
            <a:stCxn id="133141" idx="3"/>
            <a:endCxn id="133142" idx="1"/>
          </p:cNvCxnSpPr>
          <p:nvPr/>
        </p:nvCxnSpPr>
        <p:spPr bwMode="auto">
          <a:xfrm>
            <a:off x="6389688" y="5861050"/>
            <a:ext cx="1041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sp>
        <p:nvSpPr>
          <p:cNvPr id="133144" name="TextBox 26"/>
          <p:cNvSpPr txBox="1">
            <a:spLocks noChangeArrowheads="1"/>
          </p:cNvSpPr>
          <p:nvPr/>
        </p:nvSpPr>
        <p:spPr bwMode="auto">
          <a:xfrm>
            <a:off x="6254750" y="5445125"/>
            <a:ext cx="1468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2000">
                <a:ea typeface="맑은 고딕" panose="020B0503020000020004" pitchFamily="50" charset="-127"/>
              </a:rPr>
              <a:t>인스턴스화</a:t>
            </a:r>
          </a:p>
        </p:txBody>
      </p:sp>
      <p:sp>
        <p:nvSpPr>
          <p:cNvPr id="28" name="대각선 방향의 모서리가 둥근 사각형 27"/>
          <p:cNvSpPr/>
          <p:nvPr/>
        </p:nvSpPr>
        <p:spPr bwMode="auto">
          <a:xfrm>
            <a:off x="5421313" y="5373688"/>
            <a:ext cx="3822700" cy="792162"/>
          </a:xfrm>
          <a:prstGeom prst="round2Diag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>
              <a:defRPr/>
            </a:pPr>
            <a:endParaRPr kumimoji="1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1055688"/>
            <a:ext cx="9517063" cy="911225"/>
          </a:xfrm>
        </p:spPr>
        <p:txBody>
          <a:bodyPr/>
          <a:lstStyle/>
          <a:p>
            <a:r>
              <a:rPr lang="ko-KR" altLang="en-US" smtClean="0"/>
              <a:t>객체는 디자인 시간에 소스 안에 클래스로</a:t>
            </a:r>
            <a:r>
              <a:rPr lang="en-US" altLang="ko-KR" smtClean="0"/>
              <a:t>, </a:t>
            </a:r>
            <a:r>
              <a:rPr lang="ko-KR" altLang="en-US" smtClean="0"/>
              <a:t>컴파일 시간에 </a:t>
            </a:r>
            <a:r>
              <a:rPr lang="en-US" altLang="ko-KR" smtClean="0"/>
              <a:t>.class </a:t>
            </a:r>
            <a:r>
              <a:rPr lang="ko-KR" altLang="en-US" smtClean="0"/>
              <a:t>파일 안의 바이트코드로</a:t>
            </a:r>
            <a:r>
              <a:rPr lang="en-US" altLang="ko-KR" smtClean="0"/>
              <a:t>, </a:t>
            </a:r>
            <a:r>
              <a:rPr lang="ko-KR" altLang="en-US" smtClean="0"/>
              <a:t>실행 시간에 메모리의 인스턴스로 존재한다</a:t>
            </a:r>
            <a:r>
              <a:rPr lang="en-US" altLang="ko-KR" smtClean="0"/>
              <a:t>.</a:t>
            </a: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</p:txBody>
      </p:sp>
      <p:pic>
        <p:nvPicPr>
          <p:cNvPr id="13414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1908175"/>
            <a:ext cx="8269287" cy="454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제목 4"/>
          <p:cNvSpPr>
            <a:spLocks noGrp="1"/>
          </p:cNvSpPr>
          <p:nvPr>
            <p:ph type="title"/>
          </p:nvPr>
        </p:nvSpPr>
        <p:spPr>
          <a:xfrm>
            <a:off x="381000" y="150813"/>
            <a:ext cx="9251950" cy="460375"/>
          </a:xfrm>
        </p:spPr>
        <p:txBody>
          <a:bodyPr/>
          <a:lstStyle/>
          <a:p>
            <a:r>
              <a:rPr lang="ko-KR" altLang="en-US" sz="2400" smtClean="0">
                <a:solidFill>
                  <a:srgbClr val="FFFFFF"/>
                </a:solidFill>
              </a:rPr>
              <a:t>클래스</a:t>
            </a:r>
            <a:r>
              <a:rPr lang="en-US" altLang="ko-KR" sz="2400" smtClean="0">
                <a:solidFill>
                  <a:srgbClr val="FFFFFF"/>
                </a:solidFill>
              </a:rPr>
              <a:t>(Class) vs. </a:t>
            </a:r>
            <a:r>
              <a:rPr lang="ko-KR" altLang="en-US" sz="2400" smtClean="0">
                <a:solidFill>
                  <a:srgbClr val="FFFFFF"/>
                </a:solidFill>
              </a:rPr>
              <a:t>객체</a:t>
            </a:r>
            <a:r>
              <a:rPr lang="en-US" altLang="ko-KR" sz="2400" smtClean="0">
                <a:solidFill>
                  <a:srgbClr val="FFFFFF"/>
                </a:solidFill>
              </a:rPr>
              <a:t>(Object) vs. </a:t>
            </a:r>
            <a:r>
              <a:rPr lang="ko-KR" altLang="en-US" sz="2400" smtClean="0">
                <a:solidFill>
                  <a:srgbClr val="FFFFFF"/>
                </a:solidFill>
              </a:rPr>
              <a:t>인스턴스</a:t>
            </a:r>
            <a:r>
              <a:rPr lang="en-US" altLang="ko-KR" sz="2400" smtClean="0">
                <a:solidFill>
                  <a:srgbClr val="FFFFFF"/>
                </a:solidFill>
              </a:rPr>
              <a:t>(Instance)</a:t>
            </a:r>
            <a:endParaRPr lang="ko-KR" alt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목차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981075"/>
            <a:ext cx="5038725" cy="2328919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ko-KR" sz="1600" dirty="0" smtClean="0">
                <a:latin typeface="+mn-lt"/>
              </a:rPr>
              <a:t>Java </a:t>
            </a:r>
            <a:r>
              <a:rPr lang="ko-KR" altLang="en-US" sz="1600" dirty="0" smtClean="0">
                <a:latin typeface="+mn-lt"/>
              </a:rPr>
              <a:t>소개</a:t>
            </a:r>
            <a:endParaRPr lang="en-US" altLang="ko-KR" sz="1600" dirty="0" smtClean="0">
              <a:latin typeface="+mn-lt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ko-KR" altLang="en-US" sz="1600" dirty="0" smtClean="0">
                <a:latin typeface="+mn-lt"/>
              </a:rPr>
              <a:t>객체지향과 클래스</a:t>
            </a:r>
            <a:endParaRPr lang="en-US" altLang="ko-KR" sz="1600" dirty="0" smtClean="0">
              <a:latin typeface="+mn-lt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ko-KR" altLang="en-US" sz="1600" dirty="0" smtClean="0">
                <a:latin typeface="+mn-lt"/>
              </a:rPr>
              <a:t>자바 프로그램 성능 튜닝</a:t>
            </a:r>
            <a:endParaRPr lang="en-US" altLang="ko-KR" sz="1600" dirty="0" smtClean="0">
              <a:latin typeface="+mn-lt"/>
            </a:endParaRPr>
          </a:p>
          <a:p>
            <a:pPr marL="857250" lvl="1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ko-KR" altLang="en-US" sz="1400" dirty="0" smtClean="0">
                <a:latin typeface="+mn-lt"/>
              </a:rPr>
              <a:t>속도측정</a:t>
            </a:r>
            <a:endParaRPr lang="en-US" altLang="ko-KR" sz="1400" dirty="0" smtClean="0">
              <a:latin typeface="+mn-lt"/>
            </a:endParaRPr>
          </a:p>
          <a:p>
            <a:pPr marL="857250" lvl="1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ko-KR" sz="1400" dirty="0" err="1" smtClean="0">
                <a:latin typeface="+mn-lt"/>
              </a:rPr>
              <a:t>System.out.println</a:t>
            </a:r>
            <a:r>
              <a:rPr lang="en-US" altLang="ko-KR" sz="1400" dirty="0" smtClean="0">
                <a:latin typeface="+mn-lt"/>
              </a:rPr>
              <a:t>()</a:t>
            </a:r>
            <a:r>
              <a:rPr lang="ko-KR" altLang="en-US" sz="1400" dirty="0" smtClean="0">
                <a:latin typeface="+mn-lt"/>
              </a:rPr>
              <a:t>의 문제점</a:t>
            </a:r>
            <a:endParaRPr lang="en-US" altLang="ko-KR" sz="1400" dirty="0" smtClean="0">
              <a:latin typeface="+mn-lt"/>
            </a:endParaRPr>
          </a:p>
          <a:p>
            <a:pPr marL="857250" lvl="1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ko-KR" sz="1400" dirty="0" smtClean="0">
                <a:latin typeface="+mn-lt"/>
              </a:rPr>
              <a:t>String vs </a:t>
            </a:r>
            <a:r>
              <a:rPr lang="en-US" altLang="ko-KR" sz="1400" dirty="0" err="1" smtClean="0">
                <a:latin typeface="+mn-lt"/>
              </a:rPr>
              <a:t>StringBuffer</a:t>
            </a:r>
            <a:r>
              <a:rPr lang="en-US" altLang="ko-KR" sz="1400" dirty="0" smtClean="0">
                <a:latin typeface="+mn-lt"/>
              </a:rPr>
              <a:t> vs </a:t>
            </a:r>
            <a:r>
              <a:rPr lang="en-US" altLang="ko-KR" sz="1400" dirty="0" err="1" smtClean="0">
                <a:latin typeface="+mn-lt"/>
              </a:rPr>
              <a:t>StringBuilder</a:t>
            </a:r>
            <a:endParaRPr lang="en-US" altLang="ko-KR" sz="1400" dirty="0" smtClean="0">
              <a:latin typeface="+mn-lt"/>
            </a:endParaRPr>
          </a:p>
          <a:p>
            <a:pPr marL="857250" lvl="1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ko-KR" altLang="en-US" sz="1400" dirty="0" smtClean="0">
                <a:latin typeface="+mn-lt"/>
              </a:rPr>
              <a:t>기본 자료구조 </a:t>
            </a:r>
            <a:r>
              <a:rPr lang="en-US" altLang="ko-KR" sz="1400" dirty="0" smtClean="0">
                <a:latin typeface="+mn-lt"/>
              </a:rPr>
              <a:t>- Map &amp; Set &amp; </a:t>
            </a:r>
            <a:r>
              <a:rPr lang="en-US" altLang="ko-KR" sz="1400" dirty="0" smtClean="0">
                <a:latin typeface="+mn-lt"/>
              </a:rPr>
              <a:t>List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ko-KR" sz="1600" dirty="0" smtClean="0">
                <a:latin typeface="+mn-lt"/>
              </a:rPr>
              <a:t>Thread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ko-KR" sz="1600" dirty="0" smtClean="0">
                <a:latin typeface="+mn-lt"/>
              </a:rPr>
              <a:t>Network  </a:t>
            </a:r>
            <a:r>
              <a:rPr lang="ko-KR" altLang="en-US" sz="1600" dirty="0" smtClean="0">
                <a:latin typeface="+mn-lt"/>
              </a:rPr>
              <a:t>프로그래밍</a:t>
            </a:r>
            <a:endParaRPr lang="en-US" altLang="ko-KR" sz="1600" dirty="0" smtClean="0">
              <a:latin typeface="+mn-lt"/>
            </a:endParaRP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ko-KR" altLang="en-US" sz="1600" dirty="0" smtClean="0">
                <a:latin typeface="+mn-lt"/>
                <a:ea typeface="맑은 고딕" panose="020B0503020000020004" pitchFamily="50" charset="-127"/>
              </a:rPr>
              <a:t>종합실습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제목 1"/>
          <p:cNvSpPr>
            <a:spLocks noGrp="1"/>
          </p:cNvSpPr>
          <p:nvPr>
            <p:ph type="title"/>
          </p:nvPr>
        </p:nvSpPr>
        <p:spPr>
          <a:xfrm>
            <a:off x="350838" y="180975"/>
            <a:ext cx="6934200" cy="400050"/>
          </a:xfrm>
        </p:spPr>
        <p:txBody>
          <a:bodyPr/>
          <a:lstStyle/>
          <a:p>
            <a:r>
              <a:rPr lang="ko-KR" altLang="en-US" smtClean="0"/>
              <a:t>객체의 구성요소 </a:t>
            </a:r>
            <a:r>
              <a:rPr lang="en-US" altLang="ko-KR" smtClean="0"/>
              <a:t>– </a:t>
            </a:r>
            <a:r>
              <a:rPr lang="ko-KR" altLang="en-US" smtClean="0"/>
              <a:t>속성과 기능</a:t>
            </a:r>
          </a:p>
        </p:txBody>
      </p:sp>
      <p:sp>
        <p:nvSpPr>
          <p:cNvPr id="135171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1493838"/>
          </a:xfrm>
        </p:spPr>
        <p:txBody>
          <a:bodyPr/>
          <a:lstStyle/>
          <a:p>
            <a:r>
              <a:rPr lang="ko-KR" altLang="ko-KR" smtClean="0"/>
              <a:t>객체는 속성과 기능으로 이루어져 있다.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객체는 속성과 기능의 집합이며, 속성과 기능을 객체의 멤버(member, 구성 요소)라</a:t>
            </a:r>
            <a:r>
              <a:rPr lang="ko-KR" altLang="ko-KR" smtClean="0">
                <a:latin typeface="Optima" panose="020B0604020202020204" pitchFamily="34" charset="0"/>
              </a:rPr>
              <a:t>고 한다.</a:t>
            </a:r>
          </a:p>
          <a:p>
            <a:r>
              <a:rPr lang="en-US" altLang="ko-KR" smtClean="0"/>
              <a:t>속성은 변수로, 기능은 메서드로 정의한다.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클래스를 정의할 때 객체의 속성은 변수로, 기능은 메서드로 정의한다.</a:t>
            </a:r>
          </a:p>
          <a:p>
            <a:endParaRPr lang="ko-KR" altLang="en-US" smtClean="0"/>
          </a:p>
        </p:txBody>
      </p:sp>
      <p:sp>
        <p:nvSpPr>
          <p:cNvPr id="135172" name="Text Box 39"/>
          <p:cNvSpPr txBox="1">
            <a:spLocks noChangeArrowheads="1"/>
          </p:cNvSpPr>
          <p:nvPr/>
        </p:nvSpPr>
        <p:spPr bwMode="auto">
          <a:xfrm>
            <a:off x="4406900" y="3487738"/>
            <a:ext cx="5265738" cy="24622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class Tv {</a:t>
            </a:r>
          </a:p>
          <a:p>
            <a:pPr algn="l" eaLnBrk="1" hangingPunct="1"/>
            <a:endParaRPr kumimoji="1" lang="en-US" altLang="ko-KR"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algn="l" eaLnBrk="1" hangingPunct="1"/>
            <a:endParaRPr kumimoji="1" lang="en-US" altLang="ko-KR"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algn="l" eaLnBrk="1" hangingPunct="1"/>
            <a:endParaRPr kumimoji="1" lang="en-US" altLang="ko-KR"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algn="l" eaLnBrk="1" hangingPunct="1"/>
            <a:endParaRPr kumimoji="1" lang="en-US" altLang="ko-KR"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      </a:t>
            </a:r>
          </a:p>
          <a:p>
            <a:pPr algn="l" eaLnBrk="1" hangingPunct="1"/>
            <a:endParaRPr kumimoji="1" lang="en-US" altLang="ko-KR"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algn="l" eaLnBrk="1" hangingPunct="1"/>
            <a:endParaRPr kumimoji="1" lang="en-US" altLang="ko-KR"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algn="l" eaLnBrk="1" hangingPunct="1"/>
            <a:endParaRPr kumimoji="1" lang="en-US" altLang="ko-KR"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algn="l" eaLnBrk="1" hangingPunct="1"/>
            <a:endParaRPr kumimoji="1" lang="en-US" altLang="ko-KR">
              <a:latin typeface="Lucida Console" panose="020B0609040504020204" pitchFamily="49" charset="0"/>
              <a:ea typeface="맑은 고딕" panose="020B0503020000020004" pitchFamily="50" charset="-127"/>
            </a:endParaRP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}</a:t>
            </a:r>
            <a:endParaRPr kumimoji="1" lang="ko-KR" altLang="ko-KR" sz="32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graphicFrame>
        <p:nvGraphicFramePr>
          <p:cNvPr id="210995" name="Group 51"/>
          <p:cNvGraphicFramePr>
            <a:graphicFrameLocks noGrp="1"/>
          </p:cNvGraphicFramePr>
          <p:nvPr/>
        </p:nvGraphicFramePr>
        <p:xfrm>
          <a:off x="428625" y="3716338"/>
          <a:ext cx="3119438" cy="2052637"/>
        </p:xfrm>
        <a:graphic>
          <a:graphicData uri="http://schemas.openxmlformats.org/drawingml/2006/table">
            <a:tbl>
              <a:tblPr/>
              <a:tblGrid>
                <a:gridCol w="702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71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속성</a:t>
                      </a:r>
                      <a:endParaRPr kumimoji="1" lang="ko-K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463" marR="97463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크기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길이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높이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색상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볼륨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채널 등</a:t>
                      </a:r>
                      <a:endParaRPr kumimoji="1" lang="ko-K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463" marR="97463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기능</a:t>
                      </a:r>
                      <a:endParaRPr kumimoji="1" lang="ko-K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463" marR="97463" marT="46800" marB="4680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켜기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끄기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볼륨 높이기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볼륨 낮추기</a:t>
                      </a:r>
                      <a:r>
                        <a:rPr kumimoji="1" lang="en-US" alt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견고딕" charset="-127"/>
                          <a:ea typeface="맑은 고딕" pitchFamily="50" charset="-127"/>
                        </a:rPr>
                        <a:t>채널 높이기 등</a:t>
                      </a:r>
                      <a:endParaRPr kumimoji="1" lang="ko-KR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463" marR="97463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5184" name="Line 46"/>
          <p:cNvSpPr>
            <a:spLocks noChangeShapeType="1"/>
          </p:cNvSpPr>
          <p:nvPr/>
        </p:nvSpPr>
        <p:spPr bwMode="auto">
          <a:xfrm>
            <a:off x="3549650" y="4162425"/>
            <a:ext cx="1247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5185" name="Text Box 47"/>
          <p:cNvSpPr txBox="1">
            <a:spLocks noChangeArrowheads="1"/>
          </p:cNvSpPr>
          <p:nvPr/>
        </p:nvSpPr>
        <p:spPr bwMode="auto">
          <a:xfrm>
            <a:off x="3509963" y="3730625"/>
            <a:ext cx="8588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ko-KR" altLang="ko-KR" sz="2000">
                <a:latin typeface="견명조"/>
                <a:ea typeface="맑은 고딕" panose="020B0503020000020004" pitchFamily="50" charset="-127"/>
              </a:rPr>
              <a:t>변수</a:t>
            </a:r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186" name="Line 48"/>
          <p:cNvSpPr>
            <a:spLocks noChangeShapeType="1"/>
          </p:cNvSpPr>
          <p:nvPr/>
        </p:nvSpPr>
        <p:spPr bwMode="auto">
          <a:xfrm>
            <a:off x="3549650" y="5207000"/>
            <a:ext cx="12477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5187" name="Text Box 49"/>
          <p:cNvSpPr txBox="1">
            <a:spLocks noChangeArrowheads="1"/>
          </p:cNvSpPr>
          <p:nvPr/>
        </p:nvSpPr>
        <p:spPr bwMode="auto">
          <a:xfrm>
            <a:off x="3354388" y="4775200"/>
            <a:ext cx="12080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ko-KR" altLang="ko-KR" sz="2000">
                <a:latin typeface="견명조"/>
                <a:ea typeface="맑은 고딕" panose="020B0503020000020004" pitchFamily="50" charset="-127"/>
              </a:rPr>
              <a:t>메서드</a:t>
            </a:r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188" name="Text Box 52"/>
          <p:cNvSpPr txBox="1">
            <a:spLocks noChangeArrowheads="1"/>
          </p:cNvSpPr>
          <p:nvPr/>
        </p:nvSpPr>
        <p:spPr bwMode="auto">
          <a:xfrm>
            <a:off x="4797425" y="3806825"/>
            <a:ext cx="4679950" cy="64611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String color; 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색깔</a:t>
            </a:r>
          </a:p>
          <a:p>
            <a:pPr algn="l" eaLnBrk="1" hangingPunct="1"/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boolean power;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전원상태</a:t>
            </a:r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(on/off)</a:t>
            </a:r>
          </a:p>
          <a:p>
            <a:pPr algn="l" eaLnBrk="1" hangingPunct="1"/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int channel;  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채널</a:t>
            </a:r>
            <a:endParaRPr kumimoji="1" lang="ko-KR" altLang="ko-KR" sz="12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35189" name="Text Box 53"/>
          <p:cNvSpPr txBox="1">
            <a:spLocks noChangeArrowheads="1"/>
          </p:cNvSpPr>
          <p:nvPr/>
        </p:nvSpPr>
        <p:spPr bwMode="auto">
          <a:xfrm>
            <a:off x="4797425" y="4849813"/>
            <a:ext cx="4679950" cy="646112"/>
          </a:xfrm>
          <a:prstGeom prst="rect">
            <a:avLst/>
          </a:prstGeom>
          <a:solidFill>
            <a:schemeClr val="bg1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void power() { power = !power; }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전원</a:t>
            </a:r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on/off</a:t>
            </a:r>
          </a:p>
          <a:p>
            <a:pPr algn="l" eaLnBrk="1" hangingPunct="1"/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void channelUp( channel++;)     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채널 높이기</a:t>
            </a:r>
          </a:p>
          <a:p>
            <a:pPr algn="l" eaLnBrk="1" hangingPunct="1"/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void channelDown {channel--;}   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채널 낮추기</a:t>
            </a:r>
            <a:endParaRPr kumimoji="1" lang="ko-KR" altLang="ko-KR" sz="12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pic>
        <p:nvPicPr>
          <p:cNvPr id="135190" name="그림 22" descr="1294361045_2mg41e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2781300"/>
            <a:ext cx="879475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152400"/>
            <a:ext cx="4622800" cy="400050"/>
          </a:xfrm>
        </p:spPr>
        <p:txBody>
          <a:bodyPr anchor="b"/>
          <a:lstStyle/>
          <a:p>
            <a:r>
              <a:rPr lang="ko-KR" altLang="en-US" smtClean="0"/>
              <a:t>클래스 정의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1055688"/>
            <a:ext cx="9517063" cy="1798637"/>
          </a:xfrm>
        </p:spPr>
        <p:txBody>
          <a:bodyPr/>
          <a:lstStyle/>
          <a:p>
            <a:r>
              <a:rPr lang="ko-KR" altLang="en-US" smtClean="0"/>
              <a:t>클래스 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객체의 틀</a:t>
            </a:r>
            <a:r>
              <a:rPr lang="en-US" altLang="ko-KR" smtClean="0">
                <a:latin typeface="Optima" panose="020B0604020202020204" pitchFamily="34" charset="0"/>
              </a:rPr>
              <a:t>(Template)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객체를 </a:t>
            </a:r>
            <a:r>
              <a:rPr lang="en-US" altLang="ko-KR" smtClean="0">
                <a:latin typeface="Optima" panose="020B0604020202020204" pitchFamily="34" charset="0"/>
              </a:rPr>
              <a:t>Java </a:t>
            </a:r>
            <a:r>
              <a:rPr lang="ko-KR" altLang="en-US" smtClean="0">
                <a:latin typeface="Optima" panose="020B0604020202020204" pitchFamily="34" charset="0"/>
              </a:rPr>
              <a:t>언어로 정의한 것</a:t>
            </a:r>
          </a:p>
          <a:p>
            <a:endParaRPr lang="ko-KR" altLang="en-US" smtClean="0"/>
          </a:p>
          <a:p>
            <a:r>
              <a:rPr lang="ko-KR" altLang="en-US" smtClean="0"/>
              <a:t>클래스 정의 형태</a:t>
            </a: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</p:txBody>
      </p:sp>
      <p:grpSp>
        <p:nvGrpSpPr>
          <p:cNvPr id="136196" name="Group 4"/>
          <p:cNvGrpSpPr>
            <a:grpSpLocks/>
          </p:cNvGrpSpPr>
          <p:nvPr/>
        </p:nvGrpSpPr>
        <p:grpSpPr bwMode="auto">
          <a:xfrm>
            <a:off x="908050" y="3113088"/>
            <a:ext cx="8255000" cy="3135312"/>
            <a:chOff x="528" y="1872"/>
            <a:chExt cx="4800" cy="1975"/>
          </a:xfrm>
        </p:grpSpPr>
        <p:sp>
          <p:nvSpPr>
            <p:cNvPr id="136197" name="AutoShape 5"/>
            <p:cNvSpPr>
              <a:spLocks noChangeArrowheads="1"/>
            </p:cNvSpPr>
            <p:nvPr/>
          </p:nvSpPr>
          <p:spPr bwMode="auto">
            <a:xfrm>
              <a:off x="528" y="1872"/>
              <a:ext cx="4800" cy="1968"/>
            </a:xfrm>
            <a:prstGeom prst="foldedCorner">
              <a:avLst>
                <a:gd name="adj" fmla="val 3898"/>
              </a:avLst>
            </a:prstGeom>
            <a:solidFill>
              <a:schemeClr val="bg1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ko-KR" sz="12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6198" name="Text Box 6"/>
            <p:cNvSpPr txBox="1">
              <a:spLocks noChangeArrowheads="1"/>
            </p:cNvSpPr>
            <p:nvPr/>
          </p:nvSpPr>
          <p:spPr bwMode="auto">
            <a:xfrm>
              <a:off x="770" y="1899"/>
              <a:ext cx="4100" cy="1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sz="1500">
                  <a:latin typeface="굴림" panose="020B0600000101010101" pitchFamily="50" charset="-127"/>
                  <a:ea typeface="굴림" panose="020B0600000101010101" pitchFamily="50" charset="-127"/>
                </a:rPr>
                <a:t>접근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_</a:t>
              </a:r>
              <a:r>
                <a:rPr lang="ko-KR" altLang="en-US" sz="1500">
                  <a:latin typeface="굴림" panose="020B0600000101010101" pitchFamily="50" charset="-127"/>
                  <a:ea typeface="굴림" panose="020B0600000101010101" pitchFamily="50" charset="-127"/>
                </a:rPr>
                <a:t>제어자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] [</a:t>
              </a:r>
              <a:r>
                <a:rPr lang="ko-KR" altLang="en-US" sz="1500">
                  <a:latin typeface="굴림" panose="020B0600000101010101" pitchFamily="50" charset="-127"/>
                  <a:ea typeface="굴림" panose="020B0600000101010101" pitchFamily="50" charset="-127"/>
                </a:rPr>
                <a:t>기타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_</a:t>
              </a:r>
              <a:r>
                <a:rPr lang="ko-KR" altLang="en-US" sz="1500">
                  <a:latin typeface="굴림" panose="020B0600000101010101" pitchFamily="50" charset="-127"/>
                  <a:ea typeface="굴림" panose="020B0600000101010101" pitchFamily="50" charset="-127"/>
                </a:rPr>
                <a:t>제어자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] </a:t>
              </a:r>
              <a:r>
                <a:rPr lang="en-US" altLang="ko-KR" sz="1500">
                  <a:solidFill>
                    <a:srgbClr val="7F0055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class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500">
                  <a:latin typeface="굴림" panose="020B0600000101010101" pitchFamily="50" charset="-127"/>
                  <a:ea typeface="굴림" panose="020B0600000101010101" pitchFamily="50" charset="-127"/>
                </a:rPr>
                <a:t>클래스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_</a:t>
              </a:r>
              <a:r>
                <a:rPr lang="ko-KR" altLang="en-US" sz="1500">
                  <a:latin typeface="굴림" panose="020B0600000101010101" pitchFamily="50" charset="-127"/>
                  <a:ea typeface="굴림" panose="020B0600000101010101" pitchFamily="50" charset="-127"/>
                </a:rPr>
                <a:t>이름 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en-US" altLang="ko-KR" sz="1500">
                  <a:solidFill>
                    <a:srgbClr val="7F0055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extends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500">
                  <a:latin typeface="굴림" panose="020B0600000101010101" pitchFamily="50" charset="-127"/>
                  <a:ea typeface="굴림" panose="020B0600000101010101" pitchFamily="50" charset="-127"/>
                </a:rPr>
                <a:t>상위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_</a:t>
              </a:r>
              <a:r>
                <a:rPr lang="ko-KR" altLang="en-US" sz="1500">
                  <a:latin typeface="굴림" panose="020B0600000101010101" pitchFamily="50" charset="-127"/>
                  <a:ea typeface="굴림" panose="020B0600000101010101" pitchFamily="50" charset="-127"/>
                </a:rPr>
                <a:t>클래스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] </a:t>
              </a:r>
            </a:p>
            <a:p>
              <a:pPr eaLnBrk="1" hangingPunct="1"/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                                                                    [</a:t>
              </a:r>
              <a:r>
                <a:rPr lang="en-US" altLang="ko-KR" sz="1500">
                  <a:solidFill>
                    <a:srgbClr val="7F0055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implements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sz="1500">
                  <a:latin typeface="굴림" panose="020B0600000101010101" pitchFamily="50" charset="-127"/>
                  <a:ea typeface="굴림" panose="020B0600000101010101" pitchFamily="50" charset="-127"/>
                </a:rPr>
                <a:t>인터페이스</a:t>
              </a:r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] {</a:t>
              </a:r>
            </a:p>
            <a:p>
              <a:pPr eaLnBrk="1" hangingPunct="1"/>
              <a:endParaRPr lang="en-US" altLang="ko-KR" sz="150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eaLnBrk="1" hangingPunct="1"/>
              <a:endParaRPr lang="en-US" altLang="ko-KR" sz="150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eaLnBrk="1" hangingPunct="1"/>
              <a:endParaRPr lang="en-US" altLang="ko-KR" sz="150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eaLnBrk="1" hangingPunct="1"/>
              <a:endParaRPr lang="en-US" altLang="ko-KR" sz="150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eaLnBrk="1" hangingPunct="1"/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    </a:t>
              </a:r>
            </a:p>
            <a:p>
              <a:pPr eaLnBrk="1" hangingPunct="1"/>
              <a:endParaRPr lang="en-US" altLang="ko-KR" sz="150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eaLnBrk="1" hangingPunct="1"/>
              <a:endParaRPr lang="en-US" altLang="ko-KR" sz="150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eaLnBrk="1" hangingPunct="1"/>
              <a:endParaRPr lang="en-US" altLang="ko-KR" sz="150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eaLnBrk="1" hangingPunct="1"/>
              <a:endParaRPr lang="en-US" altLang="ko-KR" sz="150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eaLnBrk="1" hangingPunct="1"/>
              <a:endParaRPr lang="en-US" altLang="ko-KR" sz="1500">
                <a:latin typeface="굴림" panose="020B0600000101010101" pitchFamily="50" charset="-127"/>
                <a:ea typeface="굴림" panose="020B0600000101010101" pitchFamily="50" charset="-127"/>
              </a:endParaRPr>
            </a:p>
            <a:p>
              <a:pPr eaLnBrk="1" hangingPunct="1"/>
              <a:r>
                <a:rPr lang="en-US" altLang="ko-KR" sz="1500">
                  <a:latin typeface="굴림" panose="020B0600000101010101" pitchFamily="50" charset="-127"/>
                  <a:ea typeface="굴림" panose="020B0600000101010101" pitchFamily="50" charset="-127"/>
                </a:rPr>
                <a:t>}</a:t>
              </a:r>
            </a:p>
          </p:txBody>
        </p:sp>
        <p:sp>
          <p:nvSpPr>
            <p:cNvPr id="136199" name="Rectangle 7"/>
            <p:cNvSpPr>
              <a:spLocks noChangeArrowheads="1"/>
            </p:cNvSpPr>
            <p:nvPr/>
          </p:nvSpPr>
          <p:spPr bwMode="auto">
            <a:xfrm>
              <a:off x="768" y="2256"/>
              <a:ext cx="4272" cy="240"/>
            </a:xfrm>
            <a:prstGeom prst="rect">
              <a:avLst/>
            </a:prstGeom>
            <a:solidFill>
              <a:srgbClr val="CCFFFF">
                <a:alpha val="50195"/>
              </a:srgbClr>
            </a:solidFill>
            <a:ln w="9525">
              <a:solidFill>
                <a:srgbClr val="008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36200" name="Text Box 8"/>
            <p:cNvSpPr txBox="1">
              <a:spLocks noChangeArrowheads="1"/>
            </p:cNvSpPr>
            <p:nvPr/>
          </p:nvSpPr>
          <p:spPr bwMode="auto">
            <a:xfrm>
              <a:off x="789" y="2304"/>
              <a:ext cx="7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멤버 변수 정의 </a:t>
              </a: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-</a:t>
              </a:r>
            </a:p>
          </p:txBody>
        </p:sp>
        <p:sp>
          <p:nvSpPr>
            <p:cNvPr id="136201" name="Rectangle 9"/>
            <p:cNvSpPr>
              <a:spLocks noChangeArrowheads="1"/>
            </p:cNvSpPr>
            <p:nvPr/>
          </p:nvSpPr>
          <p:spPr bwMode="auto">
            <a:xfrm>
              <a:off x="768" y="2928"/>
              <a:ext cx="4272" cy="240"/>
            </a:xfrm>
            <a:prstGeom prst="rect">
              <a:avLst/>
            </a:prstGeom>
            <a:solidFill>
              <a:srgbClr val="CC99FF">
                <a:alpha val="50195"/>
              </a:srgbClr>
            </a:solidFill>
            <a:ln w="9525">
              <a:solidFill>
                <a:srgbClr val="8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36202" name="Text Box 10"/>
            <p:cNvSpPr txBox="1">
              <a:spLocks noChangeArrowheads="1"/>
            </p:cNvSpPr>
            <p:nvPr/>
          </p:nvSpPr>
          <p:spPr bwMode="auto">
            <a:xfrm>
              <a:off x="791" y="2976"/>
              <a:ext cx="67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메소드 정의 </a:t>
              </a: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-</a:t>
              </a:r>
            </a:p>
          </p:txBody>
        </p:sp>
        <p:sp>
          <p:nvSpPr>
            <p:cNvPr id="136203" name="Rectangle 11"/>
            <p:cNvSpPr>
              <a:spLocks noChangeArrowheads="1"/>
            </p:cNvSpPr>
            <p:nvPr/>
          </p:nvSpPr>
          <p:spPr bwMode="auto">
            <a:xfrm>
              <a:off x="768" y="2592"/>
              <a:ext cx="4272" cy="240"/>
            </a:xfrm>
            <a:prstGeom prst="rect">
              <a:avLst/>
            </a:prstGeom>
            <a:solidFill>
              <a:srgbClr val="FFFF99">
                <a:alpha val="50195"/>
              </a:srgbClr>
            </a:solidFill>
            <a:ln w="9525">
              <a:solidFill>
                <a:srgbClr val="808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36204" name="Text Box 12"/>
            <p:cNvSpPr txBox="1">
              <a:spLocks noChangeArrowheads="1"/>
            </p:cNvSpPr>
            <p:nvPr/>
          </p:nvSpPr>
          <p:spPr bwMode="auto">
            <a:xfrm>
              <a:off x="801" y="2640"/>
              <a:ext cx="88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블록 초기화 루틴</a:t>
              </a: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]</a:t>
              </a:r>
            </a:p>
          </p:txBody>
        </p:sp>
        <p:sp>
          <p:nvSpPr>
            <p:cNvPr id="136205" name="Rectangle 13"/>
            <p:cNvSpPr>
              <a:spLocks noChangeArrowheads="1"/>
            </p:cNvSpPr>
            <p:nvPr/>
          </p:nvSpPr>
          <p:spPr bwMode="auto">
            <a:xfrm>
              <a:off x="768" y="3264"/>
              <a:ext cx="4272" cy="240"/>
            </a:xfrm>
            <a:prstGeom prst="rect">
              <a:avLst/>
            </a:prstGeom>
            <a:solidFill>
              <a:srgbClr val="FFCC99">
                <a:alpha val="50195"/>
              </a:srgbClr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36206" name="Text Box 14"/>
            <p:cNvSpPr txBox="1">
              <a:spLocks noChangeArrowheads="1"/>
            </p:cNvSpPr>
            <p:nvPr/>
          </p:nvSpPr>
          <p:spPr bwMode="auto">
            <a:xfrm>
              <a:off x="793" y="3312"/>
              <a:ext cx="67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내부 클래스</a:t>
              </a: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]</a:t>
              </a:r>
            </a:p>
          </p:txBody>
        </p:sp>
        <p:sp>
          <p:nvSpPr>
            <p:cNvPr id="136207" name="Text Box 15"/>
            <p:cNvSpPr txBox="1">
              <a:spLocks noChangeArrowheads="1"/>
            </p:cNvSpPr>
            <p:nvPr/>
          </p:nvSpPr>
          <p:spPr bwMode="auto">
            <a:xfrm>
              <a:off x="1488" y="2304"/>
              <a:ext cx="29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None/>
              </a:pP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 [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접근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_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제어자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] [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기타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_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제어자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] 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데이터형 변수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_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이름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;</a:t>
              </a:r>
              <a:endParaRPr lang="en-US" altLang="ko-KR" sz="1200">
                <a:solidFill>
                  <a:schemeClr val="bg1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6208" name="Text Box 16"/>
            <p:cNvSpPr txBox="1">
              <a:spLocks noChangeArrowheads="1"/>
            </p:cNvSpPr>
            <p:nvPr/>
          </p:nvSpPr>
          <p:spPr bwMode="auto">
            <a:xfrm>
              <a:off x="1515" y="2995"/>
              <a:ext cx="337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None/>
              </a:pP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[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접근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_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제어자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] [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기타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_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제어자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] 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반환형 메소드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_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이름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(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인자들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) throws 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예외</a:t>
              </a:r>
              <a:r>
                <a:rPr lang="en-US" altLang="ko-KR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_</a:t>
              </a:r>
              <a:r>
                <a:rPr lang="ko-KR" altLang="en-US" sz="1200">
                  <a:solidFill>
                    <a:srgbClr val="000000"/>
                  </a:solidFill>
                  <a:latin typeface="Verdana" panose="020B0604030504040204" pitchFamily="34" charset="0"/>
                  <a:ea typeface="굴림" panose="020B0600000101010101" pitchFamily="50" charset="-127"/>
                </a:rPr>
                <a:t>클래스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인스턴스의 생성과 사용</a:t>
            </a:r>
          </a:p>
        </p:txBody>
      </p:sp>
      <p:sp>
        <p:nvSpPr>
          <p:cNvPr id="138243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1158875"/>
          </a:xfrm>
        </p:spPr>
        <p:txBody>
          <a:bodyPr/>
          <a:lstStyle/>
          <a:p>
            <a:r>
              <a:rPr lang="ko-KR" altLang="en-US" smtClean="0"/>
              <a:t>인스턴스 생성</a:t>
            </a:r>
            <a:endParaRPr lang="en-US" altLang="ko-KR" smtClean="0"/>
          </a:p>
          <a:p>
            <a:r>
              <a:rPr lang="en-US" altLang="ko-KR" smtClean="0"/>
              <a:t>	</a:t>
            </a:r>
            <a:r>
              <a:rPr lang="ko-KR" altLang="en-US" smtClean="0"/>
              <a:t>클래스명 참조변수명</a:t>
            </a:r>
            <a:r>
              <a:rPr lang="en-US" altLang="ko-KR" smtClean="0"/>
              <a:t>;		//</a:t>
            </a:r>
            <a:r>
              <a:rPr lang="ko-KR" altLang="en-US" smtClean="0"/>
              <a:t>객체를 다루기 위한 참조변수 선언</a:t>
            </a:r>
            <a:endParaRPr lang="en-US" altLang="ko-KR" smtClean="0"/>
          </a:p>
          <a:p>
            <a:r>
              <a:rPr lang="en-US" altLang="ko-KR" smtClean="0"/>
              <a:t>	</a:t>
            </a:r>
            <a:r>
              <a:rPr lang="ko-KR" altLang="en-US" smtClean="0"/>
              <a:t>참조변수명 </a:t>
            </a:r>
            <a:r>
              <a:rPr lang="en-US" altLang="ko-KR" smtClean="0"/>
              <a:t>= new </a:t>
            </a:r>
            <a:r>
              <a:rPr lang="ko-KR" altLang="en-US" smtClean="0"/>
              <a:t>클래스명</a:t>
            </a:r>
            <a:r>
              <a:rPr lang="en-US" altLang="ko-KR" smtClean="0"/>
              <a:t>();	//</a:t>
            </a:r>
            <a:r>
              <a:rPr lang="ko-KR" altLang="en-US" smtClean="0"/>
              <a:t>객체 생성 후 </a:t>
            </a:r>
            <a:r>
              <a:rPr lang="en-US" altLang="ko-KR" smtClean="0"/>
              <a:t>, </a:t>
            </a:r>
            <a:r>
              <a:rPr lang="ko-KR" altLang="en-US" smtClean="0"/>
              <a:t>생성된 객체의 주소를 참조변수에 저장</a:t>
            </a:r>
            <a:endParaRPr lang="en-US" altLang="ko-KR" smtClean="0"/>
          </a:p>
          <a:p>
            <a:endParaRPr lang="ko-KR" altLang="en-US" smtClean="0"/>
          </a:p>
        </p:txBody>
      </p:sp>
      <p:sp>
        <p:nvSpPr>
          <p:cNvPr id="138244" name="Text Box 11"/>
          <p:cNvSpPr txBox="1">
            <a:spLocks noChangeArrowheads="1"/>
          </p:cNvSpPr>
          <p:nvPr/>
        </p:nvSpPr>
        <p:spPr bwMode="auto">
          <a:xfrm>
            <a:off x="661988" y="4652963"/>
            <a:ext cx="3043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Tv t = new Tv();  </a:t>
            </a:r>
            <a:endParaRPr kumimoji="1" lang="ko-KR" altLang="ko-KR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38245" name="Text Box 12"/>
          <p:cNvSpPr txBox="1">
            <a:spLocks noChangeArrowheads="1"/>
          </p:cNvSpPr>
          <p:nvPr/>
        </p:nvSpPr>
        <p:spPr bwMode="auto">
          <a:xfrm>
            <a:off x="663575" y="2997200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Tv t;</a:t>
            </a:r>
            <a:endParaRPr kumimoji="1" lang="ko-KR" altLang="ko-KR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38246" name="Text Box 15"/>
          <p:cNvSpPr txBox="1">
            <a:spLocks noChangeArrowheads="1"/>
          </p:cNvSpPr>
          <p:nvPr/>
        </p:nvSpPr>
        <p:spPr bwMode="auto">
          <a:xfrm>
            <a:off x="663575" y="3429000"/>
            <a:ext cx="2495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 = new Tv(); </a:t>
            </a:r>
            <a:endParaRPr kumimoji="1" lang="ko-KR" altLang="ko-KR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grpSp>
        <p:nvGrpSpPr>
          <p:cNvPr id="138247" name="Group 18"/>
          <p:cNvGrpSpPr>
            <a:grpSpLocks/>
          </p:cNvGrpSpPr>
          <p:nvPr/>
        </p:nvGrpSpPr>
        <p:grpSpPr bwMode="auto">
          <a:xfrm>
            <a:off x="4095750" y="3536950"/>
            <a:ext cx="1363663" cy="369888"/>
            <a:chOff x="2370" y="2999"/>
            <a:chExt cx="793" cy="233"/>
          </a:xfrm>
        </p:grpSpPr>
        <p:sp>
          <p:nvSpPr>
            <p:cNvPr id="138271" name="Text Box 19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72" name="Text Box 20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t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8248" name="Group 21"/>
          <p:cNvGrpSpPr>
            <a:grpSpLocks/>
          </p:cNvGrpSpPr>
          <p:nvPr/>
        </p:nvGrpSpPr>
        <p:grpSpPr bwMode="auto">
          <a:xfrm>
            <a:off x="6397625" y="3200400"/>
            <a:ext cx="3313113" cy="2368550"/>
            <a:chOff x="3765" y="2651"/>
            <a:chExt cx="1927" cy="1492"/>
          </a:xfrm>
        </p:grpSpPr>
        <p:sp>
          <p:nvSpPr>
            <p:cNvPr id="138252" name="Rectangle 22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channelDown()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53" name="Rectangle 23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channelUp()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54" name="Rectangle 24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power()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55" name="Rectangle 25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56" name="Rectangle 26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false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57" name="Rectangle 27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null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58" name="Line 28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259" name="Line 29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260" name="Line 30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261" name="Line 31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262" name="Line 32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263" name="Line 33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264" name="Line 34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265" name="Line 35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266" name="Line 36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267" name="Text Box 37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color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68" name="Text Box 38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power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69" name="Text Box 39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channel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8270" name="Text Box 40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0x100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8249" name="Text Box 41"/>
          <p:cNvSpPr txBox="1">
            <a:spLocks noChangeArrowheads="1"/>
          </p:cNvSpPr>
          <p:nvPr/>
        </p:nvSpPr>
        <p:spPr bwMode="auto">
          <a:xfrm>
            <a:off x="4425950" y="3536950"/>
            <a:ext cx="1073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 sz="1600">
                <a:latin typeface="Courier New" panose="02070309020205020404" pitchFamily="49" charset="0"/>
                <a:ea typeface="맑은 고딕" panose="020B0503020000020004" pitchFamily="50" charset="-127"/>
              </a:rPr>
              <a:t>0x100</a:t>
            </a:r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250" name="Line 42"/>
          <p:cNvSpPr>
            <a:spLocks noChangeShapeType="1"/>
          </p:cNvSpPr>
          <p:nvPr/>
        </p:nvSpPr>
        <p:spPr bwMode="auto">
          <a:xfrm>
            <a:off x="5421313" y="3716338"/>
            <a:ext cx="10144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8251" name="TextBox 31"/>
          <p:cNvSpPr txBox="1">
            <a:spLocks noChangeArrowheads="1"/>
          </p:cNvSpPr>
          <p:nvPr/>
        </p:nvSpPr>
        <p:spPr bwMode="auto">
          <a:xfrm>
            <a:off x="1233488" y="4005263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latin typeface="Lucida Console" panose="020B0609040504020204" pitchFamily="49" charset="0"/>
                <a:ea typeface="맑은 고딕" panose="020B0503020000020004" pitchFamily="50" charset="-127"/>
              </a:rPr>
              <a:t>또는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인스턴스의 생성과 사용</a:t>
            </a:r>
          </a:p>
        </p:txBody>
      </p:sp>
      <p:sp>
        <p:nvSpPr>
          <p:cNvPr id="139267" name="Text Box 12"/>
          <p:cNvSpPr txBox="1">
            <a:spLocks noChangeArrowheads="1"/>
          </p:cNvSpPr>
          <p:nvPr/>
        </p:nvSpPr>
        <p:spPr bwMode="auto">
          <a:xfrm>
            <a:off x="350838" y="1422400"/>
            <a:ext cx="1676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Tv t;</a:t>
            </a:r>
            <a:endParaRPr kumimoji="1" lang="ko-KR" altLang="ko-KR" sz="16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39268" name="Text Box 15"/>
          <p:cNvSpPr txBox="1">
            <a:spLocks noChangeArrowheads="1"/>
          </p:cNvSpPr>
          <p:nvPr/>
        </p:nvSpPr>
        <p:spPr bwMode="auto">
          <a:xfrm>
            <a:off x="350838" y="1854200"/>
            <a:ext cx="2495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 = new Tv(); </a:t>
            </a:r>
            <a:endParaRPr kumimoji="1" lang="ko-KR" altLang="ko-KR" sz="16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grpSp>
        <p:nvGrpSpPr>
          <p:cNvPr id="139269" name="Group 18"/>
          <p:cNvGrpSpPr>
            <a:grpSpLocks/>
          </p:cNvGrpSpPr>
          <p:nvPr/>
        </p:nvGrpSpPr>
        <p:grpSpPr bwMode="auto">
          <a:xfrm>
            <a:off x="2005013" y="4040188"/>
            <a:ext cx="1363662" cy="369887"/>
            <a:chOff x="2370" y="2999"/>
            <a:chExt cx="793" cy="233"/>
          </a:xfrm>
        </p:grpSpPr>
        <p:sp>
          <p:nvSpPr>
            <p:cNvPr id="139296" name="Text Box 19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97" name="Text Box 20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t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9270" name="Text Box 41"/>
          <p:cNvSpPr txBox="1">
            <a:spLocks noChangeArrowheads="1"/>
          </p:cNvSpPr>
          <p:nvPr/>
        </p:nvSpPr>
        <p:spPr bwMode="auto">
          <a:xfrm>
            <a:off x="2335213" y="4040188"/>
            <a:ext cx="1073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 sz="1600">
                <a:latin typeface="Courier New" panose="02070309020205020404" pitchFamily="49" charset="0"/>
                <a:ea typeface="맑은 고딕" panose="020B0503020000020004" pitchFamily="50" charset="-127"/>
              </a:rPr>
              <a:t>0x100</a:t>
            </a:r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271" name="Line 42"/>
          <p:cNvSpPr>
            <a:spLocks noChangeShapeType="1"/>
          </p:cNvSpPr>
          <p:nvPr/>
        </p:nvSpPr>
        <p:spPr bwMode="auto">
          <a:xfrm>
            <a:off x="3408363" y="4219575"/>
            <a:ext cx="546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9272" name="Text Box 43"/>
          <p:cNvSpPr txBox="1">
            <a:spLocks noChangeArrowheads="1"/>
          </p:cNvSpPr>
          <p:nvPr/>
        </p:nvSpPr>
        <p:spPr bwMode="auto">
          <a:xfrm>
            <a:off x="350838" y="2286000"/>
            <a:ext cx="2768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t.channel = 7; </a:t>
            </a:r>
            <a:endParaRPr kumimoji="1" lang="ko-KR" altLang="ko-KR" sz="16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39273" name="Text Box 44"/>
          <p:cNvSpPr txBox="1">
            <a:spLocks noChangeArrowheads="1"/>
          </p:cNvSpPr>
          <p:nvPr/>
        </p:nvSpPr>
        <p:spPr bwMode="auto">
          <a:xfrm>
            <a:off x="3783013" y="1196975"/>
            <a:ext cx="5654675" cy="15700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class Tv {</a:t>
            </a:r>
          </a:p>
          <a:p>
            <a:pPr algn="l" eaLnBrk="1" hangingPunct="1"/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	String color; 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색깔</a:t>
            </a:r>
          </a:p>
          <a:p>
            <a:pPr algn="l" eaLnBrk="1" hangingPunct="1"/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	</a:t>
            </a:r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boolean power;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전원상태</a:t>
            </a:r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(on/off)</a:t>
            </a:r>
          </a:p>
          <a:p>
            <a:pPr algn="l" eaLnBrk="1" hangingPunct="1"/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	int channel;  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채널</a:t>
            </a:r>
          </a:p>
          <a:p>
            <a:pPr algn="l" eaLnBrk="1" hangingPunct="1"/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	</a:t>
            </a:r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void power() { power = !power; }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전원</a:t>
            </a:r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on/off</a:t>
            </a:r>
          </a:p>
          <a:p>
            <a:pPr algn="l" eaLnBrk="1" hangingPunct="1"/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	void channelUp( channel++;)     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채널 높이기</a:t>
            </a:r>
          </a:p>
          <a:p>
            <a:pPr algn="l" eaLnBrk="1" hangingPunct="1"/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	</a:t>
            </a:r>
            <a:r>
              <a:rPr kumimoji="1" lang="en-US" altLang="ko-KR" sz="1200" b="1">
                <a:latin typeface="Lucida Console" panose="020B0609040504020204" pitchFamily="49" charset="0"/>
                <a:ea typeface="맑은 고딕" panose="020B0503020000020004" pitchFamily="50" charset="-127"/>
              </a:rPr>
              <a:t>void channelDown {channel--;}</a:t>
            </a:r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    // </a:t>
            </a:r>
            <a:r>
              <a:rPr kumimoji="1" lang="ko-KR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채널 낮추기</a:t>
            </a:r>
          </a:p>
          <a:p>
            <a:pPr algn="l" eaLnBrk="1" hangingPunct="1"/>
            <a:r>
              <a:rPr kumimoji="1" lang="en-US" altLang="ko-KR" sz="1200">
                <a:latin typeface="Lucida Console" panose="020B0609040504020204" pitchFamily="49" charset="0"/>
                <a:ea typeface="맑은 고딕" panose="020B0503020000020004" pitchFamily="50" charset="-127"/>
              </a:rPr>
              <a:t>}</a:t>
            </a:r>
            <a:endParaRPr kumimoji="1" lang="ko-KR" altLang="ko-KR" sz="28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39274" name="Text Box 47"/>
          <p:cNvSpPr txBox="1">
            <a:spLocks noChangeArrowheads="1"/>
          </p:cNvSpPr>
          <p:nvPr/>
        </p:nvSpPr>
        <p:spPr bwMode="auto">
          <a:xfrm>
            <a:off x="350838" y="2717800"/>
            <a:ext cx="3040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t.channelDown(); </a:t>
            </a:r>
            <a:endParaRPr kumimoji="1" lang="ko-KR" altLang="ko-KR" sz="16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39275" name="Text Box 47"/>
          <p:cNvSpPr txBox="1">
            <a:spLocks noChangeArrowheads="1"/>
          </p:cNvSpPr>
          <p:nvPr/>
        </p:nvSpPr>
        <p:spPr bwMode="auto">
          <a:xfrm>
            <a:off x="350838" y="3151188"/>
            <a:ext cx="5537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System.out.println(t.channel);</a:t>
            </a:r>
            <a:endParaRPr kumimoji="1" lang="ko-KR" altLang="ko-KR" sz="16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grpSp>
        <p:nvGrpSpPr>
          <p:cNvPr id="139276" name="Group 21"/>
          <p:cNvGrpSpPr>
            <a:grpSpLocks/>
          </p:cNvGrpSpPr>
          <p:nvPr/>
        </p:nvGrpSpPr>
        <p:grpSpPr bwMode="auto">
          <a:xfrm>
            <a:off x="3938588" y="3716338"/>
            <a:ext cx="3314700" cy="2368550"/>
            <a:chOff x="3765" y="2651"/>
            <a:chExt cx="1927" cy="1492"/>
          </a:xfrm>
        </p:grpSpPr>
        <p:sp>
          <p:nvSpPr>
            <p:cNvPr id="139277" name="Rectangle 22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channelDown()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78" name="Rectangle 23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channelUp()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79" name="Rectangle 24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power()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80" name="Rectangle 25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?</a:t>
              </a:r>
              <a:r>
                <a:rPr kumimoji="1"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81" name="Rectangle 26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false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82" name="Rectangle 27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null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83" name="Line 28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284" name="Line 29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285" name="Line 30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286" name="Line 31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287" name="Line 32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288" name="Line 33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289" name="Line 34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290" name="Line 35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291" name="Line 36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292" name="Text Box 37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color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93" name="Text Box 38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power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94" name="Text Box 39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channel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295" name="Text Box 40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0x100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인스턴스의 생성과 사용</a:t>
            </a:r>
          </a:p>
        </p:txBody>
      </p:sp>
      <p:sp>
        <p:nvSpPr>
          <p:cNvPr id="140291" name="Text Box 11"/>
          <p:cNvSpPr txBox="1">
            <a:spLocks noChangeArrowheads="1"/>
          </p:cNvSpPr>
          <p:nvPr/>
        </p:nvSpPr>
        <p:spPr bwMode="auto">
          <a:xfrm>
            <a:off x="319088" y="1038225"/>
            <a:ext cx="347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Tv t1 = new Tv(); </a:t>
            </a:r>
            <a:endParaRPr kumimoji="1" lang="ko-KR" altLang="ko-KR" sz="16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grpSp>
        <p:nvGrpSpPr>
          <p:cNvPr id="140292" name="Group 13"/>
          <p:cNvGrpSpPr>
            <a:grpSpLocks/>
          </p:cNvGrpSpPr>
          <p:nvPr/>
        </p:nvGrpSpPr>
        <p:grpSpPr bwMode="auto">
          <a:xfrm>
            <a:off x="514350" y="4060825"/>
            <a:ext cx="1363663" cy="369888"/>
            <a:chOff x="2370" y="2999"/>
            <a:chExt cx="793" cy="233"/>
          </a:xfrm>
        </p:grpSpPr>
        <p:sp>
          <p:nvSpPr>
            <p:cNvPr id="140343" name="Text Box 14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44" name="Text Box 15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t1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0293" name="Group 16"/>
          <p:cNvGrpSpPr>
            <a:grpSpLocks/>
          </p:cNvGrpSpPr>
          <p:nvPr/>
        </p:nvGrpSpPr>
        <p:grpSpPr bwMode="auto">
          <a:xfrm>
            <a:off x="2347913" y="3724275"/>
            <a:ext cx="3313112" cy="2368550"/>
            <a:chOff x="3765" y="2651"/>
            <a:chExt cx="1927" cy="1492"/>
          </a:xfrm>
        </p:grpSpPr>
        <p:sp>
          <p:nvSpPr>
            <p:cNvPr id="140324" name="Rectangle 17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channelDown()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25" name="Rectangle 18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channelUp()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26" name="Rectangle 19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power()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27" name="Rectangle 20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28" name="Rectangle 21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false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29" name="Rectangle 22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null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30" name="Line 23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31" name="Line 24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32" name="Line 25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33" name="Line 26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34" name="Line 27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35" name="Line 28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36" name="Line 29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37" name="Line 30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38" name="Line 31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39" name="Text Box 32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40" name="Text Box 33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41" name="Text Box 34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42" name="Text Box 35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0x100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0294" name="Text Box 36"/>
          <p:cNvSpPr txBox="1">
            <a:spLocks noChangeArrowheads="1"/>
          </p:cNvSpPr>
          <p:nvPr/>
        </p:nvSpPr>
        <p:spPr bwMode="auto">
          <a:xfrm>
            <a:off x="844550" y="4060825"/>
            <a:ext cx="1073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 sz="1600">
                <a:latin typeface="Courier New" panose="02070309020205020404" pitchFamily="49" charset="0"/>
                <a:ea typeface="맑은 고딕" panose="020B0503020000020004" pitchFamily="50" charset="-127"/>
              </a:rPr>
              <a:t>0x100</a:t>
            </a:r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295" name="Line 37"/>
          <p:cNvSpPr>
            <a:spLocks noChangeShapeType="1"/>
          </p:cNvSpPr>
          <p:nvPr/>
        </p:nvSpPr>
        <p:spPr bwMode="auto">
          <a:xfrm>
            <a:off x="1878013" y="4240213"/>
            <a:ext cx="5476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0296" name="Text Box 41"/>
          <p:cNvSpPr txBox="1">
            <a:spLocks noChangeArrowheads="1"/>
          </p:cNvSpPr>
          <p:nvPr/>
        </p:nvSpPr>
        <p:spPr bwMode="auto">
          <a:xfrm>
            <a:off x="319088" y="1403350"/>
            <a:ext cx="347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Tv t2 = new Tv(); </a:t>
            </a:r>
            <a:endParaRPr kumimoji="1" lang="ko-KR" altLang="ko-KR" sz="16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40297" name="Text Box 43"/>
          <p:cNvSpPr txBox="1">
            <a:spLocks noChangeArrowheads="1"/>
          </p:cNvSpPr>
          <p:nvPr/>
        </p:nvSpPr>
        <p:spPr bwMode="auto">
          <a:xfrm>
            <a:off x="5778500" y="4080822"/>
            <a:ext cx="968375" cy="872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298" name="Text Box 44"/>
          <p:cNvSpPr txBox="1">
            <a:spLocks noChangeArrowheads="1"/>
          </p:cNvSpPr>
          <p:nvPr/>
        </p:nvSpPr>
        <p:spPr bwMode="auto">
          <a:xfrm>
            <a:off x="5389563" y="4060825"/>
            <a:ext cx="1033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 sz="1600">
                <a:latin typeface="Courier New" panose="02070309020205020404" pitchFamily="49" charset="0"/>
                <a:ea typeface="맑은 고딕" panose="020B0503020000020004" pitchFamily="50" charset="-127"/>
              </a:rPr>
              <a:t>t2</a:t>
            </a:r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299" name="Text Box 65"/>
          <p:cNvSpPr txBox="1">
            <a:spLocks noChangeArrowheads="1"/>
          </p:cNvSpPr>
          <p:nvPr/>
        </p:nvSpPr>
        <p:spPr bwMode="auto">
          <a:xfrm>
            <a:off x="5661025" y="4087561"/>
            <a:ext cx="10731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 sz="1600" dirty="0">
                <a:latin typeface="Courier New" panose="02070309020205020404" pitchFamily="49" charset="0"/>
                <a:ea typeface="맑은 고딕" panose="020B0503020000020004" pitchFamily="50" charset="-127"/>
              </a:rPr>
              <a:t>0x200</a:t>
            </a:r>
          </a:p>
          <a:p>
            <a:pPr eaLnBrk="1" hangingPunct="1"/>
            <a:r>
              <a:rPr kumimoji="1" lang="en-US" altLang="ko-KR" sz="1600" dirty="0">
                <a:latin typeface="Courier New" panose="02070309020205020404" pitchFamily="49" charset="0"/>
                <a:ea typeface="맑은 고딕" panose="020B0503020000020004" pitchFamily="50" charset="-127"/>
              </a:rPr>
              <a:t>-&gt; </a:t>
            </a:r>
            <a:r>
              <a:rPr lang="en-US" altLang="ko-KR" sz="1600" dirty="0" smtClean="0">
                <a:latin typeface="Courier New" panose="02070309020205020404" pitchFamily="49" charset="0"/>
                <a:ea typeface="맑은 고딕" panose="020B0503020000020004" pitchFamily="50" charset="-127"/>
              </a:rPr>
              <a:t>0x100</a:t>
            </a:r>
            <a:r>
              <a:rPr kumimoji="1" lang="en-US" altLang="ko-KR" sz="1600" dirty="0" smtClean="0">
                <a:latin typeface="Courier New" panose="02070309020205020404" pitchFamily="49" charset="0"/>
                <a:ea typeface="맑은 고딕" panose="020B0503020000020004" pitchFamily="50" charset="-127"/>
              </a:rPr>
              <a:t> </a:t>
            </a:r>
            <a:endParaRPr kumimoji="1" lang="ko-KR" altLang="ko-KR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300" name="Line 66"/>
          <p:cNvSpPr>
            <a:spLocks noChangeShapeType="1"/>
          </p:cNvSpPr>
          <p:nvPr/>
        </p:nvSpPr>
        <p:spPr bwMode="auto">
          <a:xfrm>
            <a:off x="6792913" y="4248150"/>
            <a:ext cx="5476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0301" name="Text Box 67"/>
          <p:cNvSpPr txBox="1">
            <a:spLocks noChangeArrowheads="1"/>
          </p:cNvSpPr>
          <p:nvPr/>
        </p:nvSpPr>
        <p:spPr bwMode="auto">
          <a:xfrm>
            <a:off x="319088" y="1793875"/>
            <a:ext cx="347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t2 = t1; </a:t>
            </a:r>
            <a:endParaRPr kumimoji="1" lang="ko-KR" altLang="ko-KR" sz="16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40302" name="Line 69"/>
          <p:cNvSpPr>
            <a:spLocks noChangeShapeType="1"/>
          </p:cNvSpPr>
          <p:nvPr/>
        </p:nvSpPr>
        <p:spPr bwMode="auto">
          <a:xfrm flipH="1">
            <a:off x="4452938" y="4227513"/>
            <a:ext cx="9366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0303" name="Text Box 70"/>
          <p:cNvSpPr txBox="1">
            <a:spLocks noChangeArrowheads="1"/>
          </p:cNvSpPr>
          <p:nvPr/>
        </p:nvSpPr>
        <p:spPr bwMode="auto">
          <a:xfrm>
            <a:off x="319088" y="2189163"/>
            <a:ext cx="3471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t1.channel = 7;</a:t>
            </a:r>
            <a:endParaRPr kumimoji="1" lang="ko-KR" altLang="ko-KR" sz="16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40304" name="Text Box 91"/>
          <p:cNvSpPr txBox="1">
            <a:spLocks noChangeArrowheads="1"/>
          </p:cNvSpPr>
          <p:nvPr/>
        </p:nvSpPr>
        <p:spPr bwMode="auto">
          <a:xfrm>
            <a:off x="2425700" y="4732338"/>
            <a:ext cx="1989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 sz="1600">
                <a:latin typeface="Courier New" panose="02070309020205020404" pitchFamily="49" charset="0"/>
                <a:ea typeface="맑은 고딕" panose="020B0503020000020004" pitchFamily="50" charset="-127"/>
              </a:rPr>
              <a:t>0 -&gt; 7</a:t>
            </a:r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305" name="Text Box 70"/>
          <p:cNvSpPr txBox="1">
            <a:spLocks noChangeArrowheads="1"/>
          </p:cNvSpPr>
          <p:nvPr/>
        </p:nvSpPr>
        <p:spPr bwMode="auto">
          <a:xfrm>
            <a:off x="304800" y="2571750"/>
            <a:ext cx="6053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System.out.println(t1.channel);</a:t>
            </a:r>
            <a:endParaRPr kumimoji="1" lang="ko-KR" altLang="ko-KR" sz="16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40306" name="Text Box 70"/>
          <p:cNvSpPr txBox="1">
            <a:spLocks noChangeArrowheads="1"/>
          </p:cNvSpPr>
          <p:nvPr/>
        </p:nvSpPr>
        <p:spPr bwMode="auto">
          <a:xfrm>
            <a:off x="304800" y="2941638"/>
            <a:ext cx="6053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System.out.println(t2.channel);</a:t>
            </a:r>
            <a:endParaRPr kumimoji="1" lang="ko-KR" altLang="ko-KR" sz="1600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grpSp>
        <p:nvGrpSpPr>
          <p:cNvPr id="140307" name="그룹 63"/>
          <p:cNvGrpSpPr>
            <a:grpSpLocks/>
          </p:cNvGrpSpPr>
          <p:nvPr/>
        </p:nvGrpSpPr>
        <p:grpSpPr bwMode="auto">
          <a:xfrm>
            <a:off x="7280275" y="3724275"/>
            <a:ext cx="2041525" cy="2368550"/>
            <a:chOff x="6444208" y="3501008"/>
            <a:chExt cx="1883831" cy="2368551"/>
          </a:xfrm>
        </p:grpSpPr>
        <p:sp>
          <p:nvSpPr>
            <p:cNvPr id="140308" name="Rectangle 46"/>
            <p:cNvSpPr>
              <a:spLocks noChangeArrowheads="1"/>
            </p:cNvSpPr>
            <p:nvPr/>
          </p:nvSpPr>
          <p:spPr bwMode="auto">
            <a:xfrm>
              <a:off x="6513224" y="5531421"/>
              <a:ext cx="1814815" cy="338138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channelDown()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09" name="Rectangle 47"/>
            <p:cNvSpPr>
              <a:spLocks noChangeArrowheads="1"/>
            </p:cNvSpPr>
            <p:nvPr/>
          </p:nvSpPr>
          <p:spPr bwMode="auto">
            <a:xfrm>
              <a:off x="6513224" y="5193283"/>
              <a:ext cx="1814815" cy="338138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channelUp()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10" name="Rectangle 48"/>
            <p:cNvSpPr>
              <a:spLocks noChangeArrowheads="1"/>
            </p:cNvSpPr>
            <p:nvPr/>
          </p:nvSpPr>
          <p:spPr bwMode="auto">
            <a:xfrm>
              <a:off x="6513224" y="4853558"/>
              <a:ext cx="1814815" cy="339725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power()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11" name="Rectangle 49"/>
            <p:cNvSpPr>
              <a:spLocks noChangeArrowheads="1"/>
            </p:cNvSpPr>
            <p:nvPr/>
          </p:nvSpPr>
          <p:spPr bwMode="auto">
            <a:xfrm>
              <a:off x="6513224" y="4515421"/>
              <a:ext cx="181481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12" name="Rectangle 50"/>
            <p:cNvSpPr>
              <a:spLocks noChangeArrowheads="1"/>
            </p:cNvSpPr>
            <p:nvPr/>
          </p:nvSpPr>
          <p:spPr bwMode="auto">
            <a:xfrm>
              <a:off x="6513224" y="4177283"/>
              <a:ext cx="181481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false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13" name="Rectangle 51"/>
            <p:cNvSpPr>
              <a:spLocks noChangeArrowheads="1"/>
            </p:cNvSpPr>
            <p:nvPr/>
          </p:nvSpPr>
          <p:spPr bwMode="auto">
            <a:xfrm>
              <a:off x="6513224" y="3837558"/>
              <a:ext cx="181481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null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314" name="Line 52"/>
            <p:cNvSpPr>
              <a:spLocks noChangeShapeType="1"/>
            </p:cNvSpPr>
            <p:nvPr/>
          </p:nvSpPr>
          <p:spPr bwMode="auto">
            <a:xfrm>
              <a:off x="6513224" y="3837558"/>
              <a:ext cx="181481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15" name="Line 53"/>
            <p:cNvSpPr>
              <a:spLocks noChangeShapeType="1"/>
            </p:cNvSpPr>
            <p:nvPr/>
          </p:nvSpPr>
          <p:spPr bwMode="auto">
            <a:xfrm>
              <a:off x="6513224" y="4177283"/>
              <a:ext cx="18148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16" name="Line 54"/>
            <p:cNvSpPr>
              <a:spLocks noChangeShapeType="1"/>
            </p:cNvSpPr>
            <p:nvPr/>
          </p:nvSpPr>
          <p:spPr bwMode="auto">
            <a:xfrm>
              <a:off x="6513224" y="4515421"/>
              <a:ext cx="18148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17" name="Line 55"/>
            <p:cNvSpPr>
              <a:spLocks noChangeShapeType="1"/>
            </p:cNvSpPr>
            <p:nvPr/>
          </p:nvSpPr>
          <p:spPr bwMode="auto">
            <a:xfrm>
              <a:off x="6513224" y="4853558"/>
              <a:ext cx="18148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18" name="Line 56"/>
            <p:cNvSpPr>
              <a:spLocks noChangeShapeType="1"/>
            </p:cNvSpPr>
            <p:nvPr/>
          </p:nvSpPr>
          <p:spPr bwMode="auto">
            <a:xfrm>
              <a:off x="6513224" y="5193283"/>
              <a:ext cx="18148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19" name="Line 57"/>
            <p:cNvSpPr>
              <a:spLocks noChangeShapeType="1"/>
            </p:cNvSpPr>
            <p:nvPr/>
          </p:nvSpPr>
          <p:spPr bwMode="auto">
            <a:xfrm>
              <a:off x="6513224" y="5531421"/>
              <a:ext cx="181481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20" name="Line 58"/>
            <p:cNvSpPr>
              <a:spLocks noChangeShapeType="1"/>
            </p:cNvSpPr>
            <p:nvPr/>
          </p:nvSpPr>
          <p:spPr bwMode="auto">
            <a:xfrm>
              <a:off x="6513224" y="5869558"/>
              <a:ext cx="181481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21" name="Line 59"/>
            <p:cNvSpPr>
              <a:spLocks noChangeShapeType="1"/>
            </p:cNvSpPr>
            <p:nvPr/>
          </p:nvSpPr>
          <p:spPr bwMode="auto">
            <a:xfrm>
              <a:off x="6513224" y="3837558"/>
              <a:ext cx="0" cy="20320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22" name="Line 60"/>
            <p:cNvSpPr>
              <a:spLocks noChangeShapeType="1"/>
            </p:cNvSpPr>
            <p:nvPr/>
          </p:nvSpPr>
          <p:spPr bwMode="auto">
            <a:xfrm>
              <a:off x="8328039" y="3837558"/>
              <a:ext cx="0" cy="203200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323" name="Text Box 64"/>
            <p:cNvSpPr txBox="1">
              <a:spLocks noChangeArrowheads="1"/>
            </p:cNvSpPr>
            <p:nvPr/>
          </p:nvSpPr>
          <p:spPr bwMode="auto">
            <a:xfrm>
              <a:off x="6444208" y="3501008"/>
              <a:ext cx="925446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0x200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인스턴스의 생성과 사용</a:t>
            </a:r>
          </a:p>
        </p:txBody>
      </p:sp>
      <p:sp>
        <p:nvSpPr>
          <p:cNvPr id="141315" name="내용 개체 틀 81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604838"/>
          </a:xfrm>
        </p:spPr>
        <p:txBody>
          <a:bodyPr/>
          <a:lstStyle/>
          <a:p>
            <a:r>
              <a:rPr lang="ko-KR" altLang="en-US" smtClean="0"/>
              <a:t>하나의 인스턴스를 여러 개의 참조변수가 가리키는 경우</a:t>
            </a:r>
            <a:r>
              <a:rPr lang="en-US" altLang="ko-KR" smtClean="0"/>
              <a:t>(</a:t>
            </a:r>
            <a:r>
              <a:rPr lang="ko-KR" altLang="en-US" smtClean="0"/>
              <a:t>가능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여러 개의 인스턴스를 하나의 참조변수가 가리키는 경우</a:t>
            </a:r>
            <a:r>
              <a:rPr lang="en-US" altLang="ko-KR" smtClean="0"/>
              <a:t>(</a:t>
            </a:r>
            <a:r>
              <a:rPr lang="ko-KR" altLang="en-US" smtClean="0"/>
              <a:t>불가능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  <p:grpSp>
        <p:nvGrpSpPr>
          <p:cNvPr id="141316" name="그룹 82"/>
          <p:cNvGrpSpPr>
            <a:grpSpLocks/>
          </p:cNvGrpSpPr>
          <p:nvPr/>
        </p:nvGrpSpPr>
        <p:grpSpPr bwMode="auto">
          <a:xfrm>
            <a:off x="508000" y="1747838"/>
            <a:ext cx="5153025" cy="2368550"/>
            <a:chOff x="468288" y="2068562"/>
            <a:chExt cx="4757985" cy="2368550"/>
          </a:xfrm>
        </p:grpSpPr>
        <p:grpSp>
          <p:nvGrpSpPr>
            <p:cNvPr id="141358" name="Group 13"/>
            <p:cNvGrpSpPr>
              <a:grpSpLocks/>
            </p:cNvGrpSpPr>
            <p:nvPr/>
          </p:nvGrpSpPr>
          <p:grpSpPr bwMode="auto">
            <a:xfrm>
              <a:off x="468288" y="2405118"/>
              <a:ext cx="1258887" cy="369888"/>
              <a:chOff x="2370" y="2999"/>
              <a:chExt cx="793" cy="233"/>
            </a:xfrm>
          </p:grpSpPr>
          <p:sp>
            <p:nvSpPr>
              <p:cNvPr id="141387" name="Text Box 14"/>
              <p:cNvSpPr txBox="1">
                <a:spLocks noChangeArrowheads="1"/>
              </p:cNvSpPr>
              <p:nvPr/>
            </p:nvSpPr>
            <p:spPr bwMode="auto">
              <a:xfrm>
                <a:off x="2596" y="2999"/>
                <a:ext cx="567" cy="23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88" name="Text Box 15"/>
              <p:cNvSpPr txBox="1">
                <a:spLocks noChangeArrowheads="1"/>
              </p:cNvSpPr>
              <p:nvPr/>
            </p:nvSpPr>
            <p:spPr bwMode="auto">
              <a:xfrm>
                <a:off x="2370" y="2999"/>
                <a:ext cx="60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t1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41359" name="Group 16"/>
            <p:cNvGrpSpPr>
              <a:grpSpLocks/>
            </p:cNvGrpSpPr>
            <p:nvPr/>
          </p:nvGrpSpPr>
          <p:grpSpPr bwMode="auto">
            <a:xfrm>
              <a:off x="2167161" y="2068562"/>
              <a:ext cx="3059112" cy="2368550"/>
              <a:chOff x="3765" y="2651"/>
              <a:chExt cx="1927" cy="1492"/>
            </a:xfrm>
          </p:grpSpPr>
          <p:sp>
            <p:nvSpPr>
              <p:cNvPr id="141368" name="Rectangle 17"/>
              <p:cNvSpPr>
                <a:spLocks noChangeArrowheads="1"/>
              </p:cNvSpPr>
              <p:nvPr/>
            </p:nvSpPr>
            <p:spPr bwMode="auto">
              <a:xfrm>
                <a:off x="3809" y="3930"/>
                <a:ext cx="1157" cy="213"/>
              </a:xfrm>
              <a:prstGeom prst="rect">
                <a:avLst/>
              </a:prstGeom>
              <a:solidFill>
                <a:srgbClr val="FFFF66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channelDown()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69" name="Rectangle 18"/>
              <p:cNvSpPr>
                <a:spLocks noChangeArrowheads="1"/>
              </p:cNvSpPr>
              <p:nvPr/>
            </p:nvSpPr>
            <p:spPr bwMode="auto">
              <a:xfrm>
                <a:off x="3809" y="3717"/>
                <a:ext cx="1157" cy="213"/>
              </a:xfrm>
              <a:prstGeom prst="rect">
                <a:avLst/>
              </a:prstGeom>
              <a:solidFill>
                <a:srgbClr val="FFFF66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channelUp()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70" name="Rectangle 19"/>
              <p:cNvSpPr>
                <a:spLocks noChangeArrowheads="1"/>
              </p:cNvSpPr>
              <p:nvPr/>
            </p:nvSpPr>
            <p:spPr bwMode="auto">
              <a:xfrm>
                <a:off x="3809" y="3503"/>
                <a:ext cx="1157" cy="214"/>
              </a:xfrm>
              <a:prstGeom prst="rect">
                <a:avLst/>
              </a:prstGeom>
              <a:solidFill>
                <a:srgbClr val="FFFF66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power()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71" name="Rectangle 20"/>
              <p:cNvSpPr>
                <a:spLocks noChangeArrowheads="1"/>
              </p:cNvSpPr>
              <p:nvPr/>
            </p:nvSpPr>
            <p:spPr bwMode="auto">
              <a:xfrm>
                <a:off x="3809" y="3290"/>
                <a:ext cx="1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72" name="Rectangle 21"/>
              <p:cNvSpPr>
                <a:spLocks noChangeArrowheads="1"/>
              </p:cNvSpPr>
              <p:nvPr/>
            </p:nvSpPr>
            <p:spPr bwMode="auto">
              <a:xfrm>
                <a:off x="3809" y="3077"/>
                <a:ext cx="115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false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73" name="Rectangle 22"/>
              <p:cNvSpPr>
                <a:spLocks noChangeArrowheads="1"/>
              </p:cNvSpPr>
              <p:nvPr/>
            </p:nvSpPr>
            <p:spPr bwMode="auto">
              <a:xfrm>
                <a:off x="3809" y="2863"/>
                <a:ext cx="1157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null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74" name="Line 23"/>
              <p:cNvSpPr>
                <a:spLocks noChangeShapeType="1"/>
              </p:cNvSpPr>
              <p:nvPr/>
            </p:nvSpPr>
            <p:spPr bwMode="auto">
              <a:xfrm>
                <a:off x="3809" y="2863"/>
                <a:ext cx="115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75" name="Line 24"/>
              <p:cNvSpPr>
                <a:spLocks noChangeShapeType="1"/>
              </p:cNvSpPr>
              <p:nvPr/>
            </p:nvSpPr>
            <p:spPr bwMode="auto">
              <a:xfrm>
                <a:off x="3809" y="3077"/>
                <a:ext cx="11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76" name="Line 25"/>
              <p:cNvSpPr>
                <a:spLocks noChangeShapeType="1"/>
              </p:cNvSpPr>
              <p:nvPr/>
            </p:nvSpPr>
            <p:spPr bwMode="auto">
              <a:xfrm>
                <a:off x="3809" y="3290"/>
                <a:ext cx="11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77" name="Line 26"/>
              <p:cNvSpPr>
                <a:spLocks noChangeShapeType="1"/>
              </p:cNvSpPr>
              <p:nvPr/>
            </p:nvSpPr>
            <p:spPr bwMode="auto">
              <a:xfrm>
                <a:off x="3809" y="3503"/>
                <a:ext cx="11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78" name="Line 27"/>
              <p:cNvSpPr>
                <a:spLocks noChangeShapeType="1"/>
              </p:cNvSpPr>
              <p:nvPr/>
            </p:nvSpPr>
            <p:spPr bwMode="auto">
              <a:xfrm>
                <a:off x="3809" y="3717"/>
                <a:ext cx="11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79" name="Line 28"/>
              <p:cNvSpPr>
                <a:spLocks noChangeShapeType="1"/>
              </p:cNvSpPr>
              <p:nvPr/>
            </p:nvSpPr>
            <p:spPr bwMode="auto">
              <a:xfrm>
                <a:off x="3809" y="3930"/>
                <a:ext cx="11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80" name="Line 29"/>
              <p:cNvSpPr>
                <a:spLocks noChangeShapeType="1"/>
              </p:cNvSpPr>
              <p:nvPr/>
            </p:nvSpPr>
            <p:spPr bwMode="auto">
              <a:xfrm>
                <a:off x="3809" y="4143"/>
                <a:ext cx="115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81" name="Line 30"/>
              <p:cNvSpPr>
                <a:spLocks noChangeShapeType="1"/>
              </p:cNvSpPr>
              <p:nvPr/>
            </p:nvSpPr>
            <p:spPr bwMode="auto">
              <a:xfrm>
                <a:off x="3809" y="2863"/>
                <a:ext cx="0" cy="12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82" name="Line 31"/>
              <p:cNvSpPr>
                <a:spLocks noChangeShapeType="1"/>
              </p:cNvSpPr>
              <p:nvPr/>
            </p:nvSpPr>
            <p:spPr bwMode="auto">
              <a:xfrm>
                <a:off x="4966" y="2863"/>
                <a:ext cx="0" cy="128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83" name="Text Box 32"/>
              <p:cNvSpPr txBox="1">
                <a:spLocks noChangeArrowheads="1"/>
              </p:cNvSpPr>
              <p:nvPr/>
            </p:nvSpPr>
            <p:spPr bwMode="auto">
              <a:xfrm>
                <a:off x="4966" y="2855"/>
                <a:ext cx="5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84" name="Text Box 33"/>
              <p:cNvSpPr txBox="1">
                <a:spLocks noChangeArrowheads="1"/>
              </p:cNvSpPr>
              <p:nvPr/>
            </p:nvSpPr>
            <p:spPr bwMode="auto">
              <a:xfrm>
                <a:off x="4966" y="3067"/>
                <a:ext cx="5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85" name="Text Box 34"/>
              <p:cNvSpPr txBox="1">
                <a:spLocks noChangeArrowheads="1"/>
              </p:cNvSpPr>
              <p:nvPr/>
            </p:nvSpPr>
            <p:spPr bwMode="auto">
              <a:xfrm>
                <a:off x="4966" y="3286"/>
                <a:ext cx="72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86" name="Text Box 35"/>
              <p:cNvSpPr txBox="1">
                <a:spLocks noChangeArrowheads="1"/>
              </p:cNvSpPr>
              <p:nvPr/>
            </p:nvSpPr>
            <p:spPr bwMode="auto">
              <a:xfrm>
                <a:off x="3765" y="2651"/>
                <a:ext cx="59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0x100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1360" name="Text Box 36"/>
            <p:cNvSpPr txBox="1">
              <a:spLocks noChangeArrowheads="1"/>
            </p:cNvSpPr>
            <p:nvPr/>
          </p:nvSpPr>
          <p:spPr bwMode="auto">
            <a:xfrm>
              <a:off x="773088" y="2405112"/>
              <a:ext cx="9906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0x100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61" name="Line 37"/>
            <p:cNvSpPr>
              <a:spLocks noChangeShapeType="1"/>
            </p:cNvSpPr>
            <p:nvPr/>
          </p:nvSpPr>
          <p:spPr bwMode="auto">
            <a:xfrm>
              <a:off x="1733773" y="2584499"/>
              <a:ext cx="5048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1362" name="Text Box 91"/>
            <p:cNvSpPr txBox="1">
              <a:spLocks noChangeArrowheads="1"/>
            </p:cNvSpPr>
            <p:nvPr/>
          </p:nvSpPr>
          <p:spPr bwMode="auto">
            <a:xfrm>
              <a:off x="2238598" y="3076624"/>
              <a:ext cx="18367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41363" name="Group 42"/>
            <p:cNvGrpSpPr>
              <a:grpSpLocks/>
            </p:cNvGrpSpPr>
            <p:nvPr/>
          </p:nvGrpSpPr>
          <p:grpSpPr bwMode="auto">
            <a:xfrm>
              <a:off x="468288" y="3292703"/>
              <a:ext cx="1258888" cy="369888"/>
              <a:chOff x="2370" y="2999"/>
              <a:chExt cx="793" cy="233"/>
            </a:xfrm>
          </p:grpSpPr>
          <p:sp>
            <p:nvSpPr>
              <p:cNvPr id="141366" name="Text Box 43"/>
              <p:cNvSpPr txBox="1">
                <a:spLocks noChangeArrowheads="1"/>
              </p:cNvSpPr>
              <p:nvPr/>
            </p:nvSpPr>
            <p:spPr bwMode="auto">
              <a:xfrm>
                <a:off x="2596" y="2999"/>
                <a:ext cx="567" cy="23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67" name="Text Box 44"/>
              <p:cNvSpPr txBox="1">
                <a:spLocks noChangeArrowheads="1"/>
              </p:cNvSpPr>
              <p:nvPr/>
            </p:nvSpPr>
            <p:spPr bwMode="auto">
              <a:xfrm>
                <a:off x="2370" y="2999"/>
                <a:ext cx="60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t2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1364" name="Text Box 65"/>
            <p:cNvSpPr txBox="1">
              <a:spLocks noChangeArrowheads="1"/>
            </p:cNvSpPr>
            <p:nvPr/>
          </p:nvSpPr>
          <p:spPr bwMode="auto">
            <a:xfrm>
              <a:off x="773088" y="3300634"/>
              <a:ext cx="9906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0x100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65" name="Line 37"/>
            <p:cNvSpPr>
              <a:spLocks noChangeShapeType="1"/>
            </p:cNvSpPr>
            <p:nvPr/>
          </p:nvSpPr>
          <p:spPr bwMode="auto">
            <a:xfrm flipV="1">
              <a:off x="1763689" y="2644625"/>
              <a:ext cx="432047" cy="8640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1317" name="그룹 83"/>
          <p:cNvGrpSpPr>
            <a:grpSpLocks/>
          </p:cNvGrpSpPr>
          <p:nvPr/>
        </p:nvGrpSpPr>
        <p:grpSpPr bwMode="auto">
          <a:xfrm>
            <a:off x="4719638" y="1524000"/>
            <a:ext cx="3978275" cy="4960938"/>
            <a:chOff x="4932040" y="2068561"/>
            <a:chExt cx="3672408" cy="4960839"/>
          </a:xfrm>
        </p:grpSpPr>
        <p:grpSp>
          <p:nvGrpSpPr>
            <p:cNvPr id="141318" name="Group 42"/>
            <p:cNvGrpSpPr>
              <a:grpSpLocks/>
            </p:cNvGrpSpPr>
            <p:nvPr/>
          </p:nvGrpSpPr>
          <p:grpSpPr bwMode="auto">
            <a:xfrm>
              <a:off x="4932040" y="2440985"/>
              <a:ext cx="1258888" cy="369888"/>
              <a:chOff x="2370" y="2999"/>
              <a:chExt cx="793" cy="233"/>
            </a:xfrm>
          </p:grpSpPr>
          <p:sp>
            <p:nvSpPr>
              <p:cNvPr id="141356" name="Text Box 43"/>
              <p:cNvSpPr txBox="1">
                <a:spLocks noChangeArrowheads="1"/>
              </p:cNvSpPr>
              <p:nvPr/>
            </p:nvSpPr>
            <p:spPr bwMode="auto">
              <a:xfrm>
                <a:off x="2596" y="2999"/>
                <a:ext cx="567" cy="23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57" name="Text Box 44"/>
              <p:cNvSpPr txBox="1">
                <a:spLocks noChangeArrowheads="1"/>
              </p:cNvSpPr>
              <p:nvPr/>
            </p:nvSpPr>
            <p:spPr bwMode="auto">
              <a:xfrm>
                <a:off x="2370" y="2999"/>
                <a:ext cx="60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t2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1319" name="Text Box 65"/>
            <p:cNvSpPr txBox="1">
              <a:spLocks noChangeArrowheads="1"/>
            </p:cNvSpPr>
            <p:nvPr/>
          </p:nvSpPr>
          <p:spPr bwMode="auto">
            <a:xfrm>
              <a:off x="5236840" y="2448916"/>
              <a:ext cx="990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320" name="Line 66"/>
            <p:cNvSpPr>
              <a:spLocks noChangeShapeType="1"/>
            </p:cNvSpPr>
            <p:nvPr/>
          </p:nvSpPr>
          <p:spPr bwMode="auto">
            <a:xfrm>
              <a:off x="6270848" y="2592437"/>
              <a:ext cx="5048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41321" name="그룹 36"/>
            <p:cNvGrpSpPr>
              <a:grpSpLocks/>
            </p:cNvGrpSpPr>
            <p:nvPr/>
          </p:nvGrpSpPr>
          <p:grpSpPr bwMode="auto">
            <a:xfrm>
              <a:off x="6720617" y="2068561"/>
              <a:ext cx="1883831" cy="2368551"/>
              <a:chOff x="6444208" y="3501008"/>
              <a:chExt cx="1883831" cy="2368551"/>
            </a:xfrm>
          </p:grpSpPr>
          <p:sp>
            <p:nvSpPr>
              <p:cNvPr id="141340" name="Rectangle 46"/>
              <p:cNvSpPr>
                <a:spLocks noChangeArrowheads="1"/>
              </p:cNvSpPr>
              <p:nvPr/>
            </p:nvSpPr>
            <p:spPr bwMode="auto">
              <a:xfrm>
                <a:off x="6513224" y="5531421"/>
                <a:ext cx="1814815" cy="338138"/>
              </a:xfrm>
              <a:prstGeom prst="rect">
                <a:avLst/>
              </a:prstGeom>
              <a:solidFill>
                <a:srgbClr val="FFFF66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channelDown()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41" name="Rectangle 47"/>
              <p:cNvSpPr>
                <a:spLocks noChangeArrowheads="1"/>
              </p:cNvSpPr>
              <p:nvPr/>
            </p:nvSpPr>
            <p:spPr bwMode="auto">
              <a:xfrm>
                <a:off x="6513224" y="5193283"/>
                <a:ext cx="1814815" cy="338138"/>
              </a:xfrm>
              <a:prstGeom prst="rect">
                <a:avLst/>
              </a:prstGeom>
              <a:solidFill>
                <a:srgbClr val="FFFF66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channelUp()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42" name="Rectangle 48"/>
              <p:cNvSpPr>
                <a:spLocks noChangeArrowheads="1"/>
              </p:cNvSpPr>
              <p:nvPr/>
            </p:nvSpPr>
            <p:spPr bwMode="auto">
              <a:xfrm>
                <a:off x="6513224" y="4853558"/>
                <a:ext cx="1814815" cy="339725"/>
              </a:xfrm>
              <a:prstGeom prst="rect">
                <a:avLst/>
              </a:prstGeom>
              <a:solidFill>
                <a:srgbClr val="FFFF66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power()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43" name="Rectangle 49"/>
              <p:cNvSpPr>
                <a:spLocks noChangeArrowheads="1"/>
              </p:cNvSpPr>
              <p:nvPr/>
            </p:nvSpPr>
            <p:spPr bwMode="auto">
              <a:xfrm>
                <a:off x="6513224" y="4515421"/>
                <a:ext cx="1814815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0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44" name="Rectangle 50"/>
              <p:cNvSpPr>
                <a:spLocks noChangeArrowheads="1"/>
              </p:cNvSpPr>
              <p:nvPr/>
            </p:nvSpPr>
            <p:spPr bwMode="auto">
              <a:xfrm>
                <a:off x="6513224" y="4177283"/>
                <a:ext cx="1814815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false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45" name="Rectangle 51"/>
              <p:cNvSpPr>
                <a:spLocks noChangeArrowheads="1"/>
              </p:cNvSpPr>
              <p:nvPr/>
            </p:nvSpPr>
            <p:spPr bwMode="auto">
              <a:xfrm>
                <a:off x="6513224" y="3837558"/>
                <a:ext cx="1814815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null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46" name="Line 52"/>
              <p:cNvSpPr>
                <a:spLocks noChangeShapeType="1"/>
              </p:cNvSpPr>
              <p:nvPr/>
            </p:nvSpPr>
            <p:spPr bwMode="auto">
              <a:xfrm>
                <a:off x="6513224" y="3837558"/>
                <a:ext cx="18148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47" name="Line 53"/>
              <p:cNvSpPr>
                <a:spLocks noChangeShapeType="1"/>
              </p:cNvSpPr>
              <p:nvPr/>
            </p:nvSpPr>
            <p:spPr bwMode="auto">
              <a:xfrm>
                <a:off x="6513224" y="4177283"/>
                <a:ext cx="18148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48" name="Line 54"/>
              <p:cNvSpPr>
                <a:spLocks noChangeShapeType="1"/>
              </p:cNvSpPr>
              <p:nvPr/>
            </p:nvSpPr>
            <p:spPr bwMode="auto">
              <a:xfrm>
                <a:off x="6513224" y="4515421"/>
                <a:ext cx="18148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49" name="Line 55"/>
              <p:cNvSpPr>
                <a:spLocks noChangeShapeType="1"/>
              </p:cNvSpPr>
              <p:nvPr/>
            </p:nvSpPr>
            <p:spPr bwMode="auto">
              <a:xfrm>
                <a:off x="6513224" y="4853558"/>
                <a:ext cx="18148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50" name="Line 56"/>
              <p:cNvSpPr>
                <a:spLocks noChangeShapeType="1"/>
              </p:cNvSpPr>
              <p:nvPr/>
            </p:nvSpPr>
            <p:spPr bwMode="auto">
              <a:xfrm>
                <a:off x="6513224" y="5193283"/>
                <a:ext cx="18148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51" name="Line 57"/>
              <p:cNvSpPr>
                <a:spLocks noChangeShapeType="1"/>
              </p:cNvSpPr>
              <p:nvPr/>
            </p:nvSpPr>
            <p:spPr bwMode="auto">
              <a:xfrm>
                <a:off x="6513224" y="5531421"/>
                <a:ext cx="18148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52" name="Line 58"/>
              <p:cNvSpPr>
                <a:spLocks noChangeShapeType="1"/>
              </p:cNvSpPr>
              <p:nvPr/>
            </p:nvSpPr>
            <p:spPr bwMode="auto">
              <a:xfrm>
                <a:off x="6513224" y="5869558"/>
                <a:ext cx="18148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53" name="Line 59"/>
              <p:cNvSpPr>
                <a:spLocks noChangeShapeType="1"/>
              </p:cNvSpPr>
              <p:nvPr/>
            </p:nvSpPr>
            <p:spPr bwMode="auto">
              <a:xfrm>
                <a:off x="6513224" y="3837558"/>
                <a:ext cx="0" cy="203200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54" name="Line 60"/>
              <p:cNvSpPr>
                <a:spLocks noChangeShapeType="1"/>
              </p:cNvSpPr>
              <p:nvPr/>
            </p:nvSpPr>
            <p:spPr bwMode="auto">
              <a:xfrm>
                <a:off x="8328039" y="3837558"/>
                <a:ext cx="0" cy="203200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55" name="Text Box 64"/>
              <p:cNvSpPr txBox="1">
                <a:spLocks noChangeArrowheads="1"/>
              </p:cNvSpPr>
              <p:nvPr/>
            </p:nvSpPr>
            <p:spPr bwMode="auto">
              <a:xfrm>
                <a:off x="6444208" y="3501008"/>
                <a:ext cx="925446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0x100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41322" name="그룹 59"/>
            <p:cNvGrpSpPr>
              <a:grpSpLocks/>
            </p:cNvGrpSpPr>
            <p:nvPr/>
          </p:nvGrpSpPr>
          <p:grpSpPr bwMode="auto">
            <a:xfrm>
              <a:off x="6720617" y="4660849"/>
              <a:ext cx="1883831" cy="2368551"/>
              <a:chOff x="6444208" y="3501008"/>
              <a:chExt cx="1883831" cy="2368551"/>
            </a:xfrm>
          </p:grpSpPr>
          <p:sp>
            <p:nvSpPr>
              <p:cNvPr id="141324" name="Rectangle 46"/>
              <p:cNvSpPr>
                <a:spLocks noChangeArrowheads="1"/>
              </p:cNvSpPr>
              <p:nvPr/>
            </p:nvSpPr>
            <p:spPr bwMode="auto">
              <a:xfrm>
                <a:off x="6513224" y="5531421"/>
                <a:ext cx="1814815" cy="338138"/>
              </a:xfrm>
              <a:prstGeom prst="rect">
                <a:avLst/>
              </a:prstGeom>
              <a:solidFill>
                <a:srgbClr val="FFFF66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channelDown()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25" name="Rectangle 47"/>
              <p:cNvSpPr>
                <a:spLocks noChangeArrowheads="1"/>
              </p:cNvSpPr>
              <p:nvPr/>
            </p:nvSpPr>
            <p:spPr bwMode="auto">
              <a:xfrm>
                <a:off x="6513224" y="5193283"/>
                <a:ext cx="1814815" cy="338138"/>
              </a:xfrm>
              <a:prstGeom prst="rect">
                <a:avLst/>
              </a:prstGeom>
              <a:solidFill>
                <a:srgbClr val="FFFF66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channelUp()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26" name="Rectangle 48"/>
              <p:cNvSpPr>
                <a:spLocks noChangeArrowheads="1"/>
              </p:cNvSpPr>
              <p:nvPr/>
            </p:nvSpPr>
            <p:spPr bwMode="auto">
              <a:xfrm>
                <a:off x="6513224" y="4853558"/>
                <a:ext cx="1814815" cy="339725"/>
              </a:xfrm>
              <a:prstGeom prst="rect">
                <a:avLst/>
              </a:prstGeom>
              <a:solidFill>
                <a:srgbClr val="FFFF66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power()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27" name="Rectangle 49"/>
              <p:cNvSpPr>
                <a:spLocks noChangeArrowheads="1"/>
              </p:cNvSpPr>
              <p:nvPr/>
            </p:nvSpPr>
            <p:spPr bwMode="auto">
              <a:xfrm>
                <a:off x="6513224" y="4515421"/>
                <a:ext cx="1814815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0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28" name="Rectangle 50"/>
              <p:cNvSpPr>
                <a:spLocks noChangeArrowheads="1"/>
              </p:cNvSpPr>
              <p:nvPr/>
            </p:nvSpPr>
            <p:spPr bwMode="auto">
              <a:xfrm>
                <a:off x="6513224" y="4177283"/>
                <a:ext cx="1814815" cy="338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false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29" name="Rectangle 51"/>
              <p:cNvSpPr>
                <a:spLocks noChangeArrowheads="1"/>
              </p:cNvSpPr>
              <p:nvPr/>
            </p:nvSpPr>
            <p:spPr bwMode="auto">
              <a:xfrm>
                <a:off x="6513224" y="3837558"/>
                <a:ext cx="1814815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null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1330" name="Line 52"/>
              <p:cNvSpPr>
                <a:spLocks noChangeShapeType="1"/>
              </p:cNvSpPr>
              <p:nvPr/>
            </p:nvSpPr>
            <p:spPr bwMode="auto">
              <a:xfrm>
                <a:off x="6513224" y="3837558"/>
                <a:ext cx="18148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31" name="Line 53"/>
              <p:cNvSpPr>
                <a:spLocks noChangeShapeType="1"/>
              </p:cNvSpPr>
              <p:nvPr/>
            </p:nvSpPr>
            <p:spPr bwMode="auto">
              <a:xfrm>
                <a:off x="6513224" y="4177283"/>
                <a:ext cx="18148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32" name="Line 54"/>
              <p:cNvSpPr>
                <a:spLocks noChangeShapeType="1"/>
              </p:cNvSpPr>
              <p:nvPr/>
            </p:nvSpPr>
            <p:spPr bwMode="auto">
              <a:xfrm>
                <a:off x="6513224" y="4515421"/>
                <a:ext cx="18148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33" name="Line 55"/>
              <p:cNvSpPr>
                <a:spLocks noChangeShapeType="1"/>
              </p:cNvSpPr>
              <p:nvPr/>
            </p:nvSpPr>
            <p:spPr bwMode="auto">
              <a:xfrm>
                <a:off x="6513224" y="4853558"/>
                <a:ext cx="18148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34" name="Line 56"/>
              <p:cNvSpPr>
                <a:spLocks noChangeShapeType="1"/>
              </p:cNvSpPr>
              <p:nvPr/>
            </p:nvSpPr>
            <p:spPr bwMode="auto">
              <a:xfrm>
                <a:off x="6513224" y="5193283"/>
                <a:ext cx="18148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35" name="Line 57"/>
              <p:cNvSpPr>
                <a:spLocks noChangeShapeType="1"/>
              </p:cNvSpPr>
              <p:nvPr/>
            </p:nvSpPr>
            <p:spPr bwMode="auto">
              <a:xfrm>
                <a:off x="6513224" y="5531421"/>
                <a:ext cx="18148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36" name="Line 58"/>
              <p:cNvSpPr>
                <a:spLocks noChangeShapeType="1"/>
              </p:cNvSpPr>
              <p:nvPr/>
            </p:nvSpPr>
            <p:spPr bwMode="auto">
              <a:xfrm>
                <a:off x="6513224" y="5869558"/>
                <a:ext cx="1814815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37" name="Line 59"/>
              <p:cNvSpPr>
                <a:spLocks noChangeShapeType="1"/>
              </p:cNvSpPr>
              <p:nvPr/>
            </p:nvSpPr>
            <p:spPr bwMode="auto">
              <a:xfrm>
                <a:off x="6513224" y="3837558"/>
                <a:ext cx="0" cy="203200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38" name="Line 60"/>
              <p:cNvSpPr>
                <a:spLocks noChangeShapeType="1"/>
              </p:cNvSpPr>
              <p:nvPr/>
            </p:nvSpPr>
            <p:spPr bwMode="auto">
              <a:xfrm>
                <a:off x="8328039" y="3837558"/>
                <a:ext cx="0" cy="203200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1339" name="Text Box 64"/>
              <p:cNvSpPr txBox="1">
                <a:spLocks noChangeArrowheads="1"/>
              </p:cNvSpPr>
              <p:nvPr/>
            </p:nvSpPr>
            <p:spPr bwMode="auto">
              <a:xfrm>
                <a:off x="6444208" y="3501008"/>
                <a:ext cx="925446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0x200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1323" name="Line 66"/>
            <p:cNvSpPr>
              <a:spLocks noChangeShapeType="1"/>
            </p:cNvSpPr>
            <p:nvPr/>
          </p:nvSpPr>
          <p:spPr bwMode="auto">
            <a:xfrm>
              <a:off x="6300192" y="2716633"/>
              <a:ext cx="432049" cy="23042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클래스의 또 다른 정의</a:t>
            </a:r>
          </a:p>
        </p:txBody>
      </p:sp>
      <p:sp>
        <p:nvSpPr>
          <p:cNvPr id="142339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1549400"/>
          </a:xfrm>
        </p:spPr>
        <p:txBody>
          <a:bodyPr/>
          <a:lstStyle/>
          <a:p>
            <a:r>
              <a:rPr lang="ko-KR" altLang="en-US" smtClean="0"/>
              <a:t>클래스 </a:t>
            </a:r>
            <a:r>
              <a:rPr lang="en-US" altLang="ko-KR" smtClean="0"/>
              <a:t>– </a:t>
            </a:r>
            <a:r>
              <a:rPr lang="ko-KR" altLang="en-US" smtClean="0"/>
              <a:t>데이터와 함수의 결합</a:t>
            </a:r>
            <a:endParaRPr lang="en-US" altLang="ko-KR" smtClean="0"/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변수 </a:t>
            </a:r>
            <a:r>
              <a:rPr lang="en-US" altLang="ko-KR" smtClean="0">
                <a:latin typeface="Optima" panose="020B0604020202020204" pitchFamily="34" charset="0"/>
              </a:rPr>
              <a:t>– </a:t>
            </a:r>
            <a:r>
              <a:rPr lang="ko-KR" altLang="en-US" smtClean="0">
                <a:latin typeface="Optima" panose="020B0604020202020204" pitchFamily="34" charset="0"/>
              </a:rPr>
              <a:t>하나의 데이터를 저장할 수 있는 공간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배열 </a:t>
            </a:r>
            <a:r>
              <a:rPr lang="en-US" altLang="ko-KR" smtClean="0">
                <a:latin typeface="Optima" panose="020B0604020202020204" pitchFamily="34" charset="0"/>
              </a:rPr>
              <a:t>– </a:t>
            </a:r>
            <a:r>
              <a:rPr lang="ko-KR" altLang="en-US" smtClean="0">
                <a:latin typeface="Optima" panose="020B0604020202020204" pitchFamily="34" charset="0"/>
              </a:rPr>
              <a:t>같은 타입의 여러 데이터를 저장할 수 있는 공간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구조체 </a:t>
            </a:r>
            <a:r>
              <a:rPr lang="en-US" altLang="ko-KR" smtClean="0">
                <a:latin typeface="Optima" panose="020B0604020202020204" pitchFamily="34" charset="0"/>
              </a:rPr>
              <a:t>– </a:t>
            </a:r>
            <a:r>
              <a:rPr lang="ko-KR" altLang="en-US" smtClean="0">
                <a:latin typeface="Optima" panose="020B0604020202020204" pitchFamily="34" charset="0"/>
              </a:rPr>
              <a:t>타입에 관계없이 서로 관련된 데이터들을 저장할 수 있는 공간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클래스 </a:t>
            </a:r>
            <a:r>
              <a:rPr lang="en-US" altLang="ko-KR" smtClean="0">
                <a:latin typeface="Optima" panose="020B0604020202020204" pitchFamily="34" charset="0"/>
              </a:rPr>
              <a:t>– </a:t>
            </a:r>
            <a:r>
              <a:rPr lang="ko-KR" altLang="en-US" smtClean="0">
                <a:latin typeface="Optima" panose="020B0604020202020204" pitchFamily="34" charset="0"/>
              </a:rPr>
              <a:t>데이터와 함수의 결합</a:t>
            </a:r>
            <a:r>
              <a:rPr lang="en-US" altLang="ko-KR" smtClean="0">
                <a:latin typeface="Optima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</a:rPr>
              <a:t>구조체 </a:t>
            </a:r>
            <a:r>
              <a:rPr lang="en-US" altLang="ko-KR" smtClean="0">
                <a:latin typeface="Optima" panose="020B0604020202020204" pitchFamily="34" charset="0"/>
              </a:rPr>
              <a:t>+ </a:t>
            </a:r>
            <a:r>
              <a:rPr lang="ko-KR" altLang="en-US" smtClean="0">
                <a:latin typeface="Optima" panose="020B0604020202020204" pitchFamily="34" charset="0"/>
              </a:rPr>
              <a:t>함수</a:t>
            </a:r>
            <a:r>
              <a:rPr lang="en-US" altLang="ko-KR" smtClean="0">
                <a:latin typeface="Optima" panose="020B0604020202020204" pitchFamily="34" charset="0"/>
              </a:rPr>
              <a:t>)</a:t>
            </a:r>
            <a:endParaRPr lang="ko-KR" altLang="en-US" smtClean="0">
              <a:latin typeface="Optima" panose="020B0604020202020204" pitchFamily="34" charset="0"/>
            </a:endParaRPr>
          </a:p>
        </p:txBody>
      </p:sp>
      <p:grpSp>
        <p:nvGrpSpPr>
          <p:cNvPr id="142340" name="그룹 18"/>
          <p:cNvGrpSpPr>
            <a:grpSpLocks/>
          </p:cNvGrpSpPr>
          <p:nvPr/>
        </p:nvGrpSpPr>
        <p:grpSpPr bwMode="auto">
          <a:xfrm>
            <a:off x="819150" y="2997200"/>
            <a:ext cx="1092200" cy="719138"/>
            <a:chOff x="755576" y="2996952"/>
            <a:chExt cx="1008112" cy="720080"/>
          </a:xfrm>
        </p:grpSpPr>
        <p:sp>
          <p:nvSpPr>
            <p:cNvPr id="142364" name="직사각형 3"/>
            <p:cNvSpPr>
              <a:spLocks noChangeArrowheads="1"/>
            </p:cNvSpPr>
            <p:nvPr/>
          </p:nvSpPr>
          <p:spPr bwMode="auto">
            <a:xfrm>
              <a:off x="755576" y="3356992"/>
              <a:ext cx="1008112" cy="3600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1"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65" name="TextBox 4"/>
            <p:cNvSpPr txBox="1">
              <a:spLocks noChangeArrowheads="1"/>
            </p:cNvSpPr>
            <p:nvPr/>
          </p:nvSpPr>
          <p:spPr bwMode="auto">
            <a:xfrm>
              <a:off x="1008675" y="2996952"/>
              <a:ext cx="5019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>
                  <a:ea typeface="맑은 고딕" panose="020B0503020000020004" pitchFamily="50" charset="-127"/>
                </a:rPr>
                <a:t>변수</a:t>
              </a:r>
            </a:p>
          </p:txBody>
        </p:sp>
      </p:grpSp>
      <p:grpSp>
        <p:nvGrpSpPr>
          <p:cNvPr id="142341" name="그룹 19"/>
          <p:cNvGrpSpPr>
            <a:grpSpLocks/>
          </p:cNvGrpSpPr>
          <p:nvPr/>
        </p:nvGrpSpPr>
        <p:grpSpPr bwMode="auto">
          <a:xfrm>
            <a:off x="2430463" y="2997200"/>
            <a:ext cx="1092200" cy="1439863"/>
            <a:chOff x="2195736" y="2996952"/>
            <a:chExt cx="1008112" cy="1440160"/>
          </a:xfrm>
        </p:grpSpPr>
        <p:sp>
          <p:nvSpPr>
            <p:cNvPr id="142360" name="직사각형 5"/>
            <p:cNvSpPr>
              <a:spLocks noChangeArrowheads="1"/>
            </p:cNvSpPr>
            <p:nvPr/>
          </p:nvSpPr>
          <p:spPr bwMode="auto">
            <a:xfrm>
              <a:off x="2195736" y="3356992"/>
              <a:ext cx="1008112" cy="3600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1"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61" name="TextBox 6"/>
            <p:cNvSpPr txBox="1">
              <a:spLocks noChangeArrowheads="1"/>
            </p:cNvSpPr>
            <p:nvPr/>
          </p:nvSpPr>
          <p:spPr bwMode="auto">
            <a:xfrm>
              <a:off x="2448835" y="2996952"/>
              <a:ext cx="5019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>
                  <a:ea typeface="맑은 고딕" panose="020B0503020000020004" pitchFamily="50" charset="-127"/>
                </a:rPr>
                <a:t>배열</a:t>
              </a:r>
            </a:p>
          </p:txBody>
        </p:sp>
        <p:sp>
          <p:nvSpPr>
            <p:cNvPr id="142362" name="직사각형 7"/>
            <p:cNvSpPr>
              <a:spLocks noChangeArrowheads="1"/>
            </p:cNvSpPr>
            <p:nvPr/>
          </p:nvSpPr>
          <p:spPr bwMode="auto">
            <a:xfrm>
              <a:off x="2195736" y="3717032"/>
              <a:ext cx="1008112" cy="3600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2</a:t>
              </a:r>
              <a:endParaRPr kumimoji="1"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363" name="직사각형 8"/>
            <p:cNvSpPr>
              <a:spLocks noChangeArrowheads="1"/>
            </p:cNvSpPr>
            <p:nvPr/>
          </p:nvSpPr>
          <p:spPr bwMode="auto">
            <a:xfrm>
              <a:off x="2195736" y="4077072"/>
              <a:ext cx="1008112" cy="36004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3</a:t>
              </a:r>
              <a:endParaRPr kumimoji="1"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2342" name="그룹 21"/>
          <p:cNvGrpSpPr>
            <a:grpSpLocks/>
          </p:cNvGrpSpPr>
          <p:nvPr/>
        </p:nvGrpSpPr>
        <p:grpSpPr bwMode="auto">
          <a:xfrm>
            <a:off x="4043363" y="2997200"/>
            <a:ext cx="1092200" cy="1439863"/>
            <a:chOff x="3635896" y="2996952"/>
            <a:chExt cx="1008112" cy="1440160"/>
          </a:xfrm>
        </p:grpSpPr>
        <p:sp>
          <p:nvSpPr>
            <p:cNvPr id="142355" name="TextBox 10"/>
            <p:cNvSpPr txBox="1">
              <a:spLocks noChangeArrowheads="1"/>
            </p:cNvSpPr>
            <p:nvPr/>
          </p:nvSpPr>
          <p:spPr bwMode="auto">
            <a:xfrm>
              <a:off x="3806133" y="2996952"/>
              <a:ext cx="6676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>
                  <a:ea typeface="맑은 고딕" panose="020B0503020000020004" pitchFamily="50" charset="-127"/>
                </a:rPr>
                <a:t>구조체</a:t>
              </a:r>
            </a:p>
          </p:txBody>
        </p:sp>
        <p:grpSp>
          <p:nvGrpSpPr>
            <p:cNvPr id="142356" name="그룹 20"/>
            <p:cNvGrpSpPr>
              <a:grpSpLocks/>
            </p:cNvGrpSpPr>
            <p:nvPr/>
          </p:nvGrpSpPr>
          <p:grpSpPr bwMode="auto">
            <a:xfrm>
              <a:off x="3635896" y="3356992"/>
              <a:ext cx="1008112" cy="1080120"/>
              <a:chOff x="3563888" y="3356992"/>
              <a:chExt cx="1008112" cy="1080120"/>
            </a:xfrm>
          </p:grpSpPr>
          <p:sp>
            <p:nvSpPr>
              <p:cNvPr id="142357" name="직사각형 9"/>
              <p:cNvSpPr>
                <a:spLocks noChangeArrowheads="1"/>
              </p:cNvSpPr>
              <p:nvPr/>
            </p:nvSpPr>
            <p:spPr bwMode="auto">
              <a:xfrm>
                <a:off x="3563888" y="3356992"/>
                <a:ext cx="1008112" cy="3600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 sz="18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kumimoji="1" lang="ko-KR" altLang="en-US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2358" name="직사각형 11"/>
              <p:cNvSpPr>
                <a:spLocks noChangeArrowheads="1"/>
              </p:cNvSpPr>
              <p:nvPr/>
            </p:nvSpPr>
            <p:spPr bwMode="auto">
              <a:xfrm>
                <a:off x="3563888" y="3717032"/>
                <a:ext cx="1008112" cy="3600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>
                    <a:ea typeface="맑은 고딕" panose="020B0503020000020004" pitchFamily="50" charset="-127"/>
                  </a:rPr>
                  <a:t>10.0f</a:t>
                </a:r>
                <a:endParaRPr kumimoji="1" lang="ko-KR" altLang="en-US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2359" name="직사각형 12"/>
              <p:cNvSpPr>
                <a:spLocks noChangeArrowheads="1"/>
              </p:cNvSpPr>
              <p:nvPr/>
            </p:nvSpPr>
            <p:spPr bwMode="auto">
              <a:xfrm>
                <a:off x="3563888" y="4077072"/>
                <a:ext cx="504000" cy="36004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 sz="1800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‘a’</a:t>
                </a:r>
                <a:endParaRPr kumimoji="1" lang="ko-KR" altLang="en-US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cxnSp>
        <p:nvCxnSpPr>
          <p:cNvPr id="15" name="직선 화살표 연결선 14"/>
          <p:cNvCxnSpPr>
            <a:stCxn id="142365" idx="3"/>
            <a:endCxn id="142361" idx="1"/>
          </p:cNvCxnSpPr>
          <p:nvPr/>
        </p:nvCxnSpPr>
        <p:spPr bwMode="auto">
          <a:xfrm>
            <a:off x="1636713" y="3151188"/>
            <a:ext cx="106838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16" name="직선 화살표 연결선 15"/>
          <p:cNvCxnSpPr>
            <a:stCxn id="142361" idx="3"/>
            <a:endCxn id="142355" idx="1"/>
          </p:cNvCxnSpPr>
          <p:nvPr/>
        </p:nvCxnSpPr>
        <p:spPr bwMode="auto">
          <a:xfrm>
            <a:off x="3248025" y="3151188"/>
            <a:ext cx="97948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grpSp>
        <p:nvGrpSpPr>
          <p:cNvPr id="142345" name="그룹 31"/>
          <p:cNvGrpSpPr>
            <a:grpSpLocks/>
          </p:cNvGrpSpPr>
          <p:nvPr/>
        </p:nvGrpSpPr>
        <p:grpSpPr bwMode="auto">
          <a:xfrm>
            <a:off x="5654675" y="2997200"/>
            <a:ext cx="2262188" cy="1481138"/>
            <a:chOff x="4932040" y="2996952"/>
            <a:chExt cx="2088232" cy="1480810"/>
          </a:xfrm>
        </p:grpSpPr>
        <p:sp>
          <p:nvSpPr>
            <p:cNvPr id="142347" name="TextBox 23"/>
            <p:cNvSpPr txBox="1">
              <a:spLocks noChangeArrowheads="1"/>
            </p:cNvSpPr>
            <p:nvPr/>
          </p:nvSpPr>
          <p:spPr bwMode="auto">
            <a:xfrm>
              <a:off x="5642337" y="2996952"/>
              <a:ext cx="6676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>
                  <a:ea typeface="맑은 고딕" panose="020B0503020000020004" pitchFamily="50" charset="-127"/>
                </a:rPr>
                <a:t>클래스</a:t>
              </a:r>
            </a:p>
          </p:txBody>
        </p:sp>
        <p:grpSp>
          <p:nvGrpSpPr>
            <p:cNvPr id="142348" name="그룹 30"/>
            <p:cNvGrpSpPr>
              <a:grpSpLocks/>
            </p:cNvGrpSpPr>
            <p:nvPr/>
          </p:nvGrpSpPr>
          <p:grpSpPr bwMode="auto">
            <a:xfrm>
              <a:off x="4932040" y="3397642"/>
              <a:ext cx="2088232" cy="1080120"/>
              <a:chOff x="4932040" y="3397642"/>
              <a:chExt cx="2088232" cy="1080120"/>
            </a:xfrm>
          </p:grpSpPr>
          <p:grpSp>
            <p:nvGrpSpPr>
              <p:cNvPr id="142349" name="그룹 20"/>
              <p:cNvGrpSpPr>
                <a:grpSpLocks/>
              </p:cNvGrpSpPr>
              <p:nvPr/>
            </p:nvGrpSpPr>
            <p:grpSpPr bwMode="auto">
              <a:xfrm>
                <a:off x="4932040" y="3397642"/>
                <a:ext cx="1008112" cy="1080120"/>
                <a:chOff x="3563888" y="3356992"/>
                <a:chExt cx="1008112" cy="1080120"/>
              </a:xfrm>
            </p:grpSpPr>
            <p:sp>
              <p:nvSpPr>
                <p:cNvPr id="142352" name="직사각형 25"/>
                <p:cNvSpPr>
                  <a:spLocks noChangeArrowheads="1"/>
                </p:cNvSpPr>
                <p:nvPr/>
              </p:nvSpPr>
              <p:spPr bwMode="auto">
                <a:xfrm>
                  <a:off x="3563888" y="3356992"/>
                  <a:ext cx="1008112" cy="360040"/>
                </a:xfrm>
                <a:prstGeom prst="rect">
                  <a:avLst/>
                </a:prstGeom>
                <a:noFill/>
                <a:ln w="1270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9pPr>
                </a:lstStyle>
                <a:p>
                  <a:pPr eaLnBrk="1" hangingPunct="1"/>
                  <a:r>
                    <a:rPr kumimoji="1" lang="en-US" altLang="ko-KR" sz="1800" b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endParaRPr kumimoji="1" lang="ko-KR" altLang="en-US" sz="1800" b="1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2353" name="직사각형 26"/>
                <p:cNvSpPr>
                  <a:spLocks noChangeArrowheads="1"/>
                </p:cNvSpPr>
                <p:nvPr/>
              </p:nvSpPr>
              <p:spPr bwMode="auto">
                <a:xfrm>
                  <a:off x="3563888" y="3717032"/>
                  <a:ext cx="1008112" cy="360040"/>
                </a:xfrm>
                <a:prstGeom prst="rect">
                  <a:avLst/>
                </a:prstGeom>
                <a:noFill/>
                <a:ln w="1270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9pPr>
                </a:lstStyle>
                <a:p>
                  <a:pPr eaLnBrk="1" hangingPunct="1"/>
                  <a:r>
                    <a:rPr lang="en-US" altLang="ko-KR">
                      <a:ea typeface="맑은 고딕" panose="020B0503020000020004" pitchFamily="50" charset="-127"/>
                    </a:rPr>
                    <a:t>10.0f</a:t>
                  </a:r>
                  <a:endParaRPr kumimoji="1" lang="ko-KR" altLang="en-US" sz="1800" b="1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2354" name="직사각형 27"/>
                <p:cNvSpPr>
                  <a:spLocks noChangeArrowheads="1"/>
                </p:cNvSpPr>
                <p:nvPr/>
              </p:nvSpPr>
              <p:spPr bwMode="auto">
                <a:xfrm>
                  <a:off x="3563888" y="4077072"/>
                  <a:ext cx="504000" cy="360040"/>
                </a:xfrm>
                <a:prstGeom prst="rect">
                  <a:avLst/>
                </a:prstGeom>
                <a:noFill/>
                <a:ln w="1270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Optima" panose="020B0604020202020204" pitchFamily="34" charset="0"/>
                      <a:ea typeface="가는각진제목체" panose="02030600000101010101" pitchFamily="18" charset="-127"/>
                    </a:defRPr>
                  </a:lvl9pPr>
                </a:lstStyle>
                <a:p>
                  <a:pPr eaLnBrk="1" hangingPunct="1"/>
                  <a:r>
                    <a:rPr kumimoji="1" lang="en-US" altLang="ko-KR" sz="1800" b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‘a’</a:t>
                  </a:r>
                  <a:endParaRPr kumimoji="1" lang="ko-KR" altLang="en-US" sz="1800" b="1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42350" name="직사각형 28"/>
              <p:cNvSpPr>
                <a:spLocks noChangeArrowheads="1"/>
              </p:cNvSpPr>
              <p:nvPr/>
            </p:nvSpPr>
            <p:spPr bwMode="auto">
              <a:xfrm>
                <a:off x="6228184" y="3685674"/>
                <a:ext cx="792088" cy="50405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ko-KR" altLang="en-US">
                    <a:ea typeface="맑은 고딕" panose="020B0503020000020004" pitchFamily="50" charset="-127"/>
                  </a:rPr>
                  <a:t>함수</a:t>
                </a:r>
                <a:endParaRPr kumimoji="1" lang="ko-KR" altLang="en-US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2351" name="TextBox 29"/>
              <p:cNvSpPr txBox="1">
                <a:spLocks noChangeArrowheads="1"/>
              </p:cNvSpPr>
              <p:nvPr/>
            </p:nvSpPr>
            <p:spPr bwMode="auto">
              <a:xfrm>
                <a:off x="5944849" y="3753036"/>
                <a:ext cx="26664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>
                    <a:ea typeface="맑은 고딕" panose="020B0503020000020004" pitchFamily="50" charset="-127"/>
                  </a:rPr>
                  <a:t>+</a:t>
                </a:r>
                <a:endParaRPr lang="ko-KR" altLang="en-US">
                  <a:ea typeface="맑은 고딕" panose="020B0503020000020004" pitchFamily="50" charset="-127"/>
                </a:endParaRPr>
              </a:p>
            </p:txBody>
          </p:sp>
        </p:grpSp>
      </p:grpSp>
      <p:cxnSp>
        <p:nvCxnSpPr>
          <p:cNvPr id="33" name="직선 화살표 연결선 32"/>
          <p:cNvCxnSpPr>
            <a:stCxn id="142355" idx="3"/>
            <a:endCxn id="142347" idx="1"/>
          </p:cNvCxnSpPr>
          <p:nvPr/>
        </p:nvCxnSpPr>
        <p:spPr bwMode="auto">
          <a:xfrm>
            <a:off x="4949825" y="3151188"/>
            <a:ext cx="147478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클래스의 또 다른 정의</a:t>
            </a:r>
          </a:p>
        </p:txBody>
      </p:sp>
      <p:sp>
        <p:nvSpPr>
          <p:cNvPr id="143363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939800"/>
          </a:xfrm>
        </p:spPr>
        <p:txBody>
          <a:bodyPr/>
          <a:lstStyle/>
          <a:p>
            <a:r>
              <a:rPr lang="ko-KR" altLang="en-US" smtClean="0"/>
              <a:t>클래스 </a:t>
            </a:r>
            <a:r>
              <a:rPr lang="en-US" altLang="ko-KR" smtClean="0"/>
              <a:t>– </a:t>
            </a:r>
            <a:r>
              <a:rPr lang="ko-KR" altLang="en-US" smtClean="0"/>
              <a:t>사용자 정의 타입</a:t>
            </a:r>
            <a:r>
              <a:rPr lang="en-US" altLang="ko-KR" smtClean="0"/>
              <a:t>(User-defined type)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개발자가 직접 새로운 타입을 정의할 수 있다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서로 관련된 값을 묶어 하나의 타입으로 정의한다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  <a:endParaRPr lang="ko-KR" altLang="en-US" smtClean="0">
              <a:latin typeface="Optima" panose="020B0604020202020204" pitchFamily="34" charset="0"/>
            </a:endParaRPr>
          </a:p>
        </p:txBody>
      </p:sp>
      <p:sp>
        <p:nvSpPr>
          <p:cNvPr id="143364" name="Text Box 38"/>
          <p:cNvSpPr txBox="1">
            <a:spLocks noChangeArrowheads="1"/>
          </p:cNvSpPr>
          <p:nvPr/>
        </p:nvSpPr>
        <p:spPr bwMode="auto">
          <a:xfrm>
            <a:off x="819150" y="2276475"/>
            <a:ext cx="2573338" cy="11699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class Time {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	int hour;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	int minute;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	int second;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}</a:t>
            </a:r>
            <a:endParaRPr kumimoji="1" lang="ko-KR" altLang="ko-KR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grpSp>
        <p:nvGrpSpPr>
          <p:cNvPr id="143365" name="그룹 13"/>
          <p:cNvGrpSpPr>
            <a:grpSpLocks/>
          </p:cNvGrpSpPr>
          <p:nvPr/>
        </p:nvGrpSpPr>
        <p:grpSpPr bwMode="auto">
          <a:xfrm>
            <a:off x="819150" y="3573463"/>
            <a:ext cx="8347075" cy="2663825"/>
            <a:chOff x="755609" y="3429000"/>
            <a:chExt cx="7704823" cy="2664296"/>
          </a:xfrm>
        </p:grpSpPr>
        <p:sp>
          <p:nvSpPr>
            <p:cNvPr id="143366" name="Text Box 53"/>
            <p:cNvSpPr txBox="1">
              <a:spLocks noChangeArrowheads="1"/>
            </p:cNvSpPr>
            <p:nvPr/>
          </p:nvSpPr>
          <p:spPr bwMode="auto">
            <a:xfrm>
              <a:off x="755609" y="3429000"/>
              <a:ext cx="3384000" cy="73866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int hour; </a:t>
              </a:r>
            </a:p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int minute;</a:t>
              </a:r>
            </a:p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int second;</a:t>
              </a:r>
              <a:endParaRPr kumimoji="1" lang="ko-KR" altLang="ko-KR" b="1">
                <a:latin typeface="Lucida Console" panose="020B0609040504020204" pitchFamily="49" charset="0"/>
                <a:ea typeface="맑은 고딕" panose="020B0503020000020004" pitchFamily="50" charset="-127"/>
              </a:endParaRPr>
            </a:p>
          </p:txBody>
        </p:sp>
        <p:sp>
          <p:nvSpPr>
            <p:cNvPr id="143367" name="Text Box 54"/>
            <p:cNvSpPr txBox="1">
              <a:spLocks noChangeArrowheads="1"/>
            </p:cNvSpPr>
            <p:nvPr/>
          </p:nvSpPr>
          <p:spPr bwMode="auto">
            <a:xfrm>
              <a:off x="755609" y="4250608"/>
              <a:ext cx="3384000" cy="73866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int hour1, hour2, hour3 ;                                   </a:t>
              </a:r>
            </a:p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int minute1, minute2. minute3;</a:t>
              </a:r>
            </a:p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int second1, secound2, second3;</a:t>
              </a:r>
              <a:endParaRPr kumimoji="1" lang="ko-KR" altLang="ko-KR" b="1">
                <a:latin typeface="Lucida Console" panose="020B0609040504020204" pitchFamily="49" charset="0"/>
                <a:ea typeface="맑은 고딕" panose="020B0503020000020004" pitchFamily="50" charset="-127"/>
              </a:endParaRPr>
            </a:p>
          </p:txBody>
        </p:sp>
        <p:sp>
          <p:nvSpPr>
            <p:cNvPr id="143368" name="Text Box 55"/>
            <p:cNvSpPr txBox="1">
              <a:spLocks noChangeArrowheads="1"/>
            </p:cNvSpPr>
            <p:nvPr/>
          </p:nvSpPr>
          <p:spPr bwMode="auto">
            <a:xfrm>
              <a:off x="755609" y="5246910"/>
              <a:ext cx="3384000" cy="73866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int[] hour = new int[3];                                   </a:t>
              </a:r>
            </a:p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int[] minute = new int[3];</a:t>
              </a:r>
            </a:p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int[] second = new int[3];</a:t>
              </a:r>
              <a:endParaRPr kumimoji="1" lang="ko-KR" altLang="ko-KR" b="1">
                <a:latin typeface="Lucida Console" panose="020B0609040504020204" pitchFamily="49" charset="0"/>
                <a:ea typeface="맑은 고딕" panose="020B0503020000020004" pitchFamily="50" charset="-127"/>
              </a:endParaRPr>
            </a:p>
          </p:txBody>
        </p:sp>
        <p:sp>
          <p:nvSpPr>
            <p:cNvPr id="143369" name="Text Box 58"/>
            <p:cNvSpPr txBox="1">
              <a:spLocks noChangeArrowheads="1"/>
            </p:cNvSpPr>
            <p:nvPr/>
          </p:nvSpPr>
          <p:spPr bwMode="auto">
            <a:xfrm>
              <a:off x="5256220" y="3573016"/>
              <a:ext cx="3100991" cy="30777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Time t = new Time();</a:t>
              </a:r>
              <a:endParaRPr kumimoji="1" lang="ko-KR" altLang="ko-KR" b="1">
                <a:latin typeface="Lucida Console" panose="020B0609040504020204" pitchFamily="49" charset="0"/>
                <a:ea typeface="맑은 고딕" panose="020B0503020000020004" pitchFamily="50" charset="-127"/>
              </a:endParaRPr>
            </a:p>
          </p:txBody>
        </p:sp>
        <p:sp>
          <p:nvSpPr>
            <p:cNvPr id="143370" name="Text Box 59"/>
            <p:cNvSpPr txBox="1">
              <a:spLocks noChangeArrowheads="1"/>
            </p:cNvSpPr>
            <p:nvPr/>
          </p:nvSpPr>
          <p:spPr bwMode="auto">
            <a:xfrm>
              <a:off x="5256221" y="4250608"/>
              <a:ext cx="3203521" cy="738664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Time t1 = new Time();</a:t>
              </a:r>
            </a:p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Time t2 = new Time();</a:t>
              </a:r>
            </a:p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Time t3 = new Time();</a:t>
              </a:r>
              <a:endParaRPr kumimoji="1" lang="ko-KR" altLang="ko-KR" b="1">
                <a:latin typeface="Lucida Console" panose="020B0609040504020204" pitchFamily="49" charset="0"/>
                <a:ea typeface="맑은 고딕" panose="020B0503020000020004" pitchFamily="50" charset="-127"/>
              </a:endParaRPr>
            </a:p>
          </p:txBody>
        </p:sp>
        <p:sp>
          <p:nvSpPr>
            <p:cNvPr id="143371" name="Text Box 62"/>
            <p:cNvSpPr txBox="1">
              <a:spLocks noChangeArrowheads="1"/>
            </p:cNvSpPr>
            <p:nvPr/>
          </p:nvSpPr>
          <p:spPr bwMode="auto">
            <a:xfrm>
              <a:off x="5254633" y="5139189"/>
              <a:ext cx="3205799" cy="95410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Time[] t = new Time[3];</a:t>
              </a:r>
            </a:p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t[0] = new Time();</a:t>
              </a:r>
            </a:p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t[1] = new Time();</a:t>
              </a:r>
            </a:p>
            <a:p>
              <a:pPr algn="l" eaLnBrk="1" hangingPunct="1"/>
              <a:r>
                <a:rPr kumimoji="1" lang="en-US" altLang="ko-KR">
                  <a:latin typeface="Lucida Console" panose="020B0609040504020204" pitchFamily="49" charset="0"/>
                  <a:ea typeface="맑은 고딕" panose="020B0503020000020004" pitchFamily="50" charset="-127"/>
                </a:rPr>
                <a:t>t[2] = new Time();</a:t>
              </a:r>
              <a:endParaRPr kumimoji="1" lang="ko-KR" altLang="ko-KR" b="1">
                <a:latin typeface="Lucida Console" panose="020B0609040504020204" pitchFamily="49" charset="0"/>
                <a:ea typeface="맑은 고딕" panose="020B0503020000020004" pitchFamily="50" charset="-127"/>
              </a:endParaRPr>
            </a:p>
          </p:txBody>
        </p:sp>
        <p:sp>
          <p:nvSpPr>
            <p:cNvPr id="143372" name="Line 64"/>
            <p:cNvSpPr>
              <a:spLocks noChangeShapeType="1"/>
            </p:cNvSpPr>
            <p:nvPr/>
          </p:nvSpPr>
          <p:spPr bwMode="auto">
            <a:xfrm>
              <a:off x="4141101" y="5616242"/>
              <a:ext cx="108454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373" name="Line 65"/>
            <p:cNvSpPr>
              <a:spLocks noChangeShapeType="1"/>
            </p:cNvSpPr>
            <p:nvPr/>
          </p:nvSpPr>
          <p:spPr bwMode="auto">
            <a:xfrm>
              <a:off x="4141101" y="4619940"/>
              <a:ext cx="108454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374" name="Line 66"/>
            <p:cNvSpPr>
              <a:spLocks noChangeShapeType="1"/>
            </p:cNvSpPr>
            <p:nvPr/>
          </p:nvSpPr>
          <p:spPr bwMode="auto">
            <a:xfrm>
              <a:off x="4141101" y="3735090"/>
              <a:ext cx="108454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클래스의 또 다른 정의</a:t>
            </a:r>
          </a:p>
        </p:txBody>
      </p:sp>
      <p:sp>
        <p:nvSpPr>
          <p:cNvPr id="144387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604838"/>
          </a:xfrm>
        </p:spPr>
        <p:txBody>
          <a:bodyPr/>
          <a:lstStyle/>
          <a:p>
            <a:r>
              <a:rPr lang="ko-KR" altLang="en-US" smtClean="0"/>
              <a:t>클래스 </a:t>
            </a:r>
            <a:r>
              <a:rPr lang="en-US" altLang="ko-KR" smtClean="0"/>
              <a:t>– </a:t>
            </a:r>
            <a:r>
              <a:rPr lang="ko-KR" altLang="en-US" smtClean="0"/>
              <a:t>사용자 정의 타입</a:t>
            </a:r>
            <a:r>
              <a:rPr lang="en-US" altLang="ko-KR" smtClean="0"/>
              <a:t>(User-defined type)</a:t>
            </a:r>
          </a:p>
          <a:p>
            <a:endParaRPr lang="ko-KR" altLang="en-US" smtClean="0"/>
          </a:p>
        </p:txBody>
      </p:sp>
      <p:sp>
        <p:nvSpPr>
          <p:cNvPr id="144388" name="Text Box 27"/>
          <p:cNvSpPr txBox="1">
            <a:spLocks noChangeArrowheads="1"/>
          </p:cNvSpPr>
          <p:nvPr/>
        </p:nvSpPr>
        <p:spPr bwMode="auto">
          <a:xfrm>
            <a:off x="692150" y="2816225"/>
            <a:ext cx="9747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389" name="Text Box 28"/>
          <p:cNvSpPr txBox="1">
            <a:spLocks noChangeArrowheads="1"/>
          </p:cNvSpPr>
          <p:nvPr/>
        </p:nvSpPr>
        <p:spPr bwMode="auto">
          <a:xfrm>
            <a:off x="661988" y="2492375"/>
            <a:ext cx="1033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 sz="1600">
                <a:latin typeface="Courier New" panose="02070309020205020404" pitchFamily="49" charset="0"/>
                <a:ea typeface="맑은 고딕" panose="020B0503020000020004" pitchFamily="50" charset="-127"/>
              </a:rPr>
              <a:t>hour</a:t>
            </a:r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390" name="Text Box 32"/>
          <p:cNvSpPr txBox="1">
            <a:spLocks noChangeArrowheads="1"/>
          </p:cNvSpPr>
          <p:nvPr/>
        </p:nvSpPr>
        <p:spPr bwMode="auto">
          <a:xfrm>
            <a:off x="692150" y="3571875"/>
            <a:ext cx="97472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391" name="Text Box 33"/>
          <p:cNvSpPr txBox="1">
            <a:spLocks noChangeArrowheads="1"/>
          </p:cNvSpPr>
          <p:nvPr/>
        </p:nvSpPr>
        <p:spPr bwMode="auto">
          <a:xfrm>
            <a:off x="661988" y="3248025"/>
            <a:ext cx="1033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 sz="1600">
                <a:latin typeface="Courier New" panose="02070309020205020404" pitchFamily="49" charset="0"/>
                <a:ea typeface="맑은 고딕" panose="020B0503020000020004" pitchFamily="50" charset="-127"/>
              </a:rPr>
              <a:t>minute</a:t>
            </a:r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392" name="Text Box 34"/>
          <p:cNvSpPr txBox="1">
            <a:spLocks noChangeArrowheads="1"/>
          </p:cNvSpPr>
          <p:nvPr/>
        </p:nvSpPr>
        <p:spPr bwMode="auto">
          <a:xfrm>
            <a:off x="692150" y="4329113"/>
            <a:ext cx="974725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393" name="Text Box 35"/>
          <p:cNvSpPr txBox="1">
            <a:spLocks noChangeArrowheads="1"/>
          </p:cNvSpPr>
          <p:nvPr/>
        </p:nvSpPr>
        <p:spPr bwMode="auto">
          <a:xfrm>
            <a:off x="661988" y="4005263"/>
            <a:ext cx="1033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 sz="1600">
                <a:latin typeface="Courier New" panose="02070309020205020404" pitchFamily="49" charset="0"/>
                <a:ea typeface="맑은 고딕" panose="020B0503020000020004" pitchFamily="50" charset="-127"/>
              </a:rPr>
              <a:t>second</a:t>
            </a:r>
            <a:endParaRPr kumimoji="1" lang="ko-KR" altLang="ko-KR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4394" name="그룹 42"/>
          <p:cNvGrpSpPr>
            <a:grpSpLocks/>
          </p:cNvGrpSpPr>
          <p:nvPr/>
        </p:nvGrpSpPr>
        <p:grpSpPr bwMode="auto">
          <a:xfrm>
            <a:off x="3352800" y="2708275"/>
            <a:ext cx="4330700" cy="1352550"/>
            <a:chOff x="3094955" y="2708920"/>
            <a:chExt cx="3997325" cy="1352550"/>
          </a:xfrm>
        </p:grpSpPr>
        <p:grpSp>
          <p:nvGrpSpPr>
            <p:cNvPr id="144399" name="Group 36"/>
            <p:cNvGrpSpPr>
              <a:grpSpLocks/>
            </p:cNvGrpSpPr>
            <p:nvPr/>
          </p:nvGrpSpPr>
          <p:grpSpPr bwMode="auto">
            <a:xfrm>
              <a:off x="3094955" y="3045476"/>
              <a:ext cx="1258888" cy="369888"/>
              <a:chOff x="2370" y="2999"/>
              <a:chExt cx="793" cy="233"/>
            </a:xfrm>
          </p:grpSpPr>
          <p:sp>
            <p:nvSpPr>
              <p:cNvPr id="144415" name="Text Box 37"/>
              <p:cNvSpPr txBox="1">
                <a:spLocks noChangeArrowheads="1"/>
              </p:cNvSpPr>
              <p:nvPr/>
            </p:nvSpPr>
            <p:spPr bwMode="auto">
              <a:xfrm>
                <a:off x="2596" y="2999"/>
                <a:ext cx="567" cy="23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4416" name="Text Box 38"/>
              <p:cNvSpPr txBox="1">
                <a:spLocks noChangeArrowheads="1"/>
              </p:cNvSpPr>
              <p:nvPr/>
            </p:nvSpPr>
            <p:spPr bwMode="auto">
              <a:xfrm>
                <a:off x="2370" y="2999"/>
                <a:ext cx="60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kumimoji="1" lang="en-US" altLang="ko-KR" sz="1600">
                    <a:latin typeface="Courier New" panose="02070309020205020404" pitchFamily="49" charset="0"/>
                    <a:ea typeface="맑은 고딕" panose="020B0503020000020004" pitchFamily="50" charset="-127"/>
                  </a:rPr>
                  <a:t>t</a:t>
                </a:r>
                <a:endParaRPr kumimoji="1" lang="ko-KR" altLang="ko-KR" sz="18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4400" name="Rectangle 43"/>
            <p:cNvSpPr>
              <a:spLocks noChangeArrowheads="1"/>
            </p:cNvSpPr>
            <p:nvPr/>
          </p:nvSpPr>
          <p:spPr bwMode="auto">
            <a:xfrm>
              <a:off x="4965030" y="3723332"/>
              <a:ext cx="9747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01" name="Rectangle 44"/>
            <p:cNvSpPr>
              <a:spLocks noChangeArrowheads="1"/>
            </p:cNvSpPr>
            <p:nvPr/>
          </p:nvSpPr>
          <p:spPr bwMode="auto">
            <a:xfrm>
              <a:off x="4965030" y="3385195"/>
              <a:ext cx="9747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02" name="Rectangle 45"/>
            <p:cNvSpPr>
              <a:spLocks noChangeArrowheads="1"/>
            </p:cNvSpPr>
            <p:nvPr/>
          </p:nvSpPr>
          <p:spPr bwMode="auto">
            <a:xfrm>
              <a:off x="4965030" y="3045470"/>
              <a:ext cx="9747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03" name="Line 46"/>
            <p:cNvSpPr>
              <a:spLocks noChangeShapeType="1"/>
            </p:cNvSpPr>
            <p:nvPr/>
          </p:nvSpPr>
          <p:spPr bwMode="auto">
            <a:xfrm>
              <a:off x="4965030" y="3045470"/>
              <a:ext cx="974725" cy="15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04" name="Line 47"/>
            <p:cNvSpPr>
              <a:spLocks noChangeShapeType="1"/>
            </p:cNvSpPr>
            <p:nvPr/>
          </p:nvSpPr>
          <p:spPr bwMode="auto">
            <a:xfrm>
              <a:off x="4965030" y="3385195"/>
              <a:ext cx="974725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05" name="Line 48"/>
            <p:cNvSpPr>
              <a:spLocks noChangeShapeType="1"/>
            </p:cNvSpPr>
            <p:nvPr/>
          </p:nvSpPr>
          <p:spPr bwMode="auto">
            <a:xfrm>
              <a:off x="4965030" y="3723332"/>
              <a:ext cx="974725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06" name="Line 53"/>
            <p:cNvSpPr>
              <a:spLocks noChangeShapeType="1"/>
            </p:cNvSpPr>
            <p:nvPr/>
          </p:nvSpPr>
          <p:spPr bwMode="auto">
            <a:xfrm>
              <a:off x="4968205" y="3069282"/>
              <a:ext cx="0" cy="97155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07" name="Line 54"/>
            <p:cNvSpPr>
              <a:spLocks noChangeShapeType="1"/>
            </p:cNvSpPr>
            <p:nvPr/>
          </p:nvSpPr>
          <p:spPr bwMode="auto">
            <a:xfrm>
              <a:off x="5939755" y="3045470"/>
              <a:ext cx="0" cy="99536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08" name="Text Box 55"/>
            <p:cNvSpPr txBox="1">
              <a:spLocks noChangeArrowheads="1"/>
            </p:cNvSpPr>
            <p:nvPr/>
          </p:nvSpPr>
          <p:spPr bwMode="auto">
            <a:xfrm>
              <a:off x="5939755" y="3032770"/>
              <a:ext cx="936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hour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09" name="Text Box 56"/>
            <p:cNvSpPr txBox="1">
              <a:spLocks noChangeArrowheads="1"/>
            </p:cNvSpPr>
            <p:nvPr/>
          </p:nvSpPr>
          <p:spPr bwMode="auto">
            <a:xfrm>
              <a:off x="5939755" y="3369320"/>
              <a:ext cx="936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minute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10" name="Text Box 57"/>
            <p:cNvSpPr txBox="1">
              <a:spLocks noChangeArrowheads="1"/>
            </p:cNvSpPr>
            <p:nvPr/>
          </p:nvSpPr>
          <p:spPr bwMode="auto">
            <a:xfrm>
              <a:off x="5939755" y="3716982"/>
              <a:ext cx="11525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second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11" name="Text Box 58"/>
            <p:cNvSpPr txBox="1">
              <a:spLocks noChangeArrowheads="1"/>
            </p:cNvSpPr>
            <p:nvPr/>
          </p:nvSpPr>
          <p:spPr bwMode="auto">
            <a:xfrm>
              <a:off x="4895180" y="2708920"/>
              <a:ext cx="93662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0x100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12" name="Text Box 59"/>
            <p:cNvSpPr txBox="1">
              <a:spLocks noChangeArrowheads="1"/>
            </p:cNvSpPr>
            <p:nvPr/>
          </p:nvSpPr>
          <p:spPr bwMode="auto">
            <a:xfrm>
              <a:off x="3399755" y="3045470"/>
              <a:ext cx="9906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600">
                  <a:latin typeface="Courier New" panose="02070309020205020404" pitchFamily="49" charset="0"/>
                  <a:ea typeface="맑은 고딕" panose="020B0503020000020004" pitchFamily="50" charset="-127"/>
                </a:rPr>
                <a:t>0x100</a:t>
              </a:r>
              <a:endParaRPr kumimoji="1" lang="ko-KR" altLang="ko-KR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413" name="Line 60"/>
            <p:cNvSpPr>
              <a:spLocks noChangeShapeType="1"/>
            </p:cNvSpPr>
            <p:nvPr/>
          </p:nvSpPr>
          <p:spPr bwMode="auto">
            <a:xfrm>
              <a:off x="4390355" y="3224857"/>
              <a:ext cx="5048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414" name="Line 62"/>
            <p:cNvSpPr>
              <a:spLocks noChangeShapeType="1"/>
            </p:cNvSpPr>
            <p:nvPr/>
          </p:nvSpPr>
          <p:spPr bwMode="auto">
            <a:xfrm>
              <a:off x="4966618" y="4040832"/>
              <a:ext cx="974725" cy="158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4395" name="Text Box 38"/>
          <p:cNvSpPr txBox="1">
            <a:spLocks noChangeArrowheads="1"/>
          </p:cNvSpPr>
          <p:nvPr/>
        </p:nvSpPr>
        <p:spPr bwMode="auto">
          <a:xfrm>
            <a:off x="6981825" y="1341438"/>
            <a:ext cx="2573338" cy="1168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class Time {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	int hour;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	int minute;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	int second;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}</a:t>
            </a:r>
            <a:endParaRPr kumimoji="1" lang="ko-KR" altLang="ko-KR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44396" name="Text Box 53"/>
          <p:cNvSpPr txBox="1">
            <a:spLocks noChangeArrowheads="1"/>
          </p:cNvSpPr>
          <p:nvPr/>
        </p:nvSpPr>
        <p:spPr bwMode="auto">
          <a:xfrm>
            <a:off x="350838" y="1628775"/>
            <a:ext cx="1716087" cy="738188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int hour; 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int minute;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int second;</a:t>
            </a:r>
            <a:endParaRPr kumimoji="1" lang="ko-KR" altLang="ko-KR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44397" name="Text Box 58"/>
          <p:cNvSpPr txBox="1">
            <a:spLocks noChangeArrowheads="1"/>
          </p:cNvSpPr>
          <p:nvPr/>
        </p:nvSpPr>
        <p:spPr bwMode="auto">
          <a:xfrm>
            <a:off x="3275013" y="1773238"/>
            <a:ext cx="2457450" cy="3079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Time t = new Time();</a:t>
            </a:r>
            <a:endParaRPr kumimoji="1" lang="ko-KR" altLang="ko-KR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44398" name="Line 66"/>
          <p:cNvSpPr>
            <a:spLocks noChangeShapeType="1"/>
          </p:cNvSpPr>
          <p:nvPr/>
        </p:nvSpPr>
        <p:spPr bwMode="auto">
          <a:xfrm>
            <a:off x="2066925" y="1935163"/>
            <a:ext cx="1174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클래스의 또 다른 정의</a:t>
            </a:r>
          </a:p>
        </p:txBody>
      </p:sp>
      <p:sp>
        <p:nvSpPr>
          <p:cNvPr id="145411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604838"/>
          </a:xfrm>
        </p:spPr>
        <p:txBody>
          <a:bodyPr/>
          <a:lstStyle/>
          <a:p>
            <a:r>
              <a:rPr lang="ko-KR" altLang="en-US" smtClean="0"/>
              <a:t>클래스 </a:t>
            </a:r>
            <a:r>
              <a:rPr lang="en-US" altLang="ko-KR" smtClean="0"/>
              <a:t>– </a:t>
            </a:r>
            <a:r>
              <a:rPr lang="ko-KR" altLang="en-US" smtClean="0"/>
              <a:t>사용자 정의 타입</a:t>
            </a:r>
            <a:r>
              <a:rPr lang="en-US" altLang="ko-KR" smtClean="0"/>
              <a:t>(User-defined type)</a:t>
            </a:r>
          </a:p>
          <a:p>
            <a:endParaRPr lang="ko-KR" altLang="en-US" smtClean="0"/>
          </a:p>
        </p:txBody>
      </p:sp>
      <p:sp>
        <p:nvSpPr>
          <p:cNvPr id="145412" name="Text Box 38"/>
          <p:cNvSpPr txBox="1">
            <a:spLocks noChangeArrowheads="1"/>
          </p:cNvSpPr>
          <p:nvPr/>
        </p:nvSpPr>
        <p:spPr bwMode="auto">
          <a:xfrm>
            <a:off x="6981825" y="1341438"/>
            <a:ext cx="2573338" cy="1168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class Time {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	int hour;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	int minute;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	int second;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}</a:t>
            </a:r>
            <a:endParaRPr kumimoji="1" lang="ko-KR" altLang="ko-KR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45413" name="Text Box 55"/>
          <p:cNvSpPr txBox="1">
            <a:spLocks noChangeArrowheads="1"/>
          </p:cNvSpPr>
          <p:nvPr/>
        </p:nvSpPr>
        <p:spPr bwMode="auto">
          <a:xfrm>
            <a:off x="350838" y="1592263"/>
            <a:ext cx="3081337" cy="738187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int[] hour = new int[3];                                   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int[] minute = new int[3];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int[] second = new int[3];</a:t>
            </a:r>
            <a:endParaRPr kumimoji="1" lang="ko-KR" altLang="ko-KR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45414" name="Text Box 62"/>
          <p:cNvSpPr txBox="1">
            <a:spLocks noChangeArrowheads="1"/>
          </p:cNvSpPr>
          <p:nvPr/>
        </p:nvSpPr>
        <p:spPr bwMode="auto">
          <a:xfrm>
            <a:off x="4056063" y="1484313"/>
            <a:ext cx="2768600" cy="954087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Time[] t = new Time[3];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t[0] = new Time();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t[1] = new Time();</a:t>
            </a:r>
          </a:p>
          <a:p>
            <a:pPr algn="l" eaLnBrk="1" hangingPunct="1"/>
            <a:r>
              <a:rPr kumimoji="1" lang="en-US" altLang="ko-KR">
                <a:latin typeface="Lucida Console" panose="020B0609040504020204" pitchFamily="49" charset="0"/>
                <a:ea typeface="맑은 고딕" panose="020B0503020000020004" pitchFamily="50" charset="-127"/>
              </a:rPr>
              <a:t>t[2] = new Time();</a:t>
            </a:r>
            <a:endParaRPr kumimoji="1" lang="ko-KR" altLang="ko-KR" b="1">
              <a:latin typeface="Lucida Console" panose="020B060904050402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145415" name="Line 64"/>
          <p:cNvSpPr>
            <a:spLocks noChangeShapeType="1"/>
          </p:cNvSpPr>
          <p:nvPr/>
        </p:nvSpPr>
        <p:spPr bwMode="auto">
          <a:xfrm>
            <a:off x="3395663" y="1962150"/>
            <a:ext cx="6238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45416" name="Picture 1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63" y="2708275"/>
            <a:ext cx="3862387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7" name="Picture 1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3349625"/>
            <a:ext cx="3822700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1. Java </a:t>
            </a:r>
            <a:r>
              <a:rPr lang="ko-KR" altLang="en-US" smtClean="0"/>
              <a:t>소개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082800"/>
          </a:xfrm>
        </p:spPr>
        <p:txBody>
          <a:bodyPr/>
          <a:lstStyle/>
          <a:p>
            <a:endParaRPr lang="en-US" altLang="ko-KR" sz="4400" smtClean="0"/>
          </a:p>
          <a:p>
            <a:endParaRPr lang="en-US" altLang="ko-KR" sz="440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4400" smtClean="0"/>
              <a:t>1) Java </a:t>
            </a:r>
            <a:r>
              <a:rPr lang="ko-KR" altLang="en-US" sz="4400" smtClean="0"/>
              <a:t>소개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2. </a:t>
            </a:r>
            <a:r>
              <a:rPr lang="ko-KR" altLang="en-US" smtClean="0"/>
              <a:t>클래스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082800"/>
          </a:xfrm>
        </p:spPr>
        <p:txBody>
          <a:bodyPr/>
          <a:lstStyle/>
          <a:p>
            <a:endParaRPr lang="en-US" altLang="ko-KR" sz="4400" dirty="0" smtClean="0"/>
          </a:p>
          <a:p>
            <a:endParaRPr lang="en-US" altLang="ko-KR" sz="44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4400" dirty="0" smtClean="0"/>
              <a:t>3) JVM</a:t>
            </a:r>
            <a:r>
              <a:rPr lang="ko-KR" altLang="en-US" sz="4400" dirty="0" smtClean="0"/>
              <a:t>에서 메모리 구조와 클래스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JVM </a:t>
            </a:r>
            <a:r>
              <a:rPr lang="ko-KR" altLang="en-US" smtClean="0"/>
              <a:t>메모리 구조</a:t>
            </a:r>
          </a:p>
        </p:txBody>
      </p:sp>
      <p:sp>
        <p:nvSpPr>
          <p:cNvPr id="156675" name="내용 개체 틀 2"/>
          <p:cNvSpPr>
            <a:spLocks noGrp="1"/>
          </p:cNvSpPr>
          <p:nvPr>
            <p:ph idx="1"/>
          </p:nvPr>
        </p:nvSpPr>
        <p:spPr>
          <a:xfrm>
            <a:off x="4953000" y="981075"/>
            <a:ext cx="4789488" cy="3994150"/>
          </a:xfrm>
        </p:spPr>
        <p:txBody>
          <a:bodyPr/>
          <a:lstStyle/>
          <a:p>
            <a:r>
              <a:rPr lang="ko-KR" altLang="ko-KR" smtClean="0"/>
              <a:t>메서드영역(Method Area)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클래스 정보와 클래스변수가 저장되는 곳</a:t>
            </a: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  <a:p>
            <a:r>
              <a:rPr lang="ko-KR" altLang="ko-KR" smtClean="0"/>
              <a:t>호출스택(Call Stack)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메서드의 작업공간. 메서드가 호출되면 메서드 수행에 필요한 메모리공간을 할당받고 메서드가 종료되면 사용하던 메모리를 반환한다.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endParaRPr lang="ko-KR" altLang="ko-KR" smtClean="0">
              <a:latin typeface="Optima" panose="020B0604020202020204" pitchFamily="34" charset="0"/>
            </a:endParaRPr>
          </a:p>
          <a:p>
            <a:r>
              <a:rPr lang="ko-KR" altLang="ko-KR" smtClean="0"/>
              <a:t>힙(Heap)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인스턴스가 생성되는 공간. new연산자에 의해서 생성되는 배열과 객체는 모두 여기</a:t>
            </a:r>
            <a:r>
              <a:rPr lang="ko-KR" altLang="ko-KR" smtClean="0">
                <a:latin typeface="Optima" panose="020B0604020202020204" pitchFamily="34" charset="0"/>
              </a:rPr>
              <a:t>에 생성된다.</a:t>
            </a:r>
          </a:p>
          <a:p>
            <a:pPr lvl="1"/>
            <a:endParaRPr lang="ko-KR" altLang="en-US" smtClean="0">
              <a:latin typeface="Optima" panose="020B060402020202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50838" y="1123950"/>
          <a:ext cx="4524375" cy="475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4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ysClr val="windowText" lastClr="000000"/>
                          </a:solidFill>
                        </a:rPr>
                        <a:t>Method Area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9065" marR="99065" marT="45724" marB="457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solidFill>
                            <a:sysClr val="windowText" lastClr="000000"/>
                          </a:solidFill>
                        </a:rPr>
                        <a:t>CallStack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9065" marR="99065" marT="45724" marB="457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ysClr val="windowText" lastClr="000000"/>
                          </a:solidFill>
                        </a:rPr>
                        <a:t>Heap</a:t>
                      </a:r>
                      <a:endParaRPr lang="ko-KR" alt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99065" marR="99065" marT="45724" marB="457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6686" name="모서리가 둥근 직사각형 4"/>
          <p:cNvSpPr>
            <a:spLocks noChangeArrowheads="1"/>
          </p:cNvSpPr>
          <p:nvPr/>
        </p:nvSpPr>
        <p:spPr bwMode="auto">
          <a:xfrm>
            <a:off x="896938" y="4652963"/>
            <a:ext cx="1012825" cy="1008062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lang="ko-KR" altLang="en-US" dirty="0">
                <a:ea typeface="맑은 고딕" panose="020B0503020000020004" pitchFamily="50" charset="-127"/>
              </a:rPr>
              <a:t>인스턴스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687" name="모서리가 둥근 직사각형 5"/>
          <p:cNvSpPr>
            <a:spLocks noChangeArrowheads="1"/>
          </p:cNvSpPr>
          <p:nvPr/>
        </p:nvSpPr>
        <p:spPr bwMode="auto">
          <a:xfrm>
            <a:off x="2144713" y="4652963"/>
            <a:ext cx="1014412" cy="396875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인스턴스</a:t>
            </a:r>
            <a:endParaRPr kumimoji="1"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688" name="모서리가 둥근 직사각형 6"/>
          <p:cNvSpPr>
            <a:spLocks noChangeArrowheads="1"/>
          </p:cNvSpPr>
          <p:nvPr/>
        </p:nvSpPr>
        <p:spPr bwMode="auto">
          <a:xfrm>
            <a:off x="3392488" y="4652963"/>
            <a:ext cx="1014412" cy="396875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dirty="0">
                <a:ea typeface="맑은 고딕" panose="020B0503020000020004" pitchFamily="50" charset="-127"/>
              </a:rPr>
              <a:t>인스턴스</a:t>
            </a:r>
            <a:endParaRPr kumimoji="1"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689" name="직사각형 7"/>
          <p:cNvSpPr>
            <a:spLocks noChangeArrowheads="1"/>
          </p:cNvSpPr>
          <p:nvPr/>
        </p:nvSpPr>
        <p:spPr bwMode="auto">
          <a:xfrm>
            <a:off x="1130300" y="5157788"/>
            <a:ext cx="546100" cy="287337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tv</a:t>
            </a:r>
            <a:endParaRPr kumimoji="1"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auto">
          <a:xfrm rot="5400000">
            <a:off x="1172369" y="3645694"/>
            <a:ext cx="100806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12" name="직선 연결선 11"/>
          <p:cNvCxnSpPr/>
          <p:nvPr/>
        </p:nvCxnSpPr>
        <p:spPr bwMode="auto">
          <a:xfrm>
            <a:off x="1676400" y="4149725"/>
            <a:ext cx="25749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13" name="직선 연결선 12"/>
          <p:cNvCxnSpPr/>
          <p:nvPr/>
        </p:nvCxnSpPr>
        <p:spPr bwMode="auto">
          <a:xfrm rot="5400000">
            <a:off x="3747294" y="3645694"/>
            <a:ext cx="100806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16" name="직선 연결선 15"/>
          <p:cNvCxnSpPr/>
          <p:nvPr/>
        </p:nvCxnSpPr>
        <p:spPr bwMode="auto">
          <a:xfrm>
            <a:off x="1676400" y="3500438"/>
            <a:ext cx="25749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sp>
        <p:nvSpPr>
          <p:cNvPr id="156694" name="TextBox 16"/>
          <p:cNvSpPr txBox="1">
            <a:spLocks noChangeArrowheads="1"/>
          </p:cNvSpPr>
          <p:nvPr/>
        </p:nvSpPr>
        <p:spPr bwMode="auto">
          <a:xfrm>
            <a:off x="1793875" y="3625850"/>
            <a:ext cx="571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ea typeface="맑은 고딕" panose="020B0503020000020004" pitchFamily="50" charset="-127"/>
              </a:rPr>
              <a:t>main</a:t>
            </a:r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56695" name="직사각형 17"/>
          <p:cNvSpPr>
            <a:spLocks noChangeArrowheads="1"/>
          </p:cNvSpPr>
          <p:nvPr/>
        </p:nvSpPr>
        <p:spPr bwMode="auto">
          <a:xfrm>
            <a:off x="2768600" y="3644900"/>
            <a:ext cx="546100" cy="288925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tv</a:t>
            </a:r>
            <a:endParaRPr kumimoji="1"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696" name="TextBox 18"/>
          <p:cNvSpPr txBox="1">
            <a:spLocks noChangeArrowheads="1"/>
          </p:cNvSpPr>
          <p:nvPr/>
        </p:nvSpPr>
        <p:spPr bwMode="auto">
          <a:xfrm>
            <a:off x="2997200" y="1628775"/>
            <a:ext cx="822325" cy="5238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 클래스 </a:t>
            </a:r>
            <a:endParaRPr lang="en-US" altLang="ko-KR"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 데이터 </a:t>
            </a:r>
          </a:p>
        </p:txBody>
      </p:sp>
      <p:sp>
        <p:nvSpPr>
          <p:cNvPr id="156697" name="TextBox 19"/>
          <p:cNvSpPr txBox="1">
            <a:spLocks noChangeArrowheads="1"/>
          </p:cNvSpPr>
          <p:nvPr/>
        </p:nvSpPr>
        <p:spPr bwMode="auto">
          <a:xfrm>
            <a:off x="1639888" y="1628775"/>
            <a:ext cx="822325" cy="9540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 클래스 </a:t>
            </a:r>
            <a:endParaRPr lang="en-US" altLang="ko-KR">
              <a:ea typeface="맑은 고딕" panose="020B0503020000020004" pitchFamily="50" charset="-127"/>
            </a:endParaRP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 데이터 </a:t>
            </a:r>
            <a:endParaRPr lang="en-US" altLang="ko-KR">
              <a:ea typeface="맑은 고딕" panose="020B0503020000020004" pitchFamily="50" charset="-127"/>
            </a:endParaRPr>
          </a:p>
          <a:p>
            <a:pPr eaLnBrk="1" hangingPunct="1"/>
            <a:endParaRPr lang="en-US" altLang="ko-KR">
              <a:ea typeface="맑은 고딕" panose="020B0503020000020004" pitchFamily="50" charset="-127"/>
            </a:endParaRPr>
          </a:p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56698" name="직사각형 20"/>
          <p:cNvSpPr>
            <a:spLocks noChangeArrowheads="1"/>
          </p:cNvSpPr>
          <p:nvPr/>
        </p:nvSpPr>
        <p:spPr bwMode="auto">
          <a:xfrm>
            <a:off x="1800225" y="2205038"/>
            <a:ext cx="546100" cy="287337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tv</a:t>
            </a:r>
            <a:endParaRPr kumimoji="1"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 bwMode="auto">
          <a:xfrm>
            <a:off x="6324600" y="4622800"/>
            <a:ext cx="2495550" cy="360363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>
              <a:defRPr/>
            </a:pPr>
            <a:endParaRPr kumimoji="1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503613" y="5038725"/>
            <a:ext cx="2497137" cy="360363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>
              <a:defRPr/>
            </a:pPr>
            <a:endParaRPr kumimoji="1" lang="ko-KR" altLang="en-US" sz="1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770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JVM </a:t>
            </a:r>
            <a:r>
              <a:rPr lang="ko-KR" altLang="en-US" smtClean="0"/>
              <a:t>메모리 구조 </a:t>
            </a:r>
            <a:r>
              <a:rPr lang="en-US" altLang="ko-KR" smtClean="0"/>
              <a:t>– </a:t>
            </a:r>
            <a:r>
              <a:rPr lang="ko-KR" altLang="en-US" smtClean="0"/>
              <a:t>호출 스택</a:t>
            </a:r>
          </a:p>
        </p:txBody>
      </p:sp>
      <p:sp>
        <p:nvSpPr>
          <p:cNvPr id="157701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1855788"/>
          </a:xfrm>
        </p:spPr>
        <p:txBody>
          <a:bodyPr/>
          <a:lstStyle/>
          <a:p>
            <a:r>
              <a:rPr lang="ko-KR" altLang="ko-KR" smtClean="0"/>
              <a:t>호출스택의 특징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메서드가 호출되면 수행에 필요한 메모리를 스택에 할당받는다.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메서드가 수행을 마치면 사용했던 메모리를 반환한다.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호출스택의 제일 위에 있는 메서드가 현재 실행중인 메서드다.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아래에 있는 메서드가 바로 위의 메서드를 호출한 메서드다.</a:t>
            </a:r>
          </a:p>
          <a:p>
            <a:pPr lvl="1"/>
            <a:endParaRPr lang="ko-KR" altLang="en-US" smtClean="0">
              <a:latin typeface="Optima" panose="020B0604020202020204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 bwMode="auto">
          <a:xfrm rot="5400000">
            <a:off x="2409825" y="4346576"/>
            <a:ext cx="21240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5" name="직선 연결선 4"/>
          <p:cNvCxnSpPr/>
          <p:nvPr/>
        </p:nvCxnSpPr>
        <p:spPr bwMode="auto">
          <a:xfrm>
            <a:off x="3471863" y="5403850"/>
            <a:ext cx="257333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6" name="직선 연결선 5"/>
          <p:cNvCxnSpPr/>
          <p:nvPr/>
        </p:nvCxnSpPr>
        <p:spPr bwMode="auto">
          <a:xfrm rot="5400000">
            <a:off x="4983162" y="4346576"/>
            <a:ext cx="21240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7" name="직선 연결선 6"/>
          <p:cNvCxnSpPr/>
          <p:nvPr/>
        </p:nvCxnSpPr>
        <p:spPr bwMode="auto">
          <a:xfrm>
            <a:off x="3470275" y="5013325"/>
            <a:ext cx="25749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sp>
        <p:nvSpPr>
          <p:cNvPr id="157706" name="TextBox 7"/>
          <p:cNvSpPr txBox="1">
            <a:spLocks noChangeArrowheads="1"/>
          </p:cNvSpPr>
          <p:nvPr/>
        </p:nvSpPr>
        <p:spPr bwMode="auto">
          <a:xfrm>
            <a:off x="3587750" y="5065713"/>
            <a:ext cx="573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ea typeface="맑은 고딕" panose="020B0503020000020004" pitchFamily="50" charset="-127"/>
              </a:rPr>
              <a:t>main</a:t>
            </a:r>
            <a:endParaRPr lang="ko-KR" altLang="en-US"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 rot="5400000">
            <a:off x="-320675" y="4346576"/>
            <a:ext cx="21240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12" name="직선 연결선 11"/>
          <p:cNvCxnSpPr/>
          <p:nvPr/>
        </p:nvCxnSpPr>
        <p:spPr bwMode="auto">
          <a:xfrm>
            <a:off x="741363" y="5403850"/>
            <a:ext cx="257333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13" name="직선 연결선 12"/>
          <p:cNvCxnSpPr/>
          <p:nvPr/>
        </p:nvCxnSpPr>
        <p:spPr bwMode="auto">
          <a:xfrm rot="5400000">
            <a:off x="2252662" y="4346576"/>
            <a:ext cx="21240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17" name="직선 연결선 16"/>
          <p:cNvCxnSpPr/>
          <p:nvPr/>
        </p:nvCxnSpPr>
        <p:spPr bwMode="auto">
          <a:xfrm rot="5400000">
            <a:off x="5218112" y="4346576"/>
            <a:ext cx="21240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18" name="직선 연결선 17"/>
          <p:cNvCxnSpPr/>
          <p:nvPr/>
        </p:nvCxnSpPr>
        <p:spPr bwMode="auto">
          <a:xfrm>
            <a:off x="6280150" y="5403850"/>
            <a:ext cx="257333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19" name="직선 연결선 18"/>
          <p:cNvCxnSpPr/>
          <p:nvPr/>
        </p:nvCxnSpPr>
        <p:spPr bwMode="auto">
          <a:xfrm rot="5400000">
            <a:off x="7791450" y="4346576"/>
            <a:ext cx="21240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cxnSp>
        <p:nvCxnSpPr>
          <p:cNvPr id="20" name="직선 연결선 19"/>
          <p:cNvCxnSpPr/>
          <p:nvPr/>
        </p:nvCxnSpPr>
        <p:spPr bwMode="auto">
          <a:xfrm>
            <a:off x="6278563" y="5013325"/>
            <a:ext cx="25749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sp>
        <p:nvSpPr>
          <p:cNvPr id="157714" name="TextBox 20"/>
          <p:cNvSpPr txBox="1">
            <a:spLocks noChangeArrowheads="1"/>
          </p:cNvSpPr>
          <p:nvPr/>
        </p:nvSpPr>
        <p:spPr bwMode="auto">
          <a:xfrm>
            <a:off x="6396038" y="5065713"/>
            <a:ext cx="573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ea typeface="맑은 고딕" panose="020B0503020000020004" pitchFamily="50" charset="-127"/>
              </a:rPr>
              <a:t>main</a:t>
            </a:r>
            <a:endParaRPr lang="ko-KR" altLang="en-US"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auto">
          <a:xfrm>
            <a:off x="6278563" y="4595813"/>
            <a:ext cx="25749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sp>
        <p:nvSpPr>
          <p:cNvPr id="157716" name="TextBox 23"/>
          <p:cNvSpPr txBox="1">
            <a:spLocks noChangeArrowheads="1"/>
          </p:cNvSpPr>
          <p:nvPr/>
        </p:nvSpPr>
        <p:spPr bwMode="auto">
          <a:xfrm>
            <a:off x="6424613" y="4652963"/>
            <a:ext cx="1069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ea typeface="맑은 고딕" panose="020B0503020000020004" pitchFamily="50" charset="-127"/>
              </a:rPr>
              <a:t>firstMethod</a:t>
            </a:r>
            <a:endParaRPr lang="ko-KR" altLang="en-US"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JVM의 메모리 구조 - </a:t>
            </a:r>
            <a:r>
              <a:rPr lang="ko-KR" altLang="ko-KR" smtClean="0"/>
              <a:t>호출스택</a:t>
            </a:r>
            <a:endParaRPr lang="ko-KR" altLang="en-US" smtClean="0"/>
          </a:p>
        </p:txBody>
      </p:sp>
      <p:sp>
        <p:nvSpPr>
          <p:cNvPr id="210983" name="Text Box 39"/>
          <p:cNvSpPr txBox="1">
            <a:spLocks noChangeArrowheads="1"/>
          </p:cNvSpPr>
          <p:nvPr/>
        </p:nvSpPr>
        <p:spPr bwMode="auto">
          <a:xfrm>
            <a:off x="350838" y="1008063"/>
            <a:ext cx="9204325" cy="280035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class </a:t>
            </a:r>
            <a:r>
              <a:rPr kumimoji="1" lang="en-US" altLang="ko-KR" sz="1600" dirty="0" err="1">
                <a:latin typeface="Lucida Console" pitchFamily="49" charset="0"/>
                <a:ea typeface="맑은 고딕" pitchFamily="50" charset="-127"/>
              </a:rPr>
              <a:t>CallStackTest</a:t>
            </a: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 {</a:t>
            </a:r>
          </a:p>
          <a:p>
            <a:pPr algn="l">
              <a:defRPr/>
            </a:pP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	public static void main(String[] </a:t>
            </a:r>
            <a:r>
              <a:rPr kumimoji="1" lang="en-US" altLang="ko-KR" sz="1600" dirty="0" err="1">
                <a:latin typeface="Lucida Console" pitchFamily="49" charset="0"/>
                <a:ea typeface="맑은 고딕" pitchFamily="50" charset="-127"/>
              </a:rPr>
              <a:t>args</a:t>
            </a: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) {</a:t>
            </a:r>
          </a:p>
          <a:p>
            <a:pPr algn="l">
              <a:defRPr/>
            </a:pP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		</a:t>
            </a:r>
            <a:r>
              <a:rPr kumimoji="1" lang="en-US" altLang="ko-KR" sz="1600" dirty="0" err="1">
                <a:latin typeface="Lucida Console" pitchFamily="49" charset="0"/>
                <a:ea typeface="맑은 고딕" pitchFamily="50" charset="-127"/>
              </a:rPr>
              <a:t>firstMethod</a:t>
            </a: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();</a:t>
            </a:r>
          </a:p>
          <a:p>
            <a:pPr algn="l">
              <a:defRPr/>
            </a:pP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	}</a:t>
            </a:r>
          </a:p>
          <a:p>
            <a:pPr algn="l">
              <a:defRPr/>
            </a:pP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	static void </a:t>
            </a:r>
            <a:r>
              <a:rPr kumimoji="1" lang="en-US" altLang="ko-KR" sz="1600" dirty="0" err="1">
                <a:latin typeface="Lucida Console" pitchFamily="49" charset="0"/>
                <a:ea typeface="맑은 고딕" pitchFamily="50" charset="-127"/>
              </a:rPr>
              <a:t>firstMethod</a:t>
            </a: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() {</a:t>
            </a:r>
          </a:p>
          <a:p>
            <a:pPr algn="l">
              <a:defRPr/>
            </a:pP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		</a:t>
            </a:r>
            <a:r>
              <a:rPr kumimoji="1" lang="en-US" altLang="ko-KR" sz="1600" dirty="0" err="1">
                <a:latin typeface="Lucida Console" pitchFamily="49" charset="0"/>
                <a:ea typeface="맑은 고딕" pitchFamily="50" charset="-127"/>
              </a:rPr>
              <a:t>secondMethod</a:t>
            </a: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();</a:t>
            </a:r>
          </a:p>
          <a:p>
            <a:pPr algn="l">
              <a:defRPr/>
            </a:pP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	}</a:t>
            </a:r>
          </a:p>
          <a:p>
            <a:pPr algn="l">
              <a:defRPr/>
            </a:pP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	static void </a:t>
            </a:r>
            <a:r>
              <a:rPr kumimoji="1" lang="en-US" altLang="ko-KR" sz="1600" dirty="0" err="1">
                <a:latin typeface="Lucida Console" pitchFamily="49" charset="0"/>
                <a:ea typeface="맑은 고딕" pitchFamily="50" charset="-127"/>
              </a:rPr>
              <a:t>secondMethod</a:t>
            </a: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() {</a:t>
            </a:r>
          </a:p>
          <a:p>
            <a:pPr algn="l">
              <a:defRPr/>
            </a:pP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		</a:t>
            </a:r>
            <a:r>
              <a:rPr kumimoji="1" lang="en-US" altLang="ko-KR" sz="1600" dirty="0" err="1">
                <a:latin typeface="Lucida Console" pitchFamily="49" charset="0"/>
                <a:ea typeface="맑은 고딕" pitchFamily="50" charset="-127"/>
              </a:rPr>
              <a:t>System.out.println</a:t>
            </a: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("</a:t>
            </a:r>
            <a:r>
              <a:rPr kumimoji="1" lang="en-US" altLang="ko-KR" sz="1600" dirty="0" err="1">
                <a:latin typeface="Lucida Console" pitchFamily="49" charset="0"/>
                <a:ea typeface="맑은 고딕" pitchFamily="50" charset="-127"/>
              </a:rPr>
              <a:t>secondMethod</a:t>
            </a: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()");</a:t>
            </a:r>
          </a:p>
          <a:p>
            <a:pPr algn="l">
              <a:defRPr/>
            </a:pP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	}</a:t>
            </a:r>
          </a:p>
          <a:p>
            <a:pPr algn="l">
              <a:defRPr/>
            </a:pPr>
            <a:r>
              <a:rPr kumimoji="1" lang="en-US" altLang="ko-KR" sz="1600" dirty="0">
                <a:latin typeface="Lucida Console" pitchFamily="49" charset="0"/>
                <a:ea typeface="맑은 고딕" pitchFamily="50" charset="-127"/>
              </a:rPr>
              <a:t>}</a:t>
            </a:r>
            <a:endParaRPr kumimoji="1" lang="ko-KR" altLang="ko-KR" sz="3600" b="1" dirty="0">
              <a:latin typeface="Lucida Console" pitchFamily="49" charset="0"/>
              <a:ea typeface="맑은 고딕" pitchFamily="50" charset="-127"/>
            </a:endParaRPr>
          </a:p>
        </p:txBody>
      </p:sp>
      <p:pic>
        <p:nvPicPr>
          <p:cNvPr id="15872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3568700"/>
            <a:ext cx="7605713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2. </a:t>
            </a:r>
            <a:r>
              <a:rPr lang="ko-KR" altLang="en-US" smtClean="0"/>
              <a:t>클래스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759075"/>
          </a:xfrm>
        </p:spPr>
        <p:txBody>
          <a:bodyPr/>
          <a:lstStyle/>
          <a:p>
            <a:endParaRPr lang="en-US" altLang="ko-KR" sz="4400" smtClean="0"/>
          </a:p>
          <a:p>
            <a:endParaRPr lang="en-US" altLang="ko-KR" sz="440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4400" smtClean="0"/>
              <a:t>4) </a:t>
            </a:r>
            <a:r>
              <a:rPr lang="ko-KR" altLang="en-US" sz="4400" smtClean="0"/>
              <a:t>메서드 오버로딩</a:t>
            </a:r>
            <a:endParaRPr lang="en-US" altLang="ko-KR" sz="440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4400" smtClean="0"/>
              <a:t>   (method overloading)</a:t>
            </a:r>
            <a:endParaRPr lang="ko-KR" altLang="en-US" sz="4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제목 1"/>
          <p:cNvSpPr>
            <a:spLocks noGrp="1"/>
          </p:cNvSpPr>
          <p:nvPr>
            <p:ph type="title"/>
          </p:nvPr>
        </p:nvSpPr>
        <p:spPr>
          <a:xfrm>
            <a:off x="381000" y="180975"/>
            <a:ext cx="9174163" cy="400050"/>
          </a:xfrm>
        </p:spPr>
        <p:txBody>
          <a:bodyPr/>
          <a:lstStyle/>
          <a:p>
            <a:r>
              <a:rPr lang="ko-KR" altLang="ko-KR" smtClean="0"/>
              <a:t>메서드 오버로딩(method overloading)</a:t>
            </a:r>
            <a:endParaRPr lang="ko-KR" altLang="en-US" smtClean="0"/>
          </a:p>
        </p:txBody>
      </p:sp>
      <p:sp>
        <p:nvSpPr>
          <p:cNvPr id="169987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4371975"/>
          </a:xfrm>
        </p:spPr>
        <p:txBody>
          <a:bodyPr/>
          <a:lstStyle/>
          <a:p>
            <a:r>
              <a:rPr lang="ko-KR" altLang="ko-KR" smtClean="0"/>
              <a:t>메서드 오버로딩(method overloading)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하나의 클래스에 같은 이름의 메서드를 여러 개 정의하는 것을 메서드 오버로딩, 간단히 오버로딩이라고 한다.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  <a:p>
            <a:r>
              <a:rPr lang="ko-KR" altLang="ko-KR" smtClean="0"/>
              <a:t>오버로딩의 조건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메서드의 이름이 같아야 한다.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매개변수의 개수 또는 타입이 달라야 한다.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매개변수는 같고 리턴타입이 다른 경우는 오버로딩이 성립되지 않는다</a:t>
            </a:r>
            <a:r>
              <a:rPr lang="en-US" altLang="ko-KR" smtClean="0">
                <a:latin typeface="Optima" panose="020B0604020202020204" pitchFamily="34" charset="0"/>
              </a:rPr>
              <a:t>(리턴타입은 오버로딩을 구현하는데 아무런 영향을 주지 못한다.)</a:t>
            </a: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  <a:p>
            <a:r>
              <a:rPr lang="ko-KR" altLang="ko-KR" smtClean="0"/>
              <a:t>오버로딩의 예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System.out.println메서드</a:t>
            </a:r>
          </a:p>
          <a:p>
            <a:pPr lvl="2"/>
            <a:r>
              <a:rPr lang="ko-KR" altLang="ko-KR" smtClean="0">
                <a:latin typeface="Optima" panose="020B0604020202020204" pitchFamily="34" charset="0"/>
              </a:rPr>
              <a:t>다양하게 오버로딩된 메서드를 제공함으로써 모든 변수를 출력할 수 있도록 설계</a:t>
            </a:r>
          </a:p>
          <a:p>
            <a:pPr lvl="2"/>
            <a:endParaRPr lang="en-US" altLang="ko-KR" smtClean="0">
              <a:latin typeface="Optima" panose="020B0604020202020204" pitchFamily="34" charset="0"/>
            </a:endParaRPr>
          </a:p>
          <a:p>
            <a:pPr lvl="1"/>
            <a:endParaRPr lang="ko-KR" altLang="en-US" smtClean="0">
              <a:latin typeface="Optima" panose="020B0604020202020204" pitchFamily="34" charset="0"/>
            </a:endParaRPr>
          </a:p>
        </p:txBody>
      </p:sp>
      <p:grpSp>
        <p:nvGrpSpPr>
          <p:cNvPr id="169988" name="그룹 8"/>
          <p:cNvGrpSpPr>
            <a:grpSpLocks/>
          </p:cNvGrpSpPr>
          <p:nvPr/>
        </p:nvGrpSpPr>
        <p:grpSpPr bwMode="auto">
          <a:xfrm>
            <a:off x="661988" y="4787900"/>
            <a:ext cx="8659812" cy="1079500"/>
            <a:chOff x="611560" y="5445224"/>
            <a:chExt cx="7992888" cy="1080120"/>
          </a:xfrm>
        </p:grpSpPr>
        <p:sp>
          <p:nvSpPr>
            <p:cNvPr id="8" name="직사각형 7"/>
            <p:cNvSpPr/>
            <p:nvPr/>
          </p:nvSpPr>
          <p:spPr bwMode="auto">
            <a:xfrm>
              <a:off x="611560" y="5445224"/>
              <a:ext cx="7992888" cy="1080120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kumimoji="1" lang="ko-KR" altLang="en-US" sz="18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9990" name="TextBox 4"/>
            <p:cNvSpPr txBox="1">
              <a:spLocks noChangeArrowheads="1"/>
            </p:cNvSpPr>
            <p:nvPr/>
          </p:nvSpPr>
          <p:spPr bwMode="auto">
            <a:xfrm>
              <a:off x="899592" y="5517232"/>
              <a:ext cx="3672408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void println()</a:t>
              </a:r>
            </a:p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void println(boolean x)</a:t>
              </a:r>
            </a:p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void println(char x)</a:t>
              </a:r>
            </a:p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void println(char[] x)</a:t>
              </a:r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169991" name="TextBox 5"/>
            <p:cNvSpPr txBox="1">
              <a:spLocks noChangeArrowheads="1"/>
            </p:cNvSpPr>
            <p:nvPr/>
          </p:nvSpPr>
          <p:spPr bwMode="auto">
            <a:xfrm>
              <a:off x="3491880" y="5517232"/>
              <a:ext cx="3672408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void println(double x)</a:t>
              </a:r>
            </a:p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void println(xloat x)</a:t>
              </a:r>
            </a:p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void println(int x)</a:t>
              </a:r>
            </a:p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void println(long x)</a:t>
              </a:r>
            </a:p>
          </p:txBody>
        </p:sp>
        <p:sp>
          <p:nvSpPr>
            <p:cNvPr id="169992" name="TextBox 6"/>
            <p:cNvSpPr txBox="1">
              <a:spLocks noChangeArrowheads="1"/>
            </p:cNvSpPr>
            <p:nvPr/>
          </p:nvSpPr>
          <p:spPr bwMode="auto">
            <a:xfrm>
              <a:off x="6084168" y="5517232"/>
              <a:ext cx="2232248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void println(Object x)</a:t>
              </a:r>
            </a:p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void println(String x)</a:t>
              </a:r>
            </a:p>
            <a:p>
              <a:pPr eaLnBrk="1" hangingPunct="1"/>
              <a:endParaRPr lang="en-US" altLang="ko-KR">
                <a:ea typeface="맑은 고딕" panose="020B0503020000020004" pitchFamily="50" charset="-127"/>
              </a:endParaRPr>
            </a:p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제목 1"/>
          <p:cNvSpPr>
            <a:spLocks noGrp="1"/>
          </p:cNvSpPr>
          <p:nvPr>
            <p:ph type="title"/>
          </p:nvPr>
        </p:nvSpPr>
        <p:spPr>
          <a:xfrm>
            <a:off x="381000" y="180975"/>
            <a:ext cx="9174163" cy="400050"/>
          </a:xfrm>
        </p:spPr>
        <p:txBody>
          <a:bodyPr/>
          <a:lstStyle/>
          <a:p>
            <a:r>
              <a:rPr lang="ko-KR" altLang="ko-KR" smtClean="0"/>
              <a:t>메서드 오버로딩(method overloading)</a:t>
            </a:r>
            <a:endParaRPr lang="ko-KR" altLang="en-US" smtClean="0"/>
          </a:p>
        </p:txBody>
      </p:sp>
      <p:sp>
        <p:nvSpPr>
          <p:cNvPr id="171011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4297363"/>
          </a:xfrm>
        </p:spPr>
        <p:txBody>
          <a:bodyPr/>
          <a:lstStyle/>
          <a:p>
            <a:r>
              <a:rPr lang="ko-KR" altLang="ko-KR" smtClean="0"/>
              <a:t>오버로딩의 예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매개변수의 이름이 다른 것은 오버로딩이 아니다.</a:t>
            </a: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리턴타입은 오버로딩의 성립조건이 아니다.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매개변수의 타입이 다르므로 오버로딩이 성립한다.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오버로딩의 올바른 예 </a:t>
            </a:r>
            <a:r>
              <a:rPr lang="en-US" altLang="ko-KR" smtClean="0">
                <a:latin typeface="Optima" panose="020B0604020202020204" pitchFamily="34" charset="0"/>
              </a:rPr>
              <a:t>– 매개변수는 다르지만 같은 의미의 기능수행</a:t>
            </a:r>
            <a:endParaRPr lang="ko-KR" altLang="ko-KR" smtClean="0">
              <a:latin typeface="Optima" panose="020B0604020202020204" pitchFamily="34" charset="0"/>
            </a:endParaRPr>
          </a:p>
          <a:p>
            <a:pPr lvl="1"/>
            <a:endParaRPr lang="ko-KR" altLang="ko-KR" smtClean="0">
              <a:latin typeface="Optima" panose="020B0604020202020204" pitchFamily="34" charset="0"/>
            </a:endParaRPr>
          </a:p>
          <a:p>
            <a:pPr lvl="1"/>
            <a:endParaRPr lang="ko-KR" altLang="ko-KR" smtClean="0">
              <a:latin typeface="Optima" panose="020B0604020202020204" pitchFamily="34" charset="0"/>
            </a:endParaRPr>
          </a:p>
          <a:p>
            <a:pPr lvl="1"/>
            <a:endParaRPr lang="ko-KR" altLang="en-US" smtClean="0">
              <a:latin typeface="Optim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938" y="1600200"/>
            <a:ext cx="7410450" cy="523220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add(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a, 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b) { return 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a+b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; }</a:t>
            </a:r>
          </a:p>
          <a:p>
            <a:pPr algn="l">
              <a:defRPr/>
            </a:pP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add(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x, 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y) { return 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x+y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; }</a:t>
            </a:r>
            <a:endParaRPr lang="ko-KR" altLang="en-US" dirty="0">
              <a:latin typeface="Lucida Console" pitchFamily="49" charset="0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9150" y="2524780"/>
            <a:ext cx="7410450" cy="523220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add(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a, 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b) { return 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a+b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; }</a:t>
            </a:r>
          </a:p>
          <a:p>
            <a:pPr algn="l">
              <a:defRPr/>
            </a:pP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long add(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a, 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b) { return (long)(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a+b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); }</a:t>
            </a:r>
            <a:endParaRPr lang="ko-KR" altLang="en-US" dirty="0">
              <a:latin typeface="Lucida Console" pitchFamily="49" charset="0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9150" y="3429000"/>
            <a:ext cx="7410450" cy="523220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long add(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a, long b) { return 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a+b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; }</a:t>
            </a:r>
          </a:p>
          <a:p>
            <a:pPr algn="l">
              <a:defRPr/>
            </a:pP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long add(long a, 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 b) { return </a:t>
            </a:r>
            <a:r>
              <a:rPr lang="en-US" altLang="ko-KR" dirty="0" err="1">
                <a:latin typeface="Lucida Console" pitchFamily="49" charset="0"/>
                <a:ea typeface="맑은 고딕" pitchFamily="50" charset="-127"/>
              </a:rPr>
              <a:t>a+b</a:t>
            </a:r>
            <a:r>
              <a:rPr lang="en-US" altLang="ko-KR" dirty="0">
                <a:latin typeface="Lucida Console" pitchFamily="49" charset="0"/>
                <a:ea typeface="맑은 고딕" pitchFamily="50" charset="-127"/>
              </a:rPr>
              <a:t>; }</a:t>
            </a:r>
            <a:endParaRPr lang="ko-KR" altLang="en-US" dirty="0">
              <a:latin typeface="Lucida Console" pitchFamily="49" charset="0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150" y="4341674"/>
            <a:ext cx="7410450" cy="1754326"/>
          </a:xfrm>
          <a:prstGeom prst="rect">
            <a:avLst/>
          </a:prstGeom>
          <a:solidFill>
            <a:schemeClr val="accent5"/>
          </a:solidFill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 add(</a:t>
            </a: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 a, </a:t>
            </a: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 b) { return </a:t>
            </a: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a+b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; }</a:t>
            </a:r>
          </a:p>
          <a:p>
            <a:pPr algn="l">
              <a:defRPr/>
            </a:pP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long add(long a, long b) { return </a:t>
            </a: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a+b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; }</a:t>
            </a:r>
          </a:p>
          <a:p>
            <a:pPr algn="l">
              <a:defRPr/>
            </a:pP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 add(</a:t>
            </a: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[] a) {</a:t>
            </a:r>
          </a:p>
          <a:p>
            <a:pPr algn="l">
              <a:defRPr/>
            </a:pP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	</a:t>
            </a: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 result = 0;</a:t>
            </a:r>
          </a:p>
          <a:p>
            <a:pPr algn="l">
              <a:defRPr/>
            </a:pP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	for(</a:t>
            </a: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int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 </a:t>
            </a: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i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=0; I &lt; </a:t>
            </a: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a.length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; </a:t>
            </a: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i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++) {</a:t>
            </a:r>
          </a:p>
          <a:p>
            <a:pPr algn="l">
              <a:defRPr/>
            </a:pP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		result += a[</a:t>
            </a:r>
            <a:r>
              <a:rPr lang="en-US" altLang="ko-KR" sz="1200" dirty="0" err="1">
                <a:latin typeface="Lucida Console" pitchFamily="49" charset="0"/>
                <a:ea typeface="맑은 고딕" pitchFamily="50" charset="-127"/>
              </a:rPr>
              <a:t>i</a:t>
            </a: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];</a:t>
            </a:r>
          </a:p>
          <a:p>
            <a:pPr algn="l">
              <a:defRPr/>
            </a:pP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	}</a:t>
            </a:r>
          </a:p>
          <a:p>
            <a:pPr algn="l">
              <a:defRPr/>
            </a:pP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	return result;</a:t>
            </a:r>
          </a:p>
          <a:p>
            <a:pPr algn="l">
              <a:defRPr/>
            </a:pPr>
            <a:r>
              <a:rPr lang="en-US" altLang="ko-KR" sz="1200" dirty="0">
                <a:latin typeface="Lucida Console" pitchFamily="49" charset="0"/>
                <a:ea typeface="맑은 고딕" pitchFamily="50" charset="-127"/>
              </a:rPr>
              <a:t>}</a:t>
            </a:r>
            <a:endParaRPr lang="ko-KR" altLang="en-US" sz="1200" dirty="0">
              <a:latin typeface="Lucida Console" pitchFamily="49" charset="0"/>
              <a:ea typeface="맑은 고딕" pitchFamily="50" charset="-127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2. </a:t>
            </a:r>
            <a:r>
              <a:rPr lang="ko-KR" altLang="en-US" smtClean="0"/>
              <a:t>클래스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759807"/>
          </a:xfrm>
        </p:spPr>
        <p:txBody>
          <a:bodyPr/>
          <a:lstStyle/>
          <a:p>
            <a:endParaRPr lang="en-US" altLang="ko-KR" sz="4400" dirty="0" smtClean="0"/>
          </a:p>
          <a:p>
            <a:endParaRPr lang="en-US" altLang="ko-KR" sz="4400" dirty="0" smtClean="0"/>
          </a:p>
          <a:p>
            <a:r>
              <a:rPr lang="en-US" altLang="ko-KR" sz="4400" dirty="0" smtClean="0"/>
              <a:t>8) </a:t>
            </a:r>
            <a:r>
              <a:rPr lang="ko-KR" altLang="en-US" sz="4400" dirty="0" smtClean="0"/>
              <a:t>상속</a:t>
            </a:r>
            <a:r>
              <a:rPr lang="en-US" altLang="ko-KR" sz="4400" dirty="0" smtClean="0"/>
              <a:t>(inheritance),</a:t>
            </a:r>
          </a:p>
          <a:p>
            <a:r>
              <a:rPr lang="en-US" altLang="ko-KR" sz="4400" dirty="0" smtClean="0"/>
              <a:t>	  </a:t>
            </a:r>
            <a:r>
              <a:rPr lang="ko-KR" altLang="en-US" sz="4400" dirty="0" err="1" smtClean="0"/>
              <a:t>오버라이딩</a:t>
            </a:r>
            <a:r>
              <a:rPr lang="en-US" altLang="ko-KR" sz="4400" dirty="0" smtClean="0"/>
              <a:t>(overriding)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mtClean="0"/>
              <a:t>상속(inheritance)</a:t>
            </a:r>
            <a:endParaRPr lang="ko-KR" altLang="en-US" smtClean="0"/>
          </a:p>
        </p:txBody>
      </p:sp>
      <p:sp>
        <p:nvSpPr>
          <p:cNvPr id="187395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1855788"/>
          </a:xfrm>
        </p:spPr>
        <p:txBody>
          <a:bodyPr/>
          <a:lstStyle/>
          <a:p>
            <a:r>
              <a:rPr lang="ko-KR" altLang="ko-KR" smtClean="0"/>
              <a:t>상속이란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기존의 클래스를 재사용해서 새로운 클래스를 작성하는 것.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두 클래스를 조상과 자손으로 관계를 맺어주는 것.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자손은 조상의 모든 멤버를 상속받는다.(생성자, 초기화블럭 제외)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자손의 멤버개수는 조상보다 적을 수 없다.(같거나 많다.)</a:t>
            </a:r>
          </a:p>
          <a:p>
            <a:pPr lvl="1"/>
            <a:endParaRPr lang="ko-KR" altLang="en-US" smtClean="0">
              <a:latin typeface="Optima" panose="020B0604020202020204" pitchFamily="34" charset="0"/>
            </a:endParaRPr>
          </a:p>
        </p:txBody>
      </p:sp>
      <p:sp>
        <p:nvSpPr>
          <p:cNvPr id="210983" name="Text Box 39"/>
          <p:cNvSpPr txBox="1">
            <a:spLocks noChangeArrowheads="1"/>
          </p:cNvSpPr>
          <p:nvPr/>
        </p:nvSpPr>
        <p:spPr bwMode="auto">
          <a:xfrm>
            <a:off x="974725" y="2781300"/>
            <a:ext cx="7019925" cy="89217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class</a:t>
            </a:r>
            <a:r>
              <a:rPr kumimoji="1" lang="en-US" altLang="ko-KR" b="1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kumimoji="1" lang="ko-KR" altLang="ko-KR" b="1">
                <a:latin typeface="Consolas" panose="020B0609020204030204" pitchFamily="49" charset="0"/>
                <a:ea typeface="굴림" panose="020B0600000101010101" pitchFamily="50" charset="-127"/>
              </a:rPr>
              <a:t>자손클래스</a:t>
            </a:r>
            <a:r>
              <a:rPr kumimoji="1" lang="ko-KR" altLang="en-US" sz="1600">
                <a:latin typeface="Consolas" panose="020B0609020204030204" pitchFamily="49" charset="0"/>
                <a:ea typeface="굴림" panose="020B0600000101010101" pitchFamily="50" charset="-127"/>
              </a:rPr>
              <a:t>  </a:t>
            </a:r>
            <a:r>
              <a:rPr kumimoji="1" lang="en-US" altLang="ko-KR" sz="2000" b="1">
                <a:solidFill>
                  <a:srgbClr val="0000FF"/>
                </a:solidFill>
                <a:latin typeface="Consolas" panose="020B0609020204030204" pitchFamily="49" charset="0"/>
                <a:ea typeface="굴림" panose="020B0600000101010101" pitchFamily="50" charset="-127"/>
              </a:rPr>
              <a:t>extends</a:t>
            </a:r>
            <a:r>
              <a:rPr kumimoji="1" lang="en-US" altLang="ko-KR" sz="2000">
                <a:solidFill>
                  <a:srgbClr val="0000FF"/>
                </a:solidFill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kumimoji="1" lang="ko-KR" altLang="ko-KR" b="1">
                <a:latin typeface="Consolas" panose="020B0609020204030204" pitchFamily="49" charset="0"/>
                <a:ea typeface="굴림" panose="020B0600000101010101" pitchFamily="50" charset="-127"/>
              </a:rPr>
              <a:t>조상클래스</a:t>
            </a:r>
            <a:r>
              <a:rPr kumimoji="1" lang="ko-KR" altLang="en-US" sz="160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{</a:t>
            </a:r>
          </a:p>
          <a:p>
            <a:pPr algn="l" eaLnBrk="1" hangingPunct="1"/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	// ...</a:t>
            </a:r>
          </a:p>
          <a:p>
            <a:pPr algn="l" eaLnBrk="1" hangingPunct="1"/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  <a:endParaRPr kumimoji="1" lang="ko-KR" altLang="ko-KR" sz="200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grpSp>
        <p:nvGrpSpPr>
          <p:cNvPr id="187397" name="Group 46"/>
          <p:cNvGrpSpPr>
            <a:grpSpLocks/>
          </p:cNvGrpSpPr>
          <p:nvPr/>
        </p:nvGrpSpPr>
        <p:grpSpPr bwMode="auto">
          <a:xfrm>
            <a:off x="7325912" y="3810005"/>
            <a:ext cx="1995886" cy="1795465"/>
            <a:chOff x="3784" y="3147"/>
            <a:chExt cx="1160" cy="1131"/>
          </a:xfrm>
        </p:grpSpPr>
        <p:sp>
          <p:nvSpPr>
            <p:cNvPr id="187402" name="Oval 33"/>
            <p:cNvSpPr>
              <a:spLocks noChangeArrowheads="1"/>
            </p:cNvSpPr>
            <p:nvPr/>
          </p:nvSpPr>
          <p:spPr bwMode="auto">
            <a:xfrm>
              <a:off x="3787" y="3429"/>
              <a:ext cx="680" cy="607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kumimoji="1" lang="en-US" altLang="ko-KR" sz="1000">
                <a:latin typeface="Courier New" panose="02070309020205020404" pitchFamily="49" charset="0"/>
                <a:ea typeface="굴림" panose="020B0600000101010101" pitchFamily="50" charset="-127"/>
              </a:endParaRPr>
            </a:p>
            <a:p>
              <a:pPr eaLnBrk="1" hangingPunct="1"/>
              <a:endParaRPr kumimoji="1" lang="en-US" altLang="ko-KR" sz="1000">
                <a:latin typeface="Courier New" panose="02070309020205020404" pitchFamily="49" charset="0"/>
                <a:ea typeface="굴림" panose="020B0600000101010101" pitchFamily="50" charset="-127"/>
              </a:endParaRPr>
            </a:p>
            <a:p>
              <a:pPr eaLnBrk="1" hangingPunct="1"/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7403" name="Oval 34"/>
            <p:cNvSpPr>
              <a:spLocks noChangeArrowheads="1"/>
            </p:cNvSpPr>
            <p:nvPr/>
          </p:nvSpPr>
          <p:spPr bwMode="auto">
            <a:xfrm>
              <a:off x="4544" y="3597"/>
              <a:ext cx="239" cy="273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>
                  <a:latin typeface="Courier New" panose="02070309020205020404" pitchFamily="49" charset="0"/>
                  <a:ea typeface="굴림" panose="020B0600000101010101" pitchFamily="50" charset="-127"/>
                </a:rPr>
                <a:t>z</a:t>
              </a:r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7404" name="Oval 35"/>
            <p:cNvSpPr>
              <a:spLocks noChangeArrowheads="1"/>
            </p:cNvSpPr>
            <p:nvPr/>
          </p:nvSpPr>
          <p:spPr bwMode="auto">
            <a:xfrm>
              <a:off x="3864" y="3597"/>
              <a:ext cx="239" cy="273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>
                  <a:latin typeface="Courier New" panose="02070309020205020404" pitchFamily="49" charset="0"/>
                  <a:ea typeface="굴림" panose="020B0600000101010101" pitchFamily="50" charset="-127"/>
                </a:rPr>
                <a:t>x</a:t>
              </a:r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7405" name="Oval 36"/>
            <p:cNvSpPr>
              <a:spLocks noChangeArrowheads="1"/>
            </p:cNvSpPr>
            <p:nvPr/>
          </p:nvSpPr>
          <p:spPr bwMode="auto">
            <a:xfrm>
              <a:off x="4158" y="3597"/>
              <a:ext cx="239" cy="273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>
                  <a:latin typeface="Courier New" panose="02070309020205020404" pitchFamily="49" charset="0"/>
                  <a:ea typeface="굴림" panose="020B0600000101010101" pitchFamily="50" charset="-127"/>
                </a:rPr>
                <a:t>y</a:t>
              </a:r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7406" name="Oval 38"/>
            <p:cNvSpPr>
              <a:spLocks noChangeArrowheads="1"/>
            </p:cNvSpPr>
            <p:nvPr/>
          </p:nvSpPr>
          <p:spPr bwMode="auto">
            <a:xfrm>
              <a:off x="3784" y="3147"/>
              <a:ext cx="1012" cy="1131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 useBgFill="1">
          <p:nvSpPr>
            <p:cNvPr id="187407" name="Text Box 39"/>
            <p:cNvSpPr txBox="1">
              <a:spLocks noChangeArrowheads="1"/>
            </p:cNvSpPr>
            <p:nvPr/>
          </p:nvSpPr>
          <p:spPr bwMode="auto">
            <a:xfrm>
              <a:off x="3900" y="3383"/>
              <a:ext cx="408" cy="173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200">
                  <a:latin typeface="Courier New" panose="02070309020205020404" pitchFamily="49" charset="0"/>
                  <a:ea typeface="굴림" panose="020B0600000101010101" pitchFamily="50" charset="-127"/>
                </a:rPr>
                <a:t>Point</a:t>
              </a:r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 useBgFill="1">
          <p:nvSpPr>
            <p:cNvPr id="187408" name="Text Box 40"/>
            <p:cNvSpPr txBox="1">
              <a:spLocks noChangeArrowheads="1"/>
            </p:cNvSpPr>
            <p:nvPr/>
          </p:nvSpPr>
          <p:spPr bwMode="auto">
            <a:xfrm>
              <a:off x="4399" y="3315"/>
              <a:ext cx="545" cy="173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200">
                  <a:latin typeface="Courier New" panose="02070309020205020404" pitchFamily="49" charset="0"/>
                  <a:ea typeface="굴림" panose="020B0600000101010101" pitchFamily="50" charset="-127"/>
                </a:rPr>
                <a:t>Point3D</a:t>
              </a:r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87398" name="Text Box 39"/>
          <p:cNvSpPr txBox="1">
            <a:spLocks noChangeArrowheads="1"/>
          </p:cNvSpPr>
          <p:nvPr/>
        </p:nvSpPr>
        <p:spPr bwMode="auto">
          <a:xfrm>
            <a:off x="819150" y="3805238"/>
            <a:ext cx="2105025" cy="1108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class Point {</a:t>
            </a:r>
          </a:p>
          <a:p>
            <a:pPr algn="l" eaLnBrk="1" hangingPunct="1"/>
            <a:r>
              <a:rPr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	int x;</a:t>
            </a:r>
          </a:p>
          <a:p>
            <a:pPr algn="l" eaLnBrk="1" hangingPunct="1"/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	int y;</a:t>
            </a:r>
          </a:p>
          <a:p>
            <a:pPr algn="l" eaLnBrk="1" hangingPunct="1"/>
            <a:r>
              <a:rPr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  <a:endParaRPr kumimoji="1" lang="ko-KR" altLang="ko-KR" sz="180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87399" name="Text Box 39"/>
          <p:cNvSpPr txBox="1">
            <a:spLocks noChangeArrowheads="1"/>
          </p:cNvSpPr>
          <p:nvPr/>
        </p:nvSpPr>
        <p:spPr bwMode="auto">
          <a:xfrm>
            <a:off x="819150" y="4986338"/>
            <a:ext cx="2495550" cy="1322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class Point3D {</a:t>
            </a:r>
          </a:p>
          <a:p>
            <a:pPr algn="l" eaLnBrk="1" hangingPunct="1"/>
            <a:r>
              <a:rPr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	int x;</a:t>
            </a:r>
          </a:p>
          <a:p>
            <a:pPr algn="l" eaLnBrk="1" hangingPunct="1"/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	int y;</a:t>
            </a:r>
          </a:p>
          <a:p>
            <a:pPr algn="l" eaLnBrk="1" hangingPunct="1"/>
            <a:r>
              <a:rPr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	int z;</a:t>
            </a:r>
            <a:endParaRPr kumimoji="1" lang="en-US" altLang="ko-KR" sz="160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eaLnBrk="1" hangingPunct="1"/>
            <a:r>
              <a:rPr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  <a:endParaRPr kumimoji="1" lang="ko-KR" altLang="ko-KR" sz="180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87400" name="Text Box 39"/>
          <p:cNvSpPr txBox="1">
            <a:spLocks noChangeArrowheads="1"/>
          </p:cNvSpPr>
          <p:nvPr/>
        </p:nvSpPr>
        <p:spPr bwMode="auto">
          <a:xfrm>
            <a:off x="3352800" y="5013325"/>
            <a:ext cx="3978275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class Point3D extends Point {</a:t>
            </a:r>
          </a:p>
          <a:p>
            <a:pPr algn="l" eaLnBrk="1" hangingPunct="1"/>
            <a:r>
              <a:rPr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	int z;</a:t>
            </a:r>
            <a:endParaRPr kumimoji="1" lang="en-US" altLang="ko-KR" sz="160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eaLnBrk="1" hangingPunct="1"/>
            <a:r>
              <a:rPr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  <a:endParaRPr kumimoji="1" lang="ko-KR" altLang="ko-KR" sz="180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V="1">
            <a:off x="2924175" y="5634038"/>
            <a:ext cx="390525" cy="142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0838" y="220663"/>
            <a:ext cx="4622800" cy="400050"/>
          </a:xfrm>
        </p:spPr>
        <p:txBody>
          <a:bodyPr anchor="b"/>
          <a:lstStyle/>
          <a:p>
            <a:r>
              <a:rPr lang="ko-KR" altLang="en-US" smtClean="0"/>
              <a:t>상속 </a:t>
            </a:r>
            <a:r>
              <a:rPr lang="en-US" altLang="ko-KR" smtClean="0"/>
              <a:t>(Inheritance)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1055688"/>
            <a:ext cx="9517063" cy="328612"/>
          </a:xfrm>
        </p:spPr>
        <p:txBody>
          <a:bodyPr/>
          <a:lstStyle/>
          <a:p>
            <a:r>
              <a:rPr lang="ko-KR" altLang="en-US" smtClean="0">
                <a:sym typeface="Wingdings 3" panose="05040102010807070707" pitchFamily="18" charset="2"/>
              </a:rPr>
              <a:t>상속 관련 용어</a:t>
            </a:r>
            <a:endParaRPr lang="ko-KR" altLang="en-US" smtClean="0">
              <a:latin typeface="Verdana" panose="020B0604030504040204" pitchFamily="34" charset="0"/>
            </a:endParaRPr>
          </a:p>
        </p:txBody>
      </p:sp>
      <p:sp>
        <p:nvSpPr>
          <p:cNvPr id="188420" name="Rectangle 4"/>
          <p:cNvSpPr>
            <a:spLocks noChangeArrowheads="1"/>
          </p:cNvSpPr>
          <p:nvPr/>
        </p:nvSpPr>
        <p:spPr bwMode="auto">
          <a:xfrm>
            <a:off x="584200" y="1495425"/>
            <a:ext cx="8667750" cy="3733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en-US" altLang="ko-KR">
              <a:latin typeface="휴먼새내기체"/>
              <a:ea typeface="휴먼새내기체"/>
              <a:cs typeface="휴먼새내기체"/>
            </a:endParaRPr>
          </a:p>
          <a:p>
            <a:pPr eaLnBrk="1" hangingPunct="1"/>
            <a:r>
              <a:rPr lang="en-US" altLang="ko-KR">
                <a:latin typeface="휴먼새내기체"/>
                <a:ea typeface="휴먼새내기체"/>
                <a:cs typeface="휴먼새내기체"/>
              </a:rPr>
              <a:t> </a:t>
            </a:r>
          </a:p>
        </p:txBody>
      </p:sp>
      <p:sp>
        <p:nvSpPr>
          <p:cNvPr id="188421" name="Rectangle 5"/>
          <p:cNvSpPr>
            <a:spLocks noChangeArrowheads="1"/>
          </p:cNvSpPr>
          <p:nvPr/>
        </p:nvSpPr>
        <p:spPr bwMode="auto">
          <a:xfrm>
            <a:off x="831850" y="1655763"/>
            <a:ext cx="1981200" cy="8382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88422" name="Rectangle 6"/>
          <p:cNvSpPr>
            <a:spLocks noChangeArrowheads="1"/>
          </p:cNvSpPr>
          <p:nvPr/>
        </p:nvSpPr>
        <p:spPr bwMode="auto">
          <a:xfrm>
            <a:off x="831850" y="4246563"/>
            <a:ext cx="1981200" cy="8382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88423" name="Rectangle 7"/>
          <p:cNvSpPr>
            <a:spLocks noChangeArrowheads="1"/>
          </p:cNvSpPr>
          <p:nvPr/>
        </p:nvSpPr>
        <p:spPr bwMode="auto">
          <a:xfrm>
            <a:off x="831850" y="2951163"/>
            <a:ext cx="1981200" cy="838200"/>
          </a:xfrm>
          <a:prstGeom prst="rect">
            <a:avLst/>
          </a:prstGeom>
          <a:solidFill>
            <a:srgbClr val="C0C0C0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88424" name="Line 8"/>
          <p:cNvSpPr>
            <a:spLocks noChangeShapeType="1"/>
          </p:cNvSpPr>
          <p:nvPr/>
        </p:nvSpPr>
        <p:spPr bwMode="auto">
          <a:xfrm flipV="1">
            <a:off x="1822450" y="2493963"/>
            <a:ext cx="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8425" name="Line 9"/>
          <p:cNvSpPr>
            <a:spLocks noChangeShapeType="1"/>
          </p:cNvSpPr>
          <p:nvPr/>
        </p:nvSpPr>
        <p:spPr bwMode="auto">
          <a:xfrm flipV="1">
            <a:off x="1822450" y="3789363"/>
            <a:ext cx="0" cy="457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8426" name="AutoShape 10"/>
          <p:cNvSpPr>
            <a:spLocks noChangeArrowheads="1"/>
          </p:cNvSpPr>
          <p:nvPr/>
        </p:nvSpPr>
        <p:spPr bwMode="auto">
          <a:xfrm>
            <a:off x="1657350" y="3789363"/>
            <a:ext cx="330200" cy="228600"/>
          </a:xfrm>
          <a:prstGeom prst="flowChartExtra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88427" name="AutoShape 11"/>
          <p:cNvSpPr>
            <a:spLocks noChangeArrowheads="1"/>
          </p:cNvSpPr>
          <p:nvPr/>
        </p:nvSpPr>
        <p:spPr bwMode="auto">
          <a:xfrm>
            <a:off x="1657350" y="2493963"/>
            <a:ext cx="330200" cy="228600"/>
          </a:xfrm>
          <a:prstGeom prst="flowChartExtra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88428" name="Line 12"/>
          <p:cNvSpPr>
            <a:spLocks noChangeShapeType="1"/>
          </p:cNvSpPr>
          <p:nvPr/>
        </p:nvSpPr>
        <p:spPr bwMode="auto">
          <a:xfrm>
            <a:off x="831850" y="2036763"/>
            <a:ext cx="1981200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8429" name="Line 13"/>
          <p:cNvSpPr>
            <a:spLocks noChangeShapeType="1"/>
          </p:cNvSpPr>
          <p:nvPr/>
        </p:nvSpPr>
        <p:spPr bwMode="auto">
          <a:xfrm>
            <a:off x="831850" y="3332163"/>
            <a:ext cx="1981200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8430" name="Line 14"/>
          <p:cNvSpPr>
            <a:spLocks noChangeShapeType="1"/>
          </p:cNvSpPr>
          <p:nvPr/>
        </p:nvSpPr>
        <p:spPr bwMode="auto">
          <a:xfrm>
            <a:off x="831850" y="4627563"/>
            <a:ext cx="1981200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8431" name="Text Box 15"/>
          <p:cNvSpPr txBox="1">
            <a:spLocks noChangeArrowheads="1"/>
          </p:cNvSpPr>
          <p:nvPr/>
        </p:nvSpPr>
        <p:spPr bwMode="auto">
          <a:xfrm>
            <a:off x="1285875" y="1655763"/>
            <a:ext cx="111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Verdana" panose="020B0604030504040204" pitchFamily="34" charset="0"/>
                <a:ea typeface="굴림" panose="020B0600000101010101" pitchFamily="50" charset="-127"/>
              </a:rPr>
              <a:t>Class A</a:t>
            </a:r>
          </a:p>
        </p:txBody>
      </p:sp>
      <p:sp>
        <p:nvSpPr>
          <p:cNvPr id="188432" name="Text Box 16"/>
          <p:cNvSpPr txBox="1">
            <a:spLocks noChangeArrowheads="1"/>
          </p:cNvSpPr>
          <p:nvPr/>
        </p:nvSpPr>
        <p:spPr bwMode="auto">
          <a:xfrm>
            <a:off x="1285875" y="2951163"/>
            <a:ext cx="1120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Verdana" panose="020B0604030504040204" pitchFamily="34" charset="0"/>
                <a:ea typeface="굴림" panose="020B0600000101010101" pitchFamily="50" charset="-127"/>
              </a:rPr>
              <a:t>Class B</a:t>
            </a:r>
          </a:p>
        </p:txBody>
      </p:sp>
      <p:sp>
        <p:nvSpPr>
          <p:cNvPr id="188433" name="Text Box 17"/>
          <p:cNvSpPr txBox="1">
            <a:spLocks noChangeArrowheads="1"/>
          </p:cNvSpPr>
          <p:nvPr/>
        </p:nvSpPr>
        <p:spPr bwMode="auto">
          <a:xfrm>
            <a:off x="1284288" y="4246563"/>
            <a:ext cx="1123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2000">
                <a:latin typeface="Verdana" panose="020B0604030504040204" pitchFamily="34" charset="0"/>
                <a:ea typeface="굴림" panose="020B0600000101010101" pitchFamily="50" charset="-127"/>
              </a:rPr>
              <a:t>Class C</a:t>
            </a:r>
          </a:p>
        </p:txBody>
      </p:sp>
      <p:sp>
        <p:nvSpPr>
          <p:cNvPr id="188434" name="Text Box 18"/>
          <p:cNvSpPr txBox="1">
            <a:spLocks noChangeArrowheads="1"/>
          </p:cNvSpPr>
          <p:nvPr/>
        </p:nvSpPr>
        <p:spPr bwMode="auto">
          <a:xfrm>
            <a:off x="1041400" y="2036763"/>
            <a:ext cx="1552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2000">
                <a:solidFill>
                  <a:schemeClr val="bg1"/>
                </a:solidFill>
                <a:latin typeface="Arial Black" panose="020B0A04020102020204" pitchFamily="34" charset="0"/>
                <a:ea typeface="굴림" panose="020B0600000101010101" pitchFamily="50" charset="-127"/>
              </a:rPr>
              <a:t>기존 클래스</a:t>
            </a:r>
          </a:p>
        </p:txBody>
      </p:sp>
      <p:sp>
        <p:nvSpPr>
          <p:cNvPr id="188435" name="Text Box 19"/>
          <p:cNvSpPr txBox="1">
            <a:spLocks noChangeArrowheads="1"/>
          </p:cNvSpPr>
          <p:nvPr/>
        </p:nvSpPr>
        <p:spPr bwMode="auto">
          <a:xfrm>
            <a:off x="914400" y="3332163"/>
            <a:ext cx="180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2000">
                <a:solidFill>
                  <a:schemeClr val="bg1"/>
                </a:solidFill>
                <a:latin typeface="Arial Black" panose="020B0A04020102020204" pitchFamily="34" charset="0"/>
                <a:ea typeface="굴림" panose="020B0600000101010101" pitchFamily="50" charset="-127"/>
              </a:rPr>
              <a:t>새로운 클래스</a:t>
            </a:r>
          </a:p>
        </p:txBody>
      </p:sp>
      <p:sp>
        <p:nvSpPr>
          <p:cNvPr id="188436" name="Text Box 20"/>
          <p:cNvSpPr txBox="1">
            <a:spLocks noChangeArrowheads="1"/>
          </p:cNvSpPr>
          <p:nvPr/>
        </p:nvSpPr>
        <p:spPr bwMode="auto">
          <a:xfrm>
            <a:off x="914400" y="4627563"/>
            <a:ext cx="1808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2000">
                <a:solidFill>
                  <a:schemeClr val="bg1"/>
                </a:solidFill>
                <a:latin typeface="Arial Black" panose="020B0A04020102020204" pitchFamily="34" charset="0"/>
                <a:ea typeface="굴림" panose="020B0600000101010101" pitchFamily="50" charset="-127"/>
              </a:rPr>
              <a:t>새로운 클래스</a:t>
            </a:r>
          </a:p>
        </p:txBody>
      </p:sp>
      <p:sp>
        <p:nvSpPr>
          <p:cNvPr id="188437" name="Text Box 21"/>
          <p:cNvSpPr txBox="1">
            <a:spLocks noChangeArrowheads="1"/>
          </p:cNvSpPr>
          <p:nvPr/>
        </p:nvSpPr>
        <p:spPr bwMode="auto">
          <a:xfrm>
            <a:off x="4306888" y="2014538"/>
            <a:ext cx="3949700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Arial Black" panose="020B0A04020102020204" pitchFamily="34" charset="0"/>
                <a:ea typeface="굴림" panose="020B0600000101010101" pitchFamily="50" charset="-127"/>
              </a:rPr>
              <a:t> 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파생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   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. A 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클래스를 이용하여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B 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클래스 정의</a:t>
            </a:r>
          </a:p>
          <a:p>
            <a:pPr algn="l" eaLnBrk="1" hangingPunct="1">
              <a:buFont typeface="Wingdings" panose="05000000000000000000" pitchFamily="2" charset="2"/>
              <a:buNone/>
            </a:pP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   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. B 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클래스를 이용하여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C 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클래스 정의</a:t>
            </a:r>
          </a:p>
          <a:p>
            <a:pPr algn="l" eaLnBrk="1" hangingPunct="1">
              <a:buFont typeface="Wingdings" panose="05000000000000000000" pitchFamily="2" charset="2"/>
              <a:buChar char="v"/>
            </a:pP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B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A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의 파생 클래스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, C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B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의 파생 클래스</a:t>
            </a:r>
          </a:p>
          <a:p>
            <a:pPr algn="l" eaLnBrk="1" hangingPunct="1">
              <a:buFont typeface="Wingdings" panose="05000000000000000000" pitchFamily="2" charset="2"/>
              <a:buChar char="v"/>
            </a:pP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A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B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의 직접 상위 클래스</a:t>
            </a:r>
          </a:p>
          <a:p>
            <a:pPr algn="l" eaLnBrk="1" hangingPunct="1">
              <a:buFont typeface="Wingdings" panose="05000000000000000000" pitchFamily="2" charset="2"/>
              <a:buChar char="v"/>
            </a:pP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C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B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의 직접 하위 클래스</a:t>
            </a:r>
          </a:p>
          <a:p>
            <a:pPr algn="l" eaLnBrk="1" hangingPunct="1">
              <a:buFont typeface="Wingdings" panose="05000000000000000000" pitchFamily="2" charset="2"/>
              <a:buChar char="v"/>
            </a:pP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A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B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의 상위 클래스</a:t>
            </a:r>
          </a:p>
          <a:p>
            <a:pPr algn="l" eaLnBrk="1" hangingPunct="1">
              <a:buFont typeface="Wingdings" panose="05000000000000000000" pitchFamily="2" charset="2"/>
              <a:buChar char="v"/>
            </a:pP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A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C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의 상위 클래스</a:t>
            </a:r>
          </a:p>
          <a:p>
            <a:pPr algn="l" eaLnBrk="1" hangingPunct="1">
              <a:buFont typeface="Wingdings" panose="05000000000000000000" pitchFamily="2" charset="2"/>
              <a:buChar char="v"/>
            </a:pP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C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A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의 하위 클래스</a:t>
            </a:r>
          </a:p>
          <a:p>
            <a:pPr algn="l" eaLnBrk="1" hangingPunct="1">
              <a:buFont typeface="Wingdings" panose="05000000000000000000" pitchFamily="2" charset="2"/>
              <a:buChar char="v"/>
            </a:pP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B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는 </a:t>
            </a:r>
            <a:r>
              <a:rPr lang="en-US" altLang="ko-KR" dirty="0">
                <a:latin typeface="Arial Black" panose="020B0A04020102020204" pitchFamily="34" charset="0"/>
                <a:ea typeface="굴림" panose="020B0600000101010101" pitchFamily="50" charset="-127"/>
              </a:rPr>
              <a:t>A</a:t>
            </a:r>
            <a:r>
              <a:rPr lang="ko-KR" altLang="en-US" dirty="0">
                <a:latin typeface="Arial Black" panose="020B0A04020102020204" pitchFamily="34" charset="0"/>
                <a:ea typeface="굴림" panose="020B0600000101010101" pitchFamily="50" charset="-127"/>
              </a:rPr>
              <a:t>의 하위 클래스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 </a:t>
            </a:r>
            <a:r>
              <a:rPr lang="en-US" altLang="ko-KR" smtClean="0">
                <a:latin typeface="Arial" panose="020B0604020202020204" pitchFamily="34" charset="0"/>
              </a:rPr>
              <a:t>–</a:t>
            </a:r>
            <a:r>
              <a:rPr lang="en-US" altLang="ko-KR" smtClean="0"/>
              <a:t> Hello World~</a:t>
            </a:r>
          </a:p>
        </p:txBody>
      </p:sp>
      <p:sp>
        <p:nvSpPr>
          <p:cNvPr id="617478" name="Rectangle 6"/>
          <p:cNvSpPr>
            <a:spLocks noChangeArrowheads="1"/>
          </p:cNvSpPr>
          <p:nvPr/>
        </p:nvSpPr>
        <p:spPr bwMode="auto">
          <a:xfrm>
            <a:off x="271463" y="909638"/>
            <a:ext cx="9517062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3" tIns="45712" rIns="91423" bIns="45712"/>
          <a:lstStyle/>
          <a:p>
            <a:pPr marL="285750" indent="-285750" algn="l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Char char="l"/>
              <a:defRPr/>
            </a:pPr>
            <a:r>
              <a:rPr lang="en-US" altLang="ko-KR" dirty="0">
                <a:latin typeface="+mn-lt"/>
                <a:ea typeface="맑은 고딕" pitchFamily="50" charset="-127"/>
              </a:rPr>
              <a:t>HelloWorld.java</a:t>
            </a:r>
            <a:r>
              <a:rPr lang="en-US" altLang="ko-KR" dirty="0">
                <a:latin typeface="Consolas" pitchFamily="49" charset="0"/>
                <a:ea typeface="맑은 고딕" pitchFamily="50" charset="-127"/>
              </a:rPr>
              <a:t>	</a:t>
            </a:r>
          </a:p>
          <a:p>
            <a:pPr marL="742950" lvl="1" indent="-285750" algn="l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dirty="0">
                <a:latin typeface="Consolas" pitchFamily="49" charset="0"/>
                <a:ea typeface="맑은 고딕" pitchFamily="50" charset="-127"/>
              </a:rPr>
              <a:t>public class </a:t>
            </a:r>
            <a:r>
              <a:rPr lang="en-US" altLang="ko-KR" dirty="0" err="1">
                <a:latin typeface="Consolas" pitchFamily="49" charset="0"/>
                <a:ea typeface="맑은 고딕" pitchFamily="50" charset="-127"/>
              </a:rPr>
              <a:t>HelloWorld</a:t>
            </a:r>
            <a:r>
              <a:rPr lang="en-US" altLang="ko-KR" dirty="0">
                <a:latin typeface="Consolas" pitchFamily="49" charset="0"/>
                <a:ea typeface="맑은 고딕" pitchFamily="50" charset="-127"/>
              </a:rPr>
              <a:t> { </a:t>
            </a:r>
          </a:p>
          <a:p>
            <a:pPr marL="742950" lvl="1" indent="-285750" algn="l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dirty="0">
                <a:latin typeface="Consolas" pitchFamily="49" charset="0"/>
                <a:ea typeface="맑은 고딕" pitchFamily="50" charset="-127"/>
              </a:rPr>
              <a:t>	public static void main(String[] </a:t>
            </a:r>
            <a:r>
              <a:rPr lang="en-US" altLang="ko-KR" dirty="0" err="1">
                <a:latin typeface="Consolas" pitchFamily="49" charset="0"/>
                <a:ea typeface="맑은 고딕" pitchFamily="50" charset="-127"/>
              </a:rPr>
              <a:t>args</a:t>
            </a:r>
            <a:r>
              <a:rPr lang="en-US" altLang="ko-KR" dirty="0">
                <a:latin typeface="Consolas" pitchFamily="49" charset="0"/>
                <a:ea typeface="맑은 고딕" pitchFamily="50" charset="-127"/>
              </a:rPr>
              <a:t>) {</a:t>
            </a:r>
          </a:p>
          <a:p>
            <a:pPr marL="742950" lvl="1" indent="-285750" algn="l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dirty="0">
                <a:latin typeface="Consolas" pitchFamily="49" charset="0"/>
                <a:ea typeface="맑은 고딕" pitchFamily="50" charset="-127"/>
              </a:rPr>
              <a:t>		</a:t>
            </a:r>
            <a:r>
              <a:rPr lang="en-US" altLang="ko-KR" dirty="0" err="1">
                <a:latin typeface="Consolas" pitchFamily="49" charset="0"/>
                <a:ea typeface="맑은 고딕" pitchFamily="50" charset="-127"/>
              </a:rPr>
              <a:t>System.out.println</a:t>
            </a:r>
            <a:r>
              <a:rPr lang="en-US" altLang="ko-KR" dirty="0">
                <a:latin typeface="Consolas" pitchFamily="49" charset="0"/>
                <a:ea typeface="맑은 고딕" pitchFamily="50" charset="-127"/>
              </a:rPr>
              <a:t>("Hello World!!");		</a:t>
            </a:r>
          </a:p>
          <a:p>
            <a:pPr marL="742950" lvl="1" indent="-285750" algn="l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dirty="0">
                <a:latin typeface="Consolas" pitchFamily="49" charset="0"/>
                <a:ea typeface="맑은 고딕" pitchFamily="50" charset="-127"/>
              </a:rPr>
              <a:t>	}</a:t>
            </a:r>
          </a:p>
          <a:p>
            <a:pPr marL="742950" lvl="1" indent="-285750" algn="l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ko-KR" dirty="0">
                <a:latin typeface="Consolas" pitchFamily="49" charset="0"/>
                <a:ea typeface="맑은 고딕" pitchFamily="50" charset="-127"/>
              </a:rPr>
              <a:t>}</a:t>
            </a:r>
          </a:p>
          <a:p>
            <a:pPr marL="342900" indent="-342900" algn="l" eaLnBrk="0" hangingPunct="0">
              <a:lnSpc>
                <a:spcPct val="110000"/>
              </a:lnSpc>
              <a:spcBef>
                <a:spcPct val="20000"/>
              </a:spcBef>
              <a:buFont typeface="Wingdings" pitchFamily="2" charset="2"/>
              <a:buChar char="l"/>
              <a:defRPr/>
            </a:pPr>
            <a:endParaRPr lang="en-US" altLang="ko-KR" dirty="0">
              <a:latin typeface="Consolas" pitchFamily="49" charset="0"/>
              <a:ea typeface="HY헤드라인M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제목 1"/>
          <p:cNvSpPr>
            <a:spLocks noGrp="1"/>
          </p:cNvSpPr>
          <p:nvPr>
            <p:ph type="title"/>
          </p:nvPr>
        </p:nvSpPr>
        <p:spPr>
          <a:xfrm>
            <a:off x="381000" y="180975"/>
            <a:ext cx="9174163" cy="400050"/>
          </a:xfrm>
        </p:spPr>
        <p:txBody>
          <a:bodyPr/>
          <a:lstStyle/>
          <a:p>
            <a:r>
              <a:rPr lang="ko-KR" altLang="ko-KR" smtClean="0"/>
              <a:t>클래스간의 관계 </a:t>
            </a:r>
            <a:r>
              <a:rPr lang="en-US" altLang="ko-KR" smtClean="0"/>
              <a:t>– 상속관계(inheritance)</a:t>
            </a:r>
            <a:endParaRPr lang="ko-KR" altLang="en-US" smtClean="0"/>
          </a:p>
        </p:txBody>
      </p:sp>
      <p:sp>
        <p:nvSpPr>
          <p:cNvPr id="189443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1152525"/>
          </a:xfrm>
        </p:spPr>
        <p:txBody>
          <a:bodyPr/>
          <a:lstStyle/>
          <a:p>
            <a:r>
              <a:rPr lang="ko-KR" altLang="ko-KR" smtClean="0"/>
              <a:t>공통부분은 조상에서 관리하고 개별부분은 자손에서 관리한다.</a:t>
            </a:r>
          </a:p>
          <a:p>
            <a:r>
              <a:rPr lang="ko-KR" altLang="ko-KR" smtClean="0"/>
              <a:t>조상의 변경은 자손에 영향을 미치지만, 자손의 변경은 조상에 아무런 영향을 미치지 않는다.</a:t>
            </a:r>
          </a:p>
          <a:p>
            <a:endParaRPr lang="ko-KR" altLang="en-US" smtClean="0"/>
          </a:p>
        </p:txBody>
      </p:sp>
      <p:grpSp>
        <p:nvGrpSpPr>
          <p:cNvPr id="189444" name="그룹 19"/>
          <p:cNvGrpSpPr>
            <a:grpSpLocks/>
          </p:cNvGrpSpPr>
          <p:nvPr/>
        </p:nvGrpSpPr>
        <p:grpSpPr bwMode="auto">
          <a:xfrm>
            <a:off x="696913" y="4133850"/>
            <a:ext cx="8380412" cy="2019300"/>
            <a:chOff x="1120775" y="4349750"/>
            <a:chExt cx="7735888" cy="2019300"/>
          </a:xfrm>
        </p:grpSpPr>
        <p:sp>
          <p:nvSpPr>
            <p:cNvPr id="189446" name="Oval 37"/>
            <p:cNvSpPr>
              <a:spLocks noChangeArrowheads="1"/>
            </p:cNvSpPr>
            <p:nvPr/>
          </p:nvSpPr>
          <p:spPr bwMode="auto">
            <a:xfrm>
              <a:off x="5903913" y="4841875"/>
              <a:ext cx="1079500" cy="963613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kumimoji="1" lang="en-US" altLang="ko-KR" sz="1000">
                <a:latin typeface="Courier New" panose="02070309020205020404" pitchFamily="49" charset="0"/>
                <a:ea typeface="굴림" panose="020B0600000101010101" pitchFamily="50" charset="-127"/>
              </a:endParaRPr>
            </a:p>
            <a:p>
              <a:pPr eaLnBrk="1" hangingPunct="1"/>
              <a:endParaRPr kumimoji="1" lang="en-US" altLang="ko-KR" sz="1000">
                <a:latin typeface="Courier New" panose="02070309020205020404" pitchFamily="49" charset="0"/>
                <a:ea typeface="굴림" panose="020B0600000101010101" pitchFamily="50" charset="-127"/>
              </a:endParaRPr>
            </a:p>
            <a:p>
              <a:pPr eaLnBrk="1" hangingPunct="1"/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9447" name="Oval 41"/>
            <p:cNvSpPr>
              <a:spLocks noChangeArrowheads="1"/>
            </p:cNvSpPr>
            <p:nvPr/>
          </p:nvSpPr>
          <p:spPr bwMode="auto">
            <a:xfrm>
              <a:off x="6665877" y="5068768"/>
              <a:ext cx="239784" cy="519351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 useBgFill="1">
          <p:nvSpPr>
            <p:cNvPr id="189448" name="Text Box 43"/>
            <p:cNvSpPr txBox="1">
              <a:spLocks noChangeArrowheads="1"/>
            </p:cNvSpPr>
            <p:nvPr/>
          </p:nvSpPr>
          <p:spPr bwMode="auto">
            <a:xfrm>
              <a:off x="7200900" y="5129213"/>
              <a:ext cx="865188" cy="274637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200" dirty="0">
                  <a:latin typeface="Courier New" panose="02070309020205020404" pitchFamily="49" charset="0"/>
                  <a:ea typeface="굴림" panose="020B0600000101010101" pitchFamily="50" charset="-127"/>
                </a:rPr>
                <a:t>Child</a:t>
              </a:r>
              <a:endParaRPr kumimoji="1" lang="ko-KR" altLang="ko-KR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grpSp>
          <p:nvGrpSpPr>
            <p:cNvPr id="189449" name="Group 48"/>
            <p:cNvGrpSpPr>
              <a:grpSpLocks/>
            </p:cNvGrpSpPr>
            <p:nvPr/>
          </p:nvGrpSpPr>
          <p:grpSpPr bwMode="auto">
            <a:xfrm>
              <a:off x="1120775" y="4349750"/>
              <a:ext cx="3260725" cy="2019300"/>
              <a:chOff x="730" y="2354"/>
              <a:chExt cx="2054" cy="1272"/>
            </a:xfrm>
          </p:grpSpPr>
          <p:sp>
            <p:nvSpPr>
              <p:cNvPr id="189455" name="Oval 34"/>
              <p:cNvSpPr>
                <a:spLocks noChangeArrowheads="1"/>
              </p:cNvSpPr>
              <p:nvPr/>
            </p:nvSpPr>
            <p:spPr bwMode="auto">
              <a:xfrm>
                <a:off x="826" y="2853"/>
                <a:ext cx="793" cy="273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>
                    <a:latin typeface="Courier New" panose="02070309020205020404" pitchFamily="49" charset="0"/>
                    <a:ea typeface="굴림" panose="020B0600000101010101" pitchFamily="50" charset="-127"/>
                  </a:rPr>
                  <a:t>Child</a:t>
                </a:r>
                <a:endParaRPr kumimoji="1" lang="ko-KR" altLang="ko-KR" sz="18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9456" name="Oval 35"/>
              <p:cNvSpPr>
                <a:spLocks noChangeArrowheads="1"/>
              </p:cNvSpPr>
              <p:nvPr/>
            </p:nvSpPr>
            <p:spPr bwMode="auto">
              <a:xfrm>
                <a:off x="730" y="3353"/>
                <a:ext cx="1029" cy="273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>
                    <a:latin typeface="Courier New" panose="02070309020205020404" pitchFamily="49" charset="0"/>
                    <a:ea typeface="굴림" panose="020B0600000101010101" pitchFamily="50" charset="-127"/>
                  </a:rPr>
                  <a:t>GrandChild</a:t>
                </a:r>
                <a:endParaRPr kumimoji="1" lang="ko-KR" altLang="ko-KR" sz="18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9457" name="Line 46"/>
              <p:cNvSpPr>
                <a:spLocks noChangeShapeType="1"/>
              </p:cNvSpPr>
              <p:nvPr/>
            </p:nvSpPr>
            <p:spPr bwMode="auto">
              <a:xfrm flipV="1">
                <a:off x="1234" y="3113"/>
                <a:ext cx="0" cy="2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9458" name="Oval 44"/>
              <p:cNvSpPr>
                <a:spLocks noChangeArrowheads="1"/>
              </p:cNvSpPr>
              <p:nvPr/>
            </p:nvSpPr>
            <p:spPr bwMode="auto">
              <a:xfrm>
                <a:off x="1406" y="2354"/>
                <a:ext cx="793" cy="273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>
                    <a:latin typeface="Courier New" panose="02070309020205020404" pitchFamily="49" charset="0"/>
                    <a:ea typeface="굴림" panose="020B0600000101010101" pitchFamily="50" charset="-127"/>
                  </a:rPr>
                  <a:t>Parent</a:t>
                </a:r>
                <a:endParaRPr kumimoji="1" lang="ko-KR" altLang="ko-KR" sz="18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9459" name="Oval 45"/>
              <p:cNvSpPr>
                <a:spLocks noChangeArrowheads="1"/>
              </p:cNvSpPr>
              <p:nvPr/>
            </p:nvSpPr>
            <p:spPr bwMode="auto">
              <a:xfrm>
                <a:off x="2106" y="2854"/>
                <a:ext cx="678" cy="273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kumimoji="1" lang="en-US" altLang="ko-KR">
                    <a:latin typeface="Courier New" panose="02070309020205020404" pitchFamily="49" charset="0"/>
                    <a:ea typeface="굴림" panose="020B0600000101010101" pitchFamily="50" charset="-127"/>
                  </a:rPr>
                  <a:t>Child2</a:t>
                </a:r>
                <a:endParaRPr kumimoji="1" lang="ko-KR" altLang="ko-KR" sz="180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9460" name="Line 46"/>
              <p:cNvSpPr>
                <a:spLocks noChangeShapeType="1"/>
              </p:cNvSpPr>
              <p:nvPr/>
            </p:nvSpPr>
            <p:spPr bwMode="auto">
              <a:xfrm flipH="1" flipV="1">
                <a:off x="1973" y="2636"/>
                <a:ext cx="453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9461" name="Line 46"/>
              <p:cNvSpPr>
                <a:spLocks noChangeShapeType="1"/>
              </p:cNvSpPr>
              <p:nvPr/>
            </p:nvSpPr>
            <p:spPr bwMode="auto">
              <a:xfrm flipV="1">
                <a:off x="1224" y="2636"/>
                <a:ext cx="431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89450" name="Oval 52"/>
            <p:cNvSpPr>
              <a:spLocks noChangeArrowheads="1"/>
            </p:cNvSpPr>
            <p:nvPr/>
          </p:nvSpPr>
          <p:spPr bwMode="auto">
            <a:xfrm>
              <a:off x="5981664" y="5067181"/>
              <a:ext cx="239784" cy="519351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 useBgFill="1">
          <p:nvSpPr>
            <p:cNvPr id="189451" name="Text Box 54"/>
            <p:cNvSpPr txBox="1">
              <a:spLocks noChangeArrowheads="1"/>
            </p:cNvSpPr>
            <p:nvPr/>
          </p:nvSpPr>
          <p:spPr bwMode="auto">
            <a:xfrm>
              <a:off x="4787900" y="5129213"/>
              <a:ext cx="865188" cy="274637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200" dirty="0">
                  <a:latin typeface="Courier New" panose="02070309020205020404" pitchFamily="49" charset="0"/>
                  <a:ea typeface="굴림" panose="020B0600000101010101" pitchFamily="50" charset="-127"/>
                </a:rPr>
                <a:t>Child2</a:t>
              </a:r>
              <a:endParaRPr kumimoji="1" lang="ko-KR" altLang="ko-KR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9452" name="Oval 55"/>
            <p:cNvSpPr>
              <a:spLocks noChangeArrowheads="1"/>
            </p:cNvSpPr>
            <p:nvPr/>
          </p:nvSpPr>
          <p:spPr bwMode="auto">
            <a:xfrm>
              <a:off x="5903913" y="4929202"/>
              <a:ext cx="2844800" cy="760383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 useBgFill="1">
          <p:nvSpPr>
            <p:cNvPr id="189453" name="Text Box 56"/>
            <p:cNvSpPr txBox="1">
              <a:spLocks noChangeArrowheads="1"/>
            </p:cNvSpPr>
            <p:nvPr/>
          </p:nvSpPr>
          <p:spPr bwMode="auto">
            <a:xfrm>
              <a:off x="7559675" y="4552950"/>
              <a:ext cx="1296988" cy="274638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200">
                  <a:latin typeface="Courier New" panose="02070309020205020404" pitchFamily="49" charset="0"/>
                  <a:ea typeface="굴림" panose="020B0600000101010101" pitchFamily="50" charset="-127"/>
                </a:rPr>
                <a:t>GrandChild</a:t>
              </a:r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 useBgFill="1">
          <p:nvSpPr>
            <p:cNvPr id="189454" name="Text Box 42"/>
            <p:cNvSpPr txBox="1">
              <a:spLocks noChangeArrowheads="1"/>
            </p:cNvSpPr>
            <p:nvPr/>
          </p:nvSpPr>
          <p:spPr bwMode="auto">
            <a:xfrm>
              <a:off x="6011863" y="4732338"/>
              <a:ext cx="971550" cy="274637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 sz="1200">
                  <a:latin typeface="Courier New" panose="02070309020205020404" pitchFamily="49" charset="0"/>
                  <a:ea typeface="굴림" panose="020B0600000101010101" pitchFamily="50" charset="-127"/>
                </a:rPr>
                <a:t>Parent</a:t>
              </a:r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189445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763838"/>
            <a:ext cx="389096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제목 1"/>
          <p:cNvSpPr>
            <a:spLocks noGrp="1"/>
          </p:cNvSpPr>
          <p:nvPr>
            <p:ph type="title"/>
          </p:nvPr>
        </p:nvSpPr>
        <p:spPr>
          <a:xfrm>
            <a:off x="381000" y="180975"/>
            <a:ext cx="9174163" cy="400050"/>
          </a:xfrm>
        </p:spPr>
        <p:txBody>
          <a:bodyPr/>
          <a:lstStyle/>
          <a:p>
            <a:r>
              <a:rPr lang="ko-KR" altLang="ko-KR" smtClean="0"/>
              <a:t>클래스간의 관계 </a:t>
            </a:r>
            <a:r>
              <a:rPr lang="en-US" altLang="ko-KR" smtClean="0"/>
              <a:t>– 포함관계(composite)</a:t>
            </a:r>
            <a:endParaRPr lang="ko-KR" altLang="en-US" smtClean="0"/>
          </a:p>
        </p:txBody>
      </p:sp>
      <p:sp>
        <p:nvSpPr>
          <p:cNvPr id="190467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520825"/>
          </a:xfrm>
        </p:spPr>
        <p:txBody>
          <a:bodyPr/>
          <a:lstStyle/>
          <a:p>
            <a:r>
              <a:rPr lang="ko-KR" altLang="ko-KR" smtClean="0"/>
              <a:t>포함(composite)이란?</a:t>
            </a:r>
            <a:endParaRPr lang="en-US" altLang="ko-KR" smtClean="0"/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한 클래스의 멤버변수로 다른 클래스를 선언하는 것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작은 단위의 클래스를 먼저 만들고, 이 들을 조합해서 하나의 커다란 클래스를 만든다.</a:t>
            </a:r>
          </a:p>
          <a:p>
            <a:pPr lvl="1"/>
            <a:endParaRPr lang="ko-KR" altLang="ko-KR" smtClean="0">
              <a:latin typeface="Optima" panose="020B0604020202020204" pitchFamily="34" charset="0"/>
            </a:endParaRPr>
          </a:p>
          <a:p>
            <a:endParaRPr lang="ko-KR" altLang="ko-KR" smtClean="0"/>
          </a:p>
        </p:txBody>
      </p:sp>
      <p:pic>
        <p:nvPicPr>
          <p:cNvPr id="190468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4149725"/>
            <a:ext cx="8696325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69" name="Text Box 39"/>
          <p:cNvSpPr txBox="1">
            <a:spLocks noChangeArrowheads="1"/>
          </p:cNvSpPr>
          <p:nvPr/>
        </p:nvSpPr>
        <p:spPr bwMode="auto">
          <a:xfrm>
            <a:off x="350838" y="2924175"/>
            <a:ext cx="4133850" cy="1169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class Circle {</a:t>
            </a:r>
          </a:p>
          <a:p>
            <a:pPr algn="l"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	int x;	// 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원점의 </a:t>
            </a:r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x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좌표</a:t>
            </a:r>
            <a:endParaRPr lang="en-US" altLang="ko-KR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eaLnBrk="1" hangingPunct="1"/>
            <a:r>
              <a:rPr kumimoji="1"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	int y;</a:t>
            </a:r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 	// 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원점의 </a:t>
            </a:r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y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좌표</a:t>
            </a:r>
            <a:endParaRPr kumimoji="1" lang="en-US" altLang="ko-KR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	int r; 	// 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반지름</a:t>
            </a:r>
            <a:endParaRPr kumimoji="1" lang="en-US" altLang="ko-KR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  <a:endParaRPr kumimoji="1" lang="ko-KR" altLang="ko-KR" sz="160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90470" name="Text Box 39"/>
          <p:cNvSpPr txBox="1">
            <a:spLocks noChangeArrowheads="1"/>
          </p:cNvSpPr>
          <p:nvPr/>
        </p:nvSpPr>
        <p:spPr bwMode="auto">
          <a:xfrm>
            <a:off x="4679950" y="3032125"/>
            <a:ext cx="4486275" cy="954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class Circle {</a:t>
            </a:r>
          </a:p>
          <a:p>
            <a:pPr algn="l"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	Point c = new Point(); //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원점</a:t>
            </a:r>
            <a:endParaRPr lang="en-US" altLang="ko-KR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	int r; 	// 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반지름</a:t>
            </a:r>
            <a:endParaRPr kumimoji="1" lang="en-US" altLang="ko-KR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  <a:endParaRPr kumimoji="1" lang="ko-KR" altLang="ko-KR" sz="160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90471" name="Text Box 39"/>
          <p:cNvSpPr txBox="1">
            <a:spLocks noChangeArrowheads="1"/>
          </p:cNvSpPr>
          <p:nvPr/>
        </p:nvSpPr>
        <p:spPr bwMode="auto">
          <a:xfrm>
            <a:off x="7292975" y="2060575"/>
            <a:ext cx="2106613" cy="11080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class Point {</a:t>
            </a:r>
          </a:p>
          <a:p>
            <a:pPr algn="l" eaLnBrk="1" hangingPunct="1"/>
            <a:r>
              <a:rPr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	int x;</a:t>
            </a:r>
          </a:p>
          <a:p>
            <a:pPr algn="l" eaLnBrk="1" hangingPunct="1"/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	int y;</a:t>
            </a:r>
          </a:p>
          <a:p>
            <a:pPr algn="l" eaLnBrk="1" hangingPunct="1"/>
            <a:r>
              <a:rPr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  <a:endParaRPr kumimoji="1" lang="ko-KR" altLang="ko-KR" sz="180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 bwMode="auto">
          <a:xfrm>
            <a:off x="4094163" y="3505200"/>
            <a:ext cx="585787" cy="952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mtClean="0"/>
              <a:t>클래스간의 관계결정 </a:t>
            </a:r>
            <a:r>
              <a:rPr lang="en-US" altLang="ko-KR" smtClean="0"/>
              <a:t>– 상속 vs. 포함</a:t>
            </a:r>
            <a:endParaRPr lang="ko-KR" altLang="en-US" smtClean="0"/>
          </a:p>
        </p:txBody>
      </p:sp>
      <p:sp>
        <p:nvSpPr>
          <p:cNvPr id="191491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911225"/>
          </a:xfrm>
        </p:spPr>
        <p:txBody>
          <a:bodyPr/>
          <a:lstStyle/>
          <a:p>
            <a:r>
              <a:rPr lang="ko-KR" altLang="ko-KR" smtClean="0"/>
              <a:t>가능한 한 많은 관계를 맺어주어 재사용성을 높이고 관리하기 쉽게 한다.</a:t>
            </a:r>
          </a:p>
          <a:p>
            <a:r>
              <a:rPr lang="en-US" altLang="ko-KR" smtClean="0"/>
              <a:t>‘is-a’</a:t>
            </a:r>
            <a:r>
              <a:rPr lang="ko-KR" altLang="ko-KR" smtClean="0"/>
              <a:t>와 </a:t>
            </a:r>
            <a:r>
              <a:rPr lang="en-US" altLang="ko-KR" smtClean="0"/>
              <a:t>‘has-a’</a:t>
            </a:r>
            <a:r>
              <a:rPr lang="ko-KR" altLang="ko-KR" smtClean="0"/>
              <a:t>를 가지고 문장을 만들어 본다.</a:t>
            </a:r>
          </a:p>
          <a:p>
            <a:pPr lvl="1"/>
            <a:endParaRPr lang="ko-KR" altLang="en-US" smtClean="0">
              <a:latin typeface="Optima" panose="020B0604020202020204" pitchFamily="34" charset="0"/>
            </a:endParaRPr>
          </a:p>
        </p:txBody>
      </p:sp>
      <p:pic>
        <p:nvPicPr>
          <p:cNvPr id="191492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628775"/>
            <a:ext cx="7800975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3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2636838"/>
            <a:ext cx="7840663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494" name="Text Box 39"/>
          <p:cNvSpPr txBox="1">
            <a:spLocks noChangeArrowheads="1"/>
          </p:cNvSpPr>
          <p:nvPr/>
        </p:nvSpPr>
        <p:spPr bwMode="auto">
          <a:xfrm>
            <a:off x="350838" y="4706938"/>
            <a:ext cx="4133850" cy="11699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class Circle {</a:t>
            </a:r>
          </a:p>
          <a:p>
            <a:pPr algn="l"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	int x;	// 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원점의 </a:t>
            </a:r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x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좌표</a:t>
            </a:r>
            <a:endParaRPr lang="en-US" altLang="ko-KR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eaLnBrk="1" hangingPunct="1"/>
            <a:r>
              <a:rPr kumimoji="1"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	int y;</a:t>
            </a:r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 	// 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원점의 </a:t>
            </a:r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y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좌표</a:t>
            </a:r>
            <a:endParaRPr kumimoji="1" lang="en-US" altLang="ko-KR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	int r; 	// 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반지름</a:t>
            </a:r>
            <a:endParaRPr kumimoji="1" lang="en-US" altLang="ko-KR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  <a:endParaRPr kumimoji="1" lang="ko-KR" altLang="ko-KR" sz="160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91495" name="Text Box 39"/>
          <p:cNvSpPr txBox="1">
            <a:spLocks noChangeArrowheads="1"/>
          </p:cNvSpPr>
          <p:nvPr/>
        </p:nvSpPr>
        <p:spPr bwMode="auto">
          <a:xfrm>
            <a:off x="4679950" y="4814888"/>
            <a:ext cx="4486275" cy="9540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class Circle {</a:t>
            </a:r>
          </a:p>
          <a:p>
            <a:pPr algn="l"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	Point c = new Point(); //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원점</a:t>
            </a:r>
            <a:endParaRPr lang="en-US" altLang="ko-KR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	int r; 	// </a:t>
            </a:r>
            <a:r>
              <a:rPr lang="ko-KR" altLang="en-US">
                <a:latin typeface="Consolas" panose="020B0609020204030204" pitchFamily="49" charset="0"/>
                <a:ea typeface="굴림" panose="020B0600000101010101" pitchFamily="50" charset="-127"/>
              </a:rPr>
              <a:t>반지름</a:t>
            </a:r>
            <a:endParaRPr kumimoji="1" lang="en-US" altLang="ko-KR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l" eaLnBrk="1" hangingPunct="1"/>
            <a:r>
              <a:rPr lang="en-US" altLang="ko-KR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  <a:endParaRPr kumimoji="1" lang="ko-KR" altLang="ko-KR" sz="160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sp>
        <p:nvSpPr>
          <p:cNvPr id="191496" name="Text Box 39"/>
          <p:cNvSpPr txBox="1">
            <a:spLocks noChangeArrowheads="1"/>
          </p:cNvSpPr>
          <p:nvPr/>
        </p:nvSpPr>
        <p:spPr bwMode="auto">
          <a:xfrm>
            <a:off x="7292975" y="3843338"/>
            <a:ext cx="2106613" cy="110807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class Point {</a:t>
            </a:r>
          </a:p>
          <a:p>
            <a:pPr algn="l" eaLnBrk="1" hangingPunct="1"/>
            <a:r>
              <a:rPr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	int x;</a:t>
            </a:r>
          </a:p>
          <a:p>
            <a:pPr algn="l" eaLnBrk="1" hangingPunct="1"/>
            <a:r>
              <a:rPr kumimoji="1"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	int y;</a:t>
            </a:r>
          </a:p>
          <a:p>
            <a:pPr algn="l" eaLnBrk="1" hangingPunct="1"/>
            <a:r>
              <a:rPr lang="en-US" altLang="ko-KR" sz="1600">
                <a:latin typeface="Consolas" panose="020B0609020204030204" pitchFamily="49" charset="0"/>
                <a:ea typeface="굴림" panose="020B0600000101010101" pitchFamily="50" charset="-127"/>
              </a:rPr>
              <a:t>}</a:t>
            </a:r>
            <a:endParaRPr kumimoji="1" lang="ko-KR" altLang="ko-KR" sz="1800">
              <a:latin typeface="Consolas" panose="020B0609020204030204" pitchFamily="49" charset="0"/>
              <a:ea typeface="굴림" panose="020B0600000101010101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 bwMode="auto">
          <a:xfrm>
            <a:off x="4094163" y="5287963"/>
            <a:ext cx="585787" cy="952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50838" y="220663"/>
            <a:ext cx="5292725" cy="400050"/>
          </a:xfrm>
        </p:spPr>
        <p:txBody>
          <a:bodyPr anchor="b"/>
          <a:lstStyle/>
          <a:p>
            <a:r>
              <a:rPr lang="ko-KR" altLang="ko-KR" smtClean="0"/>
              <a:t>클래스간의 관계결정</a:t>
            </a:r>
            <a:endParaRPr lang="ko-KR" altLang="en-US" smtClean="0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981075"/>
            <a:ext cx="9517063" cy="938213"/>
          </a:xfrm>
        </p:spPr>
        <p:txBody>
          <a:bodyPr/>
          <a:lstStyle/>
          <a:p>
            <a:r>
              <a:rPr lang="ko-KR" altLang="ko-KR" smtClean="0"/>
              <a:t>클래스간의 </a:t>
            </a:r>
            <a:r>
              <a:rPr lang="ko-KR" altLang="en-US" smtClean="0"/>
              <a:t>정의 방법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Has-a </a:t>
            </a:r>
            <a:r>
              <a:rPr lang="ko-KR" altLang="en-US" smtClean="0">
                <a:latin typeface="Optima" panose="020B0604020202020204" pitchFamily="34" charset="0"/>
              </a:rPr>
              <a:t>관계 </a:t>
            </a:r>
            <a:r>
              <a:rPr lang="en-US" altLang="ko-KR" smtClean="0">
                <a:latin typeface="Optima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</a:rPr>
              <a:t>멤버 변수로 해당 객체의 레퍼런스를 가짐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Is-a </a:t>
            </a:r>
            <a:r>
              <a:rPr lang="ko-KR" altLang="en-US" smtClean="0">
                <a:latin typeface="Optima" panose="020B0604020202020204" pitchFamily="34" charset="0"/>
              </a:rPr>
              <a:t>관계 </a:t>
            </a:r>
            <a:r>
              <a:rPr lang="en-US" altLang="ko-KR" smtClean="0">
                <a:latin typeface="Optima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</a:rPr>
              <a:t>상속</a:t>
            </a:r>
            <a:r>
              <a:rPr lang="en-US" altLang="ko-KR" smtClean="0">
                <a:latin typeface="Optima" panose="020B0604020202020204" pitchFamily="34" charset="0"/>
              </a:rPr>
              <a:t>(extends)</a:t>
            </a:r>
            <a:r>
              <a:rPr lang="ko-KR" altLang="en-US" smtClean="0">
                <a:latin typeface="Optima" panose="020B0604020202020204" pitchFamily="34" charset="0"/>
              </a:rPr>
              <a:t>을 이용</a:t>
            </a:r>
          </a:p>
        </p:txBody>
      </p:sp>
      <p:sp>
        <p:nvSpPr>
          <p:cNvPr id="192516" name="Rectangle 4"/>
          <p:cNvSpPr>
            <a:spLocks noChangeArrowheads="1"/>
          </p:cNvSpPr>
          <p:nvPr/>
        </p:nvSpPr>
        <p:spPr bwMode="auto">
          <a:xfrm>
            <a:off x="798513" y="2087563"/>
            <a:ext cx="3714750" cy="3429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miter lim="800000"/>
            <a:headEnd/>
            <a:tailEnd/>
          </a:ln>
          <a:effectLst>
            <a:outerShdw dist="35921" dir="2700000" algn="ctr" rotWithShape="0">
              <a:srgbClr val="C0C0C0"/>
            </a:outerShdw>
          </a:effec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en-US" altLang="ko-KR">
              <a:latin typeface="휴먼새내기체"/>
              <a:ea typeface="휴먼새내기체"/>
              <a:cs typeface="휴먼새내기체"/>
            </a:endParaRPr>
          </a:p>
          <a:p>
            <a:pPr eaLnBrk="1" hangingPunct="1"/>
            <a:r>
              <a:rPr lang="en-US" altLang="ko-KR">
                <a:latin typeface="휴먼새내기체"/>
                <a:ea typeface="휴먼새내기체"/>
                <a:cs typeface="휴먼새내기체"/>
              </a:rPr>
              <a:t> </a:t>
            </a:r>
          </a:p>
        </p:txBody>
      </p:sp>
      <p:pic>
        <p:nvPicPr>
          <p:cNvPr id="1925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2239963"/>
            <a:ext cx="33559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5961063" y="1841500"/>
            <a:ext cx="19780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 panose="020B0503020000020004" pitchFamily="50" charset="-127"/>
              </a:rPr>
              <a:t> Truck is a Car  (</a:t>
            </a:r>
            <a:r>
              <a:rPr lang="ko-KR" altLang="en-US" dirty="0">
                <a:ea typeface="맑은 고딕" panose="020B0503020000020004" pitchFamily="50" charset="-127"/>
              </a:rPr>
              <a:t>참</a:t>
            </a:r>
            <a:r>
              <a:rPr lang="en-US" altLang="ko-KR" dirty="0">
                <a:ea typeface="맑은 고딕" panose="020B0503020000020004" pitchFamily="50" charset="-127"/>
              </a:rPr>
              <a:t>)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 panose="020B0503020000020004" pitchFamily="50" charset="-127"/>
              </a:rPr>
              <a:t> Taxi is a Car    (</a:t>
            </a:r>
            <a:r>
              <a:rPr lang="ko-KR" altLang="en-US" dirty="0">
                <a:ea typeface="맑은 고딕" panose="020B0503020000020004" pitchFamily="50" charset="-127"/>
              </a:rPr>
              <a:t>참</a:t>
            </a:r>
            <a:r>
              <a:rPr lang="en-US" altLang="ko-KR" dirty="0">
                <a:ea typeface="맑은 고딕" panose="020B0503020000020004" pitchFamily="50" charset="-127"/>
              </a:rPr>
              <a:t>)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 panose="020B0503020000020004" pitchFamily="50" charset="-127"/>
              </a:rPr>
              <a:t> Car is a Truck  (</a:t>
            </a:r>
            <a:r>
              <a:rPr lang="ko-KR" altLang="en-US" dirty="0">
                <a:ea typeface="맑은 고딕" panose="020B0503020000020004" pitchFamily="50" charset="-127"/>
              </a:rPr>
              <a:t>거짓</a:t>
            </a:r>
            <a:r>
              <a:rPr lang="en-US" altLang="ko-KR" dirty="0">
                <a:ea typeface="맑은 고딕" panose="020B0503020000020004" pitchFamily="50" charset="-127"/>
              </a:rPr>
              <a:t>)</a:t>
            </a:r>
          </a:p>
          <a:p>
            <a:pPr algn="l" eaLnBrk="1" hangingPunct="1">
              <a:buFont typeface="Arial" panose="020B0604020202020204" pitchFamily="34" charset="0"/>
              <a:buChar char="•"/>
            </a:pPr>
            <a:r>
              <a:rPr lang="en-US" altLang="ko-KR" dirty="0">
                <a:ea typeface="맑은 고딕" panose="020B0503020000020004" pitchFamily="50" charset="-127"/>
              </a:rPr>
              <a:t> Taxi is a Truck (</a:t>
            </a:r>
            <a:r>
              <a:rPr lang="ko-KR" altLang="en-US" dirty="0">
                <a:ea typeface="맑은 고딕" panose="020B0503020000020004" pitchFamily="50" charset="-127"/>
              </a:rPr>
              <a:t>거짓</a:t>
            </a:r>
            <a:r>
              <a:rPr lang="en-US" altLang="ko-KR" dirty="0"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92519" name="Text Box 7"/>
          <p:cNvSpPr txBox="1">
            <a:spLocks noChangeArrowheads="1"/>
          </p:cNvSpPr>
          <p:nvPr/>
        </p:nvSpPr>
        <p:spPr bwMode="auto">
          <a:xfrm>
            <a:off x="6026150" y="3810000"/>
            <a:ext cx="3467100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Truck truck = </a:t>
            </a:r>
            <a:r>
              <a:rPr lang="en-US" altLang="ko-KR" sz="1200">
                <a:solidFill>
                  <a:srgbClr val="7F0055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new</a:t>
            </a:r>
            <a:r>
              <a:rPr lang="en-US" altLang="ko-KR" sz="12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Truck();</a:t>
            </a:r>
          </a:p>
          <a:p>
            <a:pPr eaLnBrk="1" hangingPunct="1"/>
            <a:r>
              <a:rPr lang="en-US" altLang="ko-KR" sz="12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Taxi taxi = </a:t>
            </a:r>
            <a:r>
              <a:rPr lang="en-US" altLang="ko-KR" sz="1200">
                <a:solidFill>
                  <a:srgbClr val="7F0055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new</a:t>
            </a:r>
            <a:r>
              <a:rPr lang="en-US" altLang="ko-KR" sz="12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Taxi();</a:t>
            </a:r>
          </a:p>
          <a:p>
            <a:pPr eaLnBrk="1" hangingPunct="1"/>
            <a:endParaRPr lang="en-US" altLang="ko-KR" sz="1200">
              <a:solidFill>
                <a:srgbClr val="000000"/>
              </a:solidFill>
              <a:latin typeface="Verdana" panose="020B0604030504040204" pitchFamily="34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2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Car obj1 = truck;</a:t>
            </a:r>
          </a:p>
          <a:p>
            <a:pPr eaLnBrk="1" hangingPunct="1"/>
            <a:r>
              <a:rPr lang="en-US" altLang="ko-KR" sz="12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Car obj2 = taxi;</a:t>
            </a:r>
          </a:p>
          <a:p>
            <a:pPr eaLnBrk="1" hangingPunct="1"/>
            <a:endParaRPr lang="en-US" altLang="ko-KR" sz="1200">
              <a:solidFill>
                <a:srgbClr val="000000"/>
              </a:solidFill>
              <a:latin typeface="Verdana" panose="020B0604030504040204" pitchFamily="34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200">
                <a:solidFill>
                  <a:srgbClr val="3F7F5F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//</a:t>
            </a:r>
            <a:endParaRPr lang="en-US" altLang="ko-KR" sz="1200">
              <a:solidFill>
                <a:srgbClr val="000000"/>
              </a:solidFill>
              <a:latin typeface="Verdana" panose="020B0604030504040204" pitchFamily="34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200">
                <a:solidFill>
                  <a:srgbClr val="3F7F5F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//</a:t>
            </a:r>
            <a:endParaRPr lang="en-US" altLang="ko-KR" sz="1200">
              <a:solidFill>
                <a:srgbClr val="000000"/>
              </a:solidFill>
              <a:latin typeface="Verdana" panose="020B0604030504040204" pitchFamily="34" charset="0"/>
              <a:ea typeface="굴림" panose="020B0600000101010101" pitchFamily="50" charset="-127"/>
            </a:endParaRPr>
          </a:p>
          <a:p>
            <a:pPr eaLnBrk="1" hangingPunct="1"/>
            <a:endParaRPr lang="en-US" altLang="ko-KR" sz="1200">
              <a:solidFill>
                <a:srgbClr val="000000"/>
              </a:solidFill>
              <a:latin typeface="Verdana" panose="020B0604030504040204" pitchFamily="34" charset="0"/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2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Car car = </a:t>
            </a:r>
            <a:r>
              <a:rPr lang="en-US" altLang="ko-KR" sz="1200">
                <a:solidFill>
                  <a:srgbClr val="7F0055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new</a:t>
            </a:r>
            <a:r>
              <a:rPr lang="en-US" altLang="ko-KR" sz="12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Car();</a:t>
            </a:r>
          </a:p>
          <a:p>
            <a:pPr eaLnBrk="1" hangingPunct="1"/>
            <a:r>
              <a:rPr lang="en-US" altLang="ko-KR" sz="12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Taxi obj2 = car;</a:t>
            </a:r>
          </a:p>
          <a:p>
            <a:pPr eaLnBrk="1" hangingPunct="1"/>
            <a:r>
              <a:rPr lang="en-US" altLang="ko-KR" sz="1200">
                <a:solidFill>
                  <a:srgbClr val="000000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Truck obj3 = car;</a:t>
            </a:r>
          </a:p>
        </p:txBody>
      </p:sp>
      <p:sp>
        <p:nvSpPr>
          <p:cNvPr id="192520" name="Text Box 8"/>
          <p:cNvSpPr txBox="1">
            <a:spLocks noChangeArrowheads="1"/>
          </p:cNvSpPr>
          <p:nvPr/>
        </p:nvSpPr>
        <p:spPr bwMode="auto">
          <a:xfrm>
            <a:off x="5530850" y="3810000"/>
            <a:ext cx="495300" cy="22923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 1</a:t>
            </a:r>
          </a:p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 2</a:t>
            </a:r>
          </a:p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 3</a:t>
            </a:r>
          </a:p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 4</a:t>
            </a:r>
          </a:p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 5</a:t>
            </a:r>
          </a:p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 6</a:t>
            </a:r>
          </a:p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 7</a:t>
            </a:r>
          </a:p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 8</a:t>
            </a:r>
          </a:p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  9</a:t>
            </a:r>
          </a:p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10</a:t>
            </a:r>
          </a:p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11</a:t>
            </a:r>
          </a:p>
          <a:p>
            <a:pPr eaLnBrk="1" hangingPunct="1"/>
            <a:r>
              <a:rPr lang="en-US" altLang="ko-KR" sz="1200">
                <a:solidFill>
                  <a:srgbClr val="666699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12</a:t>
            </a:r>
          </a:p>
        </p:txBody>
      </p:sp>
      <p:sp>
        <p:nvSpPr>
          <p:cNvPr id="192521" name="Text Box 9"/>
          <p:cNvSpPr txBox="1">
            <a:spLocks noChangeArrowheads="1"/>
          </p:cNvSpPr>
          <p:nvPr/>
        </p:nvSpPr>
        <p:spPr bwMode="auto">
          <a:xfrm>
            <a:off x="5556250" y="3489325"/>
            <a:ext cx="29416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500">
                <a:latin typeface="Arial Black" panose="020B0A04020102020204" pitchFamily="34" charset="0"/>
                <a:ea typeface="굴림" panose="020B0600000101010101" pitchFamily="50" charset="-127"/>
              </a:rPr>
              <a:t>Is-a </a:t>
            </a:r>
            <a:r>
              <a:rPr lang="ko-KR" altLang="en-US" sz="1500">
                <a:latin typeface="Arial Black" panose="020B0A04020102020204" pitchFamily="34" charset="0"/>
                <a:ea typeface="굴림" panose="020B0600000101010101" pitchFamily="50" charset="-127"/>
              </a:rPr>
              <a:t>관계 및 객체 참조 할당 예</a:t>
            </a:r>
            <a:r>
              <a:rPr lang="en-US" altLang="ko-KR" sz="1500">
                <a:latin typeface="Arial Black" panose="020B0A04020102020204" pitchFamily="34" charset="0"/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192522" name="Text Box 10"/>
          <p:cNvSpPr txBox="1">
            <a:spLocks noChangeArrowheads="1"/>
          </p:cNvSpPr>
          <p:nvPr/>
        </p:nvSpPr>
        <p:spPr bwMode="auto">
          <a:xfrm>
            <a:off x="5378450" y="5638800"/>
            <a:ext cx="322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rgbClr val="FF0000"/>
                </a:solidFill>
                <a:latin typeface="Verdana" panose="020B060403050404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</a:t>
            </a:r>
            <a:endParaRPr lang="en-US" altLang="ko-KR" sz="1200">
              <a:solidFill>
                <a:srgbClr val="FF0000"/>
              </a:solidFill>
              <a:latin typeface="Verdan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92523" name="Text Box 11"/>
          <p:cNvSpPr txBox="1">
            <a:spLocks noChangeArrowheads="1"/>
          </p:cNvSpPr>
          <p:nvPr/>
        </p:nvSpPr>
        <p:spPr bwMode="auto">
          <a:xfrm>
            <a:off x="5378450" y="5821363"/>
            <a:ext cx="322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rgbClr val="FF0000"/>
                </a:solidFill>
                <a:latin typeface="Verdana" panose="020B0604030504040204" pitchFamily="34" charset="0"/>
                <a:ea typeface="굴림" panose="020B0600000101010101" pitchFamily="50" charset="-127"/>
                <a:sym typeface="Wingdings 2" panose="05020102010507070707" pitchFamily="18" charset="2"/>
              </a:rPr>
              <a:t></a:t>
            </a:r>
            <a:endParaRPr lang="en-US" altLang="ko-KR" sz="1200">
              <a:solidFill>
                <a:srgbClr val="FF0000"/>
              </a:solidFill>
              <a:latin typeface="Verdan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92524" name="Text Box 12"/>
          <p:cNvSpPr txBox="1">
            <a:spLocks noChangeArrowheads="1"/>
          </p:cNvSpPr>
          <p:nvPr/>
        </p:nvSpPr>
        <p:spPr bwMode="auto">
          <a:xfrm>
            <a:off x="912813" y="5502275"/>
            <a:ext cx="38433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Arial Black" panose="020B0A04020102020204" pitchFamily="34" charset="0"/>
                <a:ea typeface="굴림" panose="020B0600000101010101" pitchFamily="50" charset="-127"/>
              </a:rPr>
              <a:t> </a:t>
            </a:r>
            <a:r>
              <a:rPr lang="ko-KR" altLang="en-US" sz="2000" dirty="0">
                <a:latin typeface="Arial Black" panose="020B0A04020102020204" pitchFamily="34" charset="0"/>
                <a:ea typeface="굴림" panose="020B0600000101010101" pitchFamily="50" charset="-127"/>
              </a:rPr>
              <a:t>상속을 사용하려면 반드시 </a:t>
            </a:r>
          </a:p>
          <a:p>
            <a:pPr eaLnBrk="1" hangingPunct="1"/>
            <a:r>
              <a:rPr lang="ko-KR" altLang="en-US" sz="2000" dirty="0">
                <a:latin typeface="Arial Black" panose="020B0A04020102020204" pitchFamily="34" charset="0"/>
                <a:ea typeface="굴림" panose="020B0600000101010101" pitchFamily="50" charset="-127"/>
              </a:rPr>
              <a:t>   </a:t>
            </a:r>
            <a:r>
              <a:rPr lang="en-US" altLang="ko-KR" sz="2000" dirty="0">
                <a:latin typeface="Arial Black" panose="020B0A04020102020204" pitchFamily="34" charset="0"/>
                <a:ea typeface="굴림" panose="020B0600000101010101" pitchFamily="50" charset="-127"/>
              </a:rPr>
              <a:t>is-a </a:t>
            </a:r>
            <a:r>
              <a:rPr lang="ko-KR" altLang="en-US" sz="2000" dirty="0">
                <a:latin typeface="Arial Black" panose="020B0A04020102020204" pitchFamily="34" charset="0"/>
                <a:ea typeface="굴림" panose="020B0600000101010101" pitchFamily="50" charset="-127"/>
              </a:rPr>
              <a:t>관계가 성립될 때만 사용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0838" y="220663"/>
            <a:ext cx="6684962" cy="400050"/>
          </a:xfrm>
        </p:spPr>
        <p:txBody>
          <a:bodyPr anchor="b"/>
          <a:lstStyle/>
          <a:p>
            <a:r>
              <a:rPr lang="ko-KR" altLang="en-US" dirty="0" smtClean="0"/>
              <a:t>상속을 이용한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프로그래밍 예</a:t>
            </a:r>
            <a:endParaRPr lang="en-US" altLang="ko-KR" dirty="0" smtClean="0"/>
          </a:p>
        </p:txBody>
      </p:sp>
      <p:graphicFrame>
        <p:nvGraphicFramePr>
          <p:cNvPr id="84070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591509"/>
              </p:ext>
            </p:extLst>
          </p:nvPr>
        </p:nvGraphicFramePr>
        <p:xfrm>
          <a:off x="247650" y="1117600"/>
          <a:ext cx="9410700" cy="3676030"/>
        </p:xfrm>
        <a:graphic>
          <a:graphicData uri="http://schemas.openxmlformats.org/drawingml/2006/table">
            <a:tbl>
              <a:tblPr/>
              <a:tblGrid>
                <a:gridCol w="140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239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Servlet</a:t>
                      </a:r>
                    </a:p>
                  </a:txBody>
                  <a:tcPr marL="99060" marR="99060" marT="45722" marB="45722" anchor="ctr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public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class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MyServlet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extends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HttpServlet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{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   protected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void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doGet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HttpServletRequest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request,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HttpServletResponse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response)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                                                                        throws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ServletException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IOException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{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7F5F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       //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9FBF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TODO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7F5F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   }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   protected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void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doPost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(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HttpServletRequest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request,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HttpServletResponse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response)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                                                                       throws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ServletException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,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IOException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{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7F5F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       //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9FBF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TODO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7F5F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    }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굴림" pitchFamily="50" charset="-127"/>
                        </a:rPr>
                        <a:t>}</a:t>
                      </a:r>
                    </a:p>
                  </a:txBody>
                  <a:tcPr marL="99060" marR="99060" marT="45722" marB="45722" anchor="ctr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36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itchFamily="18" charset="-127"/>
                          <a:ea typeface="HY헤드라인M" pitchFamily="18" charset="-127"/>
                        </a:rPr>
                        <a:t>Thread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public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class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MyThread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extends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Thread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{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HY헤드라인M" pitchFamily="18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    public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0055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void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run()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{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HY헤드라인M" pitchFamily="18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F7F5F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        //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9FBF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TODO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HY헤드라인M" pitchFamily="18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    }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  <a:ea typeface="HY헤드라인M" pitchFamily="18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HY헤드라인M" pitchFamily="18" charset="-127"/>
                        </a:rPr>
                        <a:t>}</a:t>
                      </a:r>
                    </a:p>
                  </a:txBody>
                  <a:tcPr marL="99060" marR="99060" marT="45717" marB="45717" anchor="ctr" horzOverflow="overflow">
                    <a:lnL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제목 1"/>
          <p:cNvSpPr>
            <a:spLocks noGrp="1"/>
          </p:cNvSpPr>
          <p:nvPr>
            <p:ph type="title"/>
          </p:nvPr>
        </p:nvSpPr>
        <p:spPr>
          <a:xfrm>
            <a:off x="350838" y="187325"/>
            <a:ext cx="6934200" cy="400050"/>
          </a:xfrm>
        </p:spPr>
        <p:txBody>
          <a:bodyPr/>
          <a:lstStyle/>
          <a:p>
            <a:r>
              <a:rPr lang="ko-KR" altLang="ko-KR" smtClean="0"/>
              <a:t>클래스간의 관계결정</a:t>
            </a:r>
            <a:r>
              <a:rPr lang="en-US" altLang="ko-KR" smtClean="0"/>
              <a:t>– 예제</a:t>
            </a:r>
            <a:endParaRPr lang="ko-KR" altLang="en-US" smtClean="0"/>
          </a:p>
        </p:txBody>
      </p:sp>
      <p:sp>
        <p:nvSpPr>
          <p:cNvPr id="195587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882650"/>
          </a:xfrm>
        </p:spPr>
        <p:txBody>
          <a:bodyPr/>
          <a:lstStyle/>
          <a:p>
            <a:r>
              <a:rPr lang="ko-KR" altLang="ko-KR" smtClean="0"/>
              <a:t>원(Circle)은 도형(Shape)이다.(A Circle is a Shape.) : 상속관계</a:t>
            </a:r>
          </a:p>
          <a:p>
            <a:r>
              <a:rPr lang="ko-KR" altLang="ko-KR" smtClean="0"/>
              <a:t>원(Circle)은 점(Point)를 가지고 있다.(A Circle has a Point.) : 포함관계</a:t>
            </a:r>
          </a:p>
          <a:p>
            <a:endParaRPr lang="ko-KR" altLang="en-US" smtClean="0"/>
          </a:p>
        </p:txBody>
      </p:sp>
      <p:pic>
        <p:nvPicPr>
          <p:cNvPr id="195588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2676525"/>
            <a:ext cx="2503487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9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349500"/>
            <a:ext cx="3001963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90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4654550"/>
            <a:ext cx="3783013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91" name="Rectangle 28"/>
          <p:cNvSpPr>
            <a:spLocks noChangeArrowheads="1"/>
          </p:cNvSpPr>
          <p:nvPr/>
        </p:nvSpPr>
        <p:spPr bwMode="auto">
          <a:xfrm>
            <a:off x="193675" y="2643567"/>
            <a:ext cx="2574925" cy="1055333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kumimoji="1" lang="ko-KR" altLang="ko-KR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5592" name="Rectangle 29"/>
          <p:cNvSpPr>
            <a:spLocks noChangeArrowheads="1"/>
          </p:cNvSpPr>
          <p:nvPr/>
        </p:nvSpPr>
        <p:spPr bwMode="auto">
          <a:xfrm>
            <a:off x="193675" y="3790858"/>
            <a:ext cx="2574925" cy="2195676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kumimoji="1" lang="ko-KR" altLang="ko-KR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5593" name="Oval 30"/>
          <p:cNvSpPr>
            <a:spLocks noChangeArrowheads="1"/>
          </p:cNvSpPr>
          <p:nvPr/>
        </p:nvSpPr>
        <p:spPr bwMode="auto">
          <a:xfrm>
            <a:off x="7283450" y="2590800"/>
            <a:ext cx="1363663" cy="4318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Shape</a:t>
            </a:r>
            <a:endParaRPr kumimoji="1" lang="ko-KR" altLang="ko-KR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5594" name="Oval 31"/>
          <p:cNvSpPr>
            <a:spLocks noChangeArrowheads="1"/>
          </p:cNvSpPr>
          <p:nvPr/>
        </p:nvSpPr>
        <p:spPr bwMode="auto">
          <a:xfrm>
            <a:off x="6537325" y="3382963"/>
            <a:ext cx="1165225" cy="4318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Circle</a:t>
            </a:r>
            <a:endParaRPr kumimoji="1" lang="ko-KR" altLang="ko-KR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5595" name="Line 46"/>
          <p:cNvSpPr>
            <a:spLocks noChangeShapeType="1"/>
          </p:cNvSpPr>
          <p:nvPr/>
        </p:nvSpPr>
        <p:spPr bwMode="auto">
          <a:xfrm flipV="1">
            <a:off x="7127875" y="3003550"/>
            <a:ext cx="661988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5596" name="Oval 33"/>
          <p:cNvSpPr>
            <a:spLocks noChangeArrowheads="1"/>
          </p:cNvSpPr>
          <p:nvPr/>
        </p:nvSpPr>
        <p:spPr bwMode="auto">
          <a:xfrm>
            <a:off x="8064500" y="3376613"/>
            <a:ext cx="1466850" cy="4318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kumimoji="1" lang="en-US" altLang="ko-KR">
                <a:latin typeface="Courier New" panose="02070309020205020404" pitchFamily="49" charset="0"/>
                <a:ea typeface="굴림" panose="020B0600000101010101" pitchFamily="50" charset="-127"/>
              </a:rPr>
              <a:t>Triangle</a:t>
            </a:r>
            <a:endParaRPr kumimoji="1" lang="ko-KR" altLang="ko-KR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5597" name="Line 46"/>
          <p:cNvSpPr>
            <a:spLocks noChangeShapeType="1"/>
          </p:cNvSpPr>
          <p:nvPr/>
        </p:nvSpPr>
        <p:spPr bwMode="auto">
          <a:xfrm flipH="1" flipV="1">
            <a:off x="8180388" y="3001963"/>
            <a:ext cx="600075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5598" name="Group 37"/>
          <p:cNvGrpSpPr>
            <a:grpSpLocks/>
          </p:cNvGrpSpPr>
          <p:nvPr/>
        </p:nvGrpSpPr>
        <p:grpSpPr bwMode="auto">
          <a:xfrm>
            <a:off x="5654675" y="4195764"/>
            <a:ext cx="4016375" cy="1400176"/>
            <a:chOff x="3311" y="2727"/>
            <a:chExt cx="2336" cy="882"/>
          </a:xfrm>
        </p:grpSpPr>
        <p:pic>
          <p:nvPicPr>
            <p:cNvPr id="195602" name="Picture 3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" y="2791"/>
              <a:ext cx="2290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603" name="Rectangle 36"/>
            <p:cNvSpPr>
              <a:spLocks noChangeArrowheads="1"/>
            </p:cNvSpPr>
            <p:nvPr/>
          </p:nvSpPr>
          <p:spPr bwMode="auto">
            <a:xfrm>
              <a:off x="3311" y="2727"/>
              <a:ext cx="2336" cy="882"/>
            </a:xfrm>
            <a:prstGeom prst="rect">
              <a:avLst/>
            </a:prstGeom>
            <a:noFill/>
            <a:ln w="25400" algn="ctr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12354" name="Ink 4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82832" y="2928939"/>
              <a:ext cx="37835" cy="14287"/>
            </p14:xfrm>
          </p:contentPart>
        </mc:Choice>
        <mc:Fallback xmlns="">
          <p:pic>
            <p:nvPicPr>
              <p:cNvPr id="612354" name="Ink 4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3463" y="2919164"/>
                <a:ext cx="56572" cy="33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12355" name="Ink 4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04550" y="4929189"/>
              <a:ext cx="53313" cy="28575"/>
            </p14:xfrm>
          </p:contentPart>
        </mc:Choice>
        <mc:Fallback xmlns="">
          <p:pic>
            <p:nvPicPr>
              <p:cNvPr id="612355" name="Ink 4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5184" y="4920017"/>
                <a:ext cx="72045" cy="46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1235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898886" y="5145089"/>
              <a:ext cx="53314" cy="28575"/>
            </p14:xfrm>
          </p:contentPart>
        </mc:Choice>
        <mc:Fallback xmlns="">
          <p:pic>
            <p:nvPicPr>
              <p:cNvPr id="61235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89520" y="5135917"/>
                <a:ext cx="72046" cy="4691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Object 클래스 </a:t>
            </a:r>
            <a:endParaRPr lang="ko-KR" altLang="en-US" smtClean="0"/>
          </a:p>
        </p:txBody>
      </p:sp>
      <p:sp>
        <p:nvSpPr>
          <p:cNvPr id="198659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1493838"/>
          </a:xfrm>
        </p:spPr>
        <p:txBody>
          <a:bodyPr/>
          <a:lstStyle/>
          <a:p>
            <a:r>
              <a:rPr lang="ko-KR" altLang="ko-KR" smtClean="0"/>
              <a:t>조상이 없는 클래스는 자동적으로 Object클래스를 상속받게 된다.</a:t>
            </a:r>
          </a:p>
          <a:p>
            <a:r>
              <a:rPr lang="ko-KR" altLang="ko-KR" smtClean="0"/>
              <a:t>상속계층도의 최상위에는 Object클래스가 위치한다.</a:t>
            </a:r>
          </a:p>
          <a:p>
            <a:r>
              <a:rPr lang="ko-KR" altLang="ko-KR" smtClean="0"/>
              <a:t>모든 클래스는 Object클래스에 정의된 11개의 메서드를 상속받는다.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toString(), equals(Object obj), hashCode(), ...</a:t>
            </a:r>
          </a:p>
          <a:p>
            <a:pPr lvl="1"/>
            <a:endParaRPr lang="ko-KR" altLang="en-US" smtClean="0">
              <a:latin typeface="Optima" panose="020B0604020202020204" pitchFamily="34" charset="0"/>
            </a:endParaRPr>
          </a:p>
        </p:txBody>
      </p:sp>
      <p:grpSp>
        <p:nvGrpSpPr>
          <p:cNvPr id="198660" name="Group 40"/>
          <p:cNvGrpSpPr>
            <a:grpSpLocks/>
          </p:cNvGrpSpPr>
          <p:nvPr/>
        </p:nvGrpSpPr>
        <p:grpSpPr bwMode="auto">
          <a:xfrm>
            <a:off x="3227388" y="4276725"/>
            <a:ext cx="1617662" cy="1885950"/>
            <a:chOff x="2558" y="1651"/>
            <a:chExt cx="941" cy="1188"/>
          </a:xfrm>
        </p:grpSpPr>
        <p:sp>
          <p:nvSpPr>
            <p:cNvPr id="198664" name="Oval 41"/>
            <p:cNvSpPr>
              <a:spLocks noChangeArrowheads="1"/>
            </p:cNvSpPr>
            <p:nvPr/>
          </p:nvSpPr>
          <p:spPr bwMode="auto">
            <a:xfrm>
              <a:off x="2631" y="1651"/>
              <a:ext cx="793" cy="273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>
                  <a:latin typeface="Courier New" panose="02070309020205020404" pitchFamily="49" charset="0"/>
                  <a:ea typeface="굴림" panose="020B0600000101010101" pitchFamily="50" charset="-127"/>
                </a:rPr>
                <a:t> Object </a:t>
              </a:r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8665" name="Oval 42"/>
            <p:cNvSpPr>
              <a:spLocks noChangeArrowheads="1"/>
            </p:cNvSpPr>
            <p:nvPr/>
          </p:nvSpPr>
          <p:spPr bwMode="auto">
            <a:xfrm>
              <a:off x="2603" y="2106"/>
              <a:ext cx="854" cy="273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>
                  <a:latin typeface="Courier New" panose="02070309020205020404" pitchFamily="49" charset="0"/>
                  <a:ea typeface="굴림" panose="020B0600000101010101" pitchFamily="50" charset="-127"/>
                </a:rPr>
                <a:t>   Tv   </a:t>
              </a:r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8666" name="Line 46"/>
            <p:cNvSpPr>
              <a:spLocks noChangeShapeType="1"/>
            </p:cNvSpPr>
            <p:nvPr/>
          </p:nvSpPr>
          <p:spPr bwMode="auto">
            <a:xfrm flipV="1">
              <a:off x="3034" y="1911"/>
              <a:ext cx="0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8667" name="Oval 44"/>
            <p:cNvSpPr>
              <a:spLocks noChangeArrowheads="1"/>
            </p:cNvSpPr>
            <p:nvPr/>
          </p:nvSpPr>
          <p:spPr bwMode="auto">
            <a:xfrm>
              <a:off x="2558" y="2566"/>
              <a:ext cx="941" cy="273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en-US" altLang="ko-KR">
                  <a:latin typeface="Courier New" panose="02070309020205020404" pitchFamily="49" charset="0"/>
                  <a:ea typeface="굴림" panose="020B0600000101010101" pitchFamily="50" charset="-127"/>
                </a:rPr>
                <a:t>CaptionTv</a:t>
              </a:r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98668" name="Line 46"/>
            <p:cNvSpPr>
              <a:spLocks noChangeShapeType="1"/>
            </p:cNvSpPr>
            <p:nvPr/>
          </p:nvSpPr>
          <p:spPr bwMode="auto">
            <a:xfrm flipV="1">
              <a:off x="3030" y="2366"/>
              <a:ext cx="0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986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2673350"/>
            <a:ext cx="2971800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2" name="Line 46"/>
          <p:cNvSpPr>
            <a:spLocks noChangeShapeType="1"/>
          </p:cNvSpPr>
          <p:nvPr/>
        </p:nvSpPr>
        <p:spPr bwMode="auto">
          <a:xfrm>
            <a:off x="3470275" y="3286125"/>
            <a:ext cx="14033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19866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2673350"/>
            <a:ext cx="2971800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mtClean="0"/>
              <a:t>오버라이딩(overriding)</a:t>
            </a:r>
            <a:endParaRPr lang="ko-KR" altLang="en-US" smtClean="0"/>
          </a:p>
        </p:txBody>
      </p:sp>
      <p:sp>
        <p:nvSpPr>
          <p:cNvPr id="199683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1187450"/>
          </a:xfrm>
        </p:spPr>
        <p:txBody>
          <a:bodyPr/>
          <a:lstStyle/>
          <a:p>
            <a:r>
              <a:rPr lang="ko-KR" altLang="ko-KR" smtClean="0"/>
              <a:t>조상클래스로부터 </a:t>
            </a:r>
            <a:r>
              <a:rPr lang="ko-KR" altLang="ko-KR" smtClean="0">
                <a:solidFill>
                  <a:srgbClr val="0000FF"/>
                </a:solidFill>
              </a:rPr>
              <a:t>상속받은 메서드의 내용</a:t>
            </a:r>
            <a:r>
              <a:rPr lang="ko-KR" altLang="ko-KR" smtClean="0"/>
              <a:t>을 </a:t>
            </a:r>
            <a:endParaRPr lang="en-US" altLang="ko-KR" smtClean="0"/>
          </a:p>
          <a:p>
            <a:r>
              <a:rPr lang="ko-KR" altLang="ko-KR" smtClean="0">
                <a:solidFill>
                  <a:srgbClr val="0000FF"/>
                </a:solidFill>
              </a:rPr>
              <a:t>상속받는 클래스에 맞게 변경하는 것</a:t>
            </a:r>
            <a:r>
              <a:rPr lang="ko-KR" altLang="ko-KR" smtClean="0"/>
              <a:t>을 오버라이딩이라고 한다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override - vt. ‘~위에 덮어쓰다(overwrite).’, ‘~에 우선하다.’</a:t>
            </a:r>
          </a:p>
          <a:p>
            <a:endParaRPr lang="ko-KR" altLang="en-US" smtClean="0"/>
          </a:p>
        </p:txBody>
      </p:sp>
      <p:pic>
        <p:nvPicPr>
          <p:cNvPr id="199684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2349500"/>
            <a:ext cx="7839075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mtClean="0"/>
              <a:t>오버라이딩의 조건</a:t>
            </a:r>
            <a:endParaRPr lang="ko-KR" altLang="en-US" smtClean="0"/>
          </a:p>
        </p:txBody>
      </p:sp>
      <p:sp>
        <p:nvSpPr>
          <p:cNvPr id="200707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1465263"/>
          </a:xfrm>
        </p:spPr>
        <p:txBody>
          <a:bodyPr/>
          <a:lstStyle/>
          <a:p>
            <a:pPr>
              <a:buFont typeface="맑은 고딕" panose="020B0503020000020004" pitchFamily="50" charset="-127"/>
              <a:buAutoNum type="arabicPeriod"/>
            </a:pPr>
            <a:r>
              <a:rPr lang="en-US" altLang="ko-KR" smtClean="0"/>
              <a:t>선언부가 같아야 한다.(이름, 매개변수, 리턴타입)</a:t>
            </a:r>
          </a:p>
          <a:p>
            <a:pPr>
              <a:buFont typeface="맑은 고딕" panose="020B0503020000020004" pitchFamily="50" charset="-127"/>
              <a:buAutoNum type="arabicPeriod"/>
            </a:pPr>
            <a:r>
              <a:rPr lang="ko-KR" altLang="ko-KR" smtClean="0"/>
              <a:t>접근제어자를 좁은 범위로 변경할 수 없다.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조상의 메서드가 protected라면, 범위가 같거나 넓은 protected나 public으로만 변경할 수 있다.</a:t>
            </a:r>
          </a:p>
          <a:p>
            <a:pPr>
              <a:buFont typeface="맑은 고딕" panose="020B0503020000020004" pitchFamily="50" charset="-127"/>
              <a:buAutoNum type="arabicPeriod"/>
            </a:pPr>
            <a:r>
              <a:rPr lang="ko-KR" altLang="ko-KR" smtClean="0"/>
              <a:t>조상클래스의 메서드보다 많은 수의 예외를 선언할 수 없다.</a:t>
            </a:r>
          </a:p>
          <a:p>
            <a:pPr>
              <a:buFont typeface="맑은 고딕" panose="020B0503020000020004" pitchFamily="50" charset="-127"/>
              <a:buAutoNum type="arabicPeriod"/>
            </a:pPr>
            <a:endParaRPr lang="ko-KR" altLang="en-US" smtClean="0"/>
          </a:p>
        </p:txBody>
      </p:sp>
      <p:pic>
        <p:nvPicPr>
          <p:cNvPr id="20070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852738"/>
            <a:ext cx="5383213" cy="287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mtClean="0"/>
              <a:t>오버로딩 vs. 오버라이딩</a:t>
            </a:r>
            <a:endParaRPr lang="ko-KR" altLang="en-US" smtClean="0"/>
          </a:p>
        </p:txBody>
      </p:sp>
      <p:pic>
        <p:nvPicPr>
          <p:cNvPr id="201731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1052513"/>
            <a:ext cx="8966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2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1875"/>
            <a:ext cx="2662238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1733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2636838"/>
            <a:ext cx="367347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4"/>
          <p:cNvSpPr>
            <a:spLocks noChangeArrowheads="1"/>
          </p:cNvSpPr>
          <p:nvPr/>
        </p:nvSpPr>
        <p:spPr bwMode="auto">
          <a:xfrm>
            <a:off x="7761288" y="4508500"/>
            <a:ext cx="1216025" cy="457200"/>
          </a:xfrm>
          <a:prstGeom prst="irregularSeal1">
            <a:avLst/>
          </a:prstGeom>
          <a:solidFill>
            <a:srgbClr val="FF0000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chemeClr val="bg1"/>
                </a:solidFill>
                <a:latin typeface="Arial Black" panose="020B0A04020102020204" pitchFamily="34" charset="0"/>
                <a:ea typeface="굴림" panose="020B0600000101010101" pitchFamily="50" charset="-127"/>
              </a:rPr>
              <a:t>Error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실습 </a:t>
            </a:r>
            <a:r>
              <a:rPr lang="en-US" altLang="ko-KR" smtClean="0">
                <a:latin typeface="Arial" panose="020B0604020202020204" pitchFamily="34" charset="0"/>
              </a:rPr>
              <a:t>–</a:t>
            </a:r>
            <a:r>
              <a:rPr lang="en-US" altLang="ko-KR" smtClean="0"/>
              <a:t> Hello World~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1989138"/>
          </a:xfrm>
        </p:spPr>
        <p:txBody>
          <a:bodyPr/>
          <a:lstStyle/>
          <a:p>
            <a:r>
              <a:rPr lang="ko-KR" altLang="en-US" smtClean="0"/>
              <a:t>텍스트 에디터를 이용하여 편집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대소문자 주의</a:t>
            </a:r>
            <a:r>
              <a:rPr lang="en-US" altLang="ko-KR" smtClean="0">
                <a:latin typeface="Optima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</a:rPr>
              <a:t>저장 파일명 주의</a:t>
            </a:r>
          </a:p>
          <a:p>
            <a:pPr>
              <a:lnSpc>
                <a:spcPct val="130000"/>
              </a:lnSpc>
            </a:pPr>
            <a:r>
              <a:rPr lang="ko-KR" altLang="en-US" smtClean="0"/>
              <a:t>컴파일 </a:t>
            </a:r>
            <a:r>
              <a:rPr lang="en-US" altLang="ko-KR" smtClean="0"/>
              <a:t>(</a:t>
            </a:r>
            <a:r>
              <a:rPr lang="ko-KR" altLang="en-US" smtClean="0"/>
              <a:t>도스창에서 아래 명령어 수행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javac HelloWorld.java</a:t>
            </a:r>
          </a:p>
          <a:p>
            <a:pPr>
              <a:lnSpc>
                <a:spcPct val="130000"/>
              </a:lnSpc>
            </a:pPr>
            <a:r>
              <a:rPr lang="ko-KR" altLang="en-US" sz="1600" smtClean="0"/>
              <a:t>수행 </a:t>
            </a:r>
            <a:r>
              <a:rPr lang="en-US" altLang="ko-KR" sz="1600" smtClean="0"/>
              <a:t>(</a:t>
            </a:r>
            <a:r>
              <a:rPr lang="ko-KR" altLang="en-US" sz="1600" smtClean="0"/>
              <a:t>도스창에서 아래 명령어 수행</a:t>
            </a:r>
            <a:r>
              <a:rPr lang="en-US" altLang="ko-KR" sz="1600" smtClean="0"/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ko-KR" smtClean="0">
                <a:latin typeface="Optima" panose="020B0604020202020204" pitchFamily="34" charset="0"/>
              </a:rPr>
              <a:t>java HelloWorld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193675" y="3811588"/>
            <a:ext cx="2471738" cy="4572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chemeClr val="bg1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Java program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598738" y="5137150"/>
            <a:ext cx="1962150" cy="406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2000">
                <a:latin typeface="Times New Roman" panose="02020603050405020304" pitchFamily="18" charset="0"/>
                <a:ea typeface="맑은 고딕" panose="020B0503020000020004" pitchFamily="50" charset="-127"/>
              </a:rPr>
              <a:t>컴파일러</a:t>
            </a:r>
            <a:endParaRPr lang="ko-KR" altLang="ko-KR" sz="200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5030788" y="3811588"/>
            <a:ext cx="1962150" cy="4064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2000">
                <a:latin typeface="Times New Roman" panose="02020603050405020304" pitchFamily="18" charset="0"/>
                <a:ea typeface="맑은 고딕" panose="020B0503020000020004" pitchFamily="50" charset="-127"/>
              </a:rPr>
              <a:t>인터프리터</a:t>
            </a:r>
            <a:endParaRPr lang="ko-KR" altLang="ko-KR" sz="2000">
              <a:latin typeface="Times New Roman" panose="02020603050405020304" pitchFamily="18" charset="0"/>
              <a:ea typeface="맑은 고딕" panose="020B0503020000020004" pitchFamily="50" charset="-127"/>
            </a:endParaRP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1285875" y="4316413"/>
            <a:ext cx="1749425" cy="8207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V="1">
            <a:off x="4052888" y="4243388"/>
            <a:ext cx="1524000" cy="8937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>
            <a:off x="6122988" y="4243388"/>
            <a:ext cx="2290762" cy="6905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 rot="1774036">
            <a:off x="989013" y="4773613"/>
            <a:ext cx="2114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Verdana" panose="020B0604030504040204" pitchFamily="34" charset="0"/>
                <a:ea typeface="굴림" panose="020B0600000101010101" pitchFamily="50" charset="-127"/>
              </a:rPr>
              <a:t>Helloworld.java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 rot="-2032625">
            <a:off x="3403600" y="4465638"/>
            <a:ext cx="2138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Verdana" panose="020B0604030504040204" pitchFamily="34" charset="0"/>
                <a:ea typeface="굴림" panose="020B0600000101010101" pitchFamily="50" charset="-127"/>
              </a:rPr>
              <a:t>Helloworld.class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 rot="993474">
            <a:off x="6797675" y="4346575"/>
            <a:ext cx="12493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Times New Roman" panose="02020603050405020304" pitchFamily="18" charset="0"/>
                <a:ea typeface="굴림" panose="020B0600000101010101" pitchFamily="50" charset="-127"/>
              </a:rPr>
              <a:t>010000101110</a:t>
            </a:r>
          </a:p>
        </p:txBody>
      </p:sp>
      <p:graphicFrame>
        <p:nvGraphicFramePr>
          <p:cNvPr id="14349" name="Object 13"/>
          <p:cNvGraphicFramePr>
            <a:graphicFrameLocks noChangeAspect="1"/>
          </p:cNvGraphicFramePr>
          <p:nvPr/>
        </p:nvGraphicFramePr>
        <p:xfrm>
          <a:off x="7839075" y="4941888"/>
          <a:ext cx="1404938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7" name="클립" r:id="rId4" imgW="4755794" imgH="4828032" progId="">
                  <p:embed/>
                </p:oleObj>
              </mc:Choice>
              <mc:Fallback>
                <p:oleObj name="클립" r:id="rId4" imgW="4755794" imgH="4828032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9075" y="4941888"/>
                        <a:ext cx="1404938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8153400" y="5068888"/>
            <a:ext cx="819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2000">
                <a:solidFill>
                  <a:schemeClr val="bg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Hello</a:t>
            </a:r>
          </a:p>
          <a:p>
            <a:pPr eaLnBrk="1" hangingPunct="1"/>
            <a:r>
              <a:rPr lang="en-US" altLang="ko-KR" sz="2000">
                <a:solidFill>
                  <a:schemeClr val="bg1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World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2362200" y="5591175"/>
            <a:ext cx="2106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rgbClr val="3333FF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javac</a:t>
            </a:r>
            <a:r>
              <a:rPr lang="en-US" altLang="ko-KR">
                <a:latin typeface="Verdana" panose="020B0604030504040204" pitchFamily="34" charset="0"/>
                <a:ea typeface="굴림" panose="020B0600000101010101" pitchFamily="50" charset="-127"/>
              </a:rPr>
              <a:t> Helloworld.java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7221538" y="3833813"/>
            <a:ext cx="1571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solidFill>
                  <a:srgbClr val="3333FF"/>
                </a:solidFill>
                <a:latin typeface="Verdana" panose="020B0604030504040204" pitchFamily="34" charset="0"/>
                <a:ea typeface="굴림" panose="020B0600000101010101" pitchFamily="50" charset="-127"/>
              </a:rPr>
              <a:t>java</a:t>
            </a:r>
            <a:r>
              <a:rPr lang="en-US" altLang="ko-KR">
                <a:latin typeface="Verdana" panose="020B0604030504040204" pitchFamily="34" charset="0"/>
                <a:ea typeface="굴림" panose="020B0600000101010101" pitchFamily="50" charset="-127"/>
              </a:rPr>
              <a:t> Helloworld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super – </a:t>
            </a:r>
            <a:r>
              <a:rPr lang="ko-KR" altLang="en-US" smtClean="0"/>
              <a:t>상위 클래스 </a:t>
            </a:r>
            <a:r>
              <a:rPr lang="ko-KR" altLang="ko-KR" smtClean="0"/>
              <a:t>참조변수</a:t>
            </a:r>
            <a:r>
              <a:rPr lang="en-US" altLang="ko-KR" smtClean="0"/>
              <a:t> </a:t>
            </a:r>
            <a:endParaRPr lang="ko-KR" altLang="en-US" smtClean="0"/>
          </a:p>
        </p:txBody>
      </p:sp>
      <p:sp>
        <p:nvSpPr>
          <p:cNvPr id="202755" name="내용 개체 틀 2"/>
          <p:cNvSpPr>
            <a:spLocks noGrp="1"/>
          </p:cNvSpPr>
          <p:nvPr>
            <p:ph idx="1"/>
          </p:nvPr>
        </p:nvSpPr>
        <p:spPr>
          <a:xfrm>
            <a:off x="225425" y="981075"/>
            <a:ext cx="9517063" cy="2381250"/>
          </a:xfrm>
        </p:spPr>
        <p:txBody>
          <a:bodyPr/>
          <a:lstStyle/>
          <a:p>
            <a:r>
              <a:rPr lang="en-US" altLang="ko-KR" smtClean="0"/>
              <a:t>this 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인스턴스 자신을 가리키는 참조변수. 인스턴스의 주소가 저장되어있음</a:t>
            </a:r>
          </a:p>
          <a:p>
            <a:pPr lvl="1"/>
            <a:r>
              <a:rPr lang="ko-KR" altLang="ko-KR" smtClean="0">
                <a:latin typeface="Optima" panose="020B0604020202020204" pitchFamily="34" charset="0"/>
              </a:rPr>
              <a:t>모든 인스턴스 메서드에 지역변수로 숨겨진 채로 존재</a:t>
            </a:r>
            <a:endParaRPr lang="en-US" altLang="ko-KR" smtClean="0">
              <a:latin typeface="Optima" panose="020B0604020202020204" pitchFamily="34" charset="0"/>
            </a:endParaRPr>
          </a:p>
          <a:p>
            <a:r>
              <a:rPr lang="en-US" altLang="ko-KR" smtClean="0"/>
              <a:t>super </a:t>
            </a:r>
            <a:endParaRPr lang="ko-KR" altLang="ko-KR" smtClean="0"/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this와 같음. 조상의 멤버와 자신의 멤버를 구별하는 데 사용. </a:t>
            </a:r>
            <a:endParaRPr lang="ko-KR" altLang="ko-KR" smtClean="0">
              <a:latin typeface="Optima" panose="020B0604020202020204" pitchFamily="34" charset="0"/>
            </a:endParaRPr>
          </a:p>
          <a:p>
            <a:pPr lvl="1"/>
            <a:endParaRPr lang="ko-KR" altLang="ko-KR" smtClean="0">
              <a:latin typeface="Optima" panose="020B0604020202020204" pitchFamily="34" charset="0"/>
            </a:endParaRPr>
          </a:p>
          <a:p>
            <a:endParaRPr lang="en-US" altLang="ko-KR" smtClean="0"/>
          </a:p>
          <a:p>
            <a:endParaRPr lang="ko-KR" altLang="en-US" smtClean="0"/>
          </a:p>
        </p:txBody>
      </p:sp>
      <p:pic>
        <p:nvPicPr>
          <p:cNvPr id="202756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3" y="4292600"/>
            <a:ext cx="38608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2757" name="Group 24"/>
          <p:cNvGrpSpPr>
            <a:grpSpLocks/>
          </p:cNvGrpSpPr>
          <p:nvPr/>
        </p:nvGrpSpPr>
        <p:grpSpPr bwMode="auto">
          <a:xfrm>
            <a:off x="819150" y="2768601"/>
            <a:ext cx="4562475" cy="2052638"/>
            <a:chOff x="431" y="3034"/>
            <a:chExt cx="2653" cy="1293"/>
          </a:xfrm>
        </p:grpSpPr>
        <p:pic>
          <p:nvPicPr>
            <p:cNvPr id="202761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" y="3042"/>
              <a:ext cx="2586" cy="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2762" name="Rectangle 22"/>
            <p:cNvSpPr>
              <a:spLocks noChangeArrowheads="1"/>
            </p:cNvSpPr>
            <p:nvPr/>
          </p:nvSpPr>
          <p:spPr bwMode="auto">
            <a:xfrm>
              <a:off x="431" y="3034"/>
              <a:ext cx="2653" cy="1293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grpSp>
        <p:nvGrpSpPr>
          <p:cNvPr id="202758" name="Group 23"/>
          <p:cNvGrpSpPr>
            <a:grpSpLocks/>
          </p:cNvGrpSpPr>
          <p:nvPr/>
        </p:nvGrpSpPr>
        <p:grpSpPr bwMode="auto">
          <a:xfrm>
            <a:off x="819150" y="4852988"/>
            <a:ext cx="4562475" cy="1897063"/>
            <a:chOff x="431" y="1831"/>
            <a:chExt cx="2653" cy="1195"/>
          </a:xfrm>
        </p:grpSpPr>
        <p:pic>
          <p:nvPicPr>
            <p:cNvPr id="202759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" y="1842"/>
              <a:ext cx="2631" cy="1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2760" name="Rectangle 21"/>
            <p:cNvSpPr>
              <a:spLocks noChangeArrowheads="1"/>
            </p:cNvSpPr>
            <p:nvPr/>
          </p:nvSpPr>
          <p:spPr bwMode="auto">
            <a:xfrm>
              <a:off x="431" y="1831"/>
              <a:ext cx="2653" cy="1175"/>
            </a:xfrm>
            <a:prstGeom prst="rect">
              <a:avLst/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kumimoji="1" lang="ko-KR" altLang="ko-KR" sz="18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8" y="157858"/>
            <a:ext cx="7853362" cy="400249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/>
              <a:t>자바 프로그램 성능 </a:t>
            </a:r>
            <a:r>
              <a:rPr lang="ko-KR" altLang="en-US" dirty="0" smtClean="0"/>
              <a:t>튜닝</a:t>
            </a:r>
            <a:endParaRPr lang="en-US" altLang="ko-KR" dirty="0" smtClean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082800"/>
          </a:xfrm>
        </p:spPr>
        <p:txBody>
          <a:bodyPr/>
          <a:lstStyle/>
          <a:p>
            <a:endParaRPr lang="en-US" altLang="ko-KR" sz="4400" dirty="0" smtClean="0"/>
          </a:p>
          <a:p>
            <a:endParaRPr lang="en-US" altLang="ko-KR" sz="4400" dirty="0" smtClean="0"/>
          </a:p>
          <a:p>
            <a:r>
              <a:rPr lang="en-US" altLang="ko-KR" sz="4400" dirty="0" smtClean="0"/>
              <a:t>1)</a:t>
            </a:r>
            <a:r>
              <a:rPr lang="ko-KR" altLang="en-US" sz="4400" dirty="0" smtClean="0"/>
              <a:t>속도측정</a:t>
            </a:r>
            <a:endParaRPr lang="en-US" altLang="ko-KR" sz="4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0838" y="220663"/>
            <a:ext cx="6684962" cy="400050"/>
          </a:xfrm>
        </p:spPr>
        <p:txBody>
          <a:bodyPr anchor="b"/>
          <a:lstStyle/>
          <a:p>
            <a:r>
              <a:rPr lang="ko-KR" altLang="en-US" dirty="0" smtClean="0"/>
              <a:t>속도 측정 예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8" y="620713"/>
            <a:ext cx="4936410" cy="57800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762000"/>
            <a:ext cx="23336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63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속도측정에 활용되는 자바  </a:t>
            </a:r>
            <a:r>
              <a:rPr lang="en-US" altLang="ko-KR" dirty="0" smtClean="0"/>
              <a:t>API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01975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currentTimeMillis</a:t>
            </a:r>
            <a:r>
              <a:rPr lang="en-US" altLang="ko-KR" dirty="0">
                <a:latin typeface="+mn-ea"/>
              </a:rPr>
              <a:t>()</a:t>
            </a:r>
          </a:p>
          <a:p>
            <a:pPr lvl="1"/>
            <a:r>
              <a:rPr lang="ko-KR" altLang="en-US" dirty="0" smtClean="0">
                <a:latin typeface="+mn-ea"/>
              </a:rPr>
              <a:t>날짜와 </a:t>
            </a:r>
            <a:r>
              <a:rPr lang="ko-KR" altLang="en-US" dirty="0">
                <a:latin typeface="+mn-ea"/>
              </a:rPr>
              <a:t>관련한 시각 계산을 위해 사용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ms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단위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시스템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시간을 참조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외부데이터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ko-KR" altLang="en-US" dirty="0" smtClean="0">
                <a:latin typeface="+mn-ea"/>
              </a:rPr>
              <a:t>일반적인 </a:t>
            </a:r>
            <a:r>
              <a:rPr lang="ko-KR" altLang="en-US" dirty="0">
                <a:latin typeface="+mn-ea"/>
              </a:rPr>
              <a:t>업데이트 간격은 인터럽트의 타이머</a:t>
            </a:r>
            <a:r>
              <a:rPr lang="en-US" altLang="ko-KR" dirty="0">
                <a:latin typeface="+mn-ea"/>
              </a:rPr>
              <a:t>(10microsec)</a:t>
            </a:r>
            <a:r>
              <a:rPr lang="ko-KR" altLang="en-US" dirty="0">
                <a:latin typeface="+mn-ea"/>
              </a:rPr>
              <a:t>에 따름</a:t>
            </a:r>
          </a:p>
          <a:p>
            <a:pPr lvl="1"/>
            <a:r>
              <a:rPr lang="en-US" altLang="ko-KR" dirty="0" err="1" smtClean="0">
                <a:latin typeface="+mn-ea"/>
              </a:rPr>
              <a:t>GetSystemTimeAsFileTime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메서드로</a:t>
            </a:r>
            <a:r>
              <a:rPr lang="ko-KR" altLang="en-US" dirty="0">
                <a:latin typeface="+mn-ea"/>
              </a:rPr>
              <a:t> 구현되어 있으며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운영체제가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관리하는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  <a:latin typeface="+mn-ea"/>
              </a:rPr>
              <a:t>시간값</a:t>
            </a:r>
            <a:r>
              <a:rPr lang="ko-KR" altLang="en-US" dirty="0" err="1" smtClean="0">
                <a:latin typeface="+mn-ea"/>
              </a:rPr>
              <a:t>을</a:t>
            </a:r>
            <a:r>
              <a:rPr lang="ko-KR" altLang="en-US" dirty="0" smtClean="0">
                <a:latin typeface="+mn-ea"/>
              </a:rPr>
              <a:t> 가져옴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dirty="0" err="1" smtClean="0">
                <a:latin typeface="+mn-ea"/>
              </a:rPr>
              <a:t>nanoTime</a:t>
            </a:r>
            <a:r>
              <a:rPr lang="en-US" altLang="ko-KR" dirty="0">
                <a:latin typeface="+mn-ea"/>
              </a:rPr>
              <a:t>()</a:t>
            </a:r>
          </a:p>
          <a:p>
            <a:pPr lvl="1"/>
            <a:r>
              <a:rPr lang="ko-KR" altLang="en-US" dirty="0" smtClean="0">
                <a:latin typeface="+mn-ea"/>
              </a:rPr>
              <a:t>기준 </a:t>
            </a:r>
            <a:r>
              <a:rPr lang="ko-KR" altLang="en-US" dirty="0">
                <a:latin typeface="+mn-ea"/>
              </a:rPr>
              <a:t>시점에서 경과 시간을 측정하는데 사용</a:t>
            </a:r>
            <a:r>
              <a:rPr lang="en-US" altLang="ko-KR" dirty="0">
                <a:latin typeface="+mn-ea"/>
              </a:rPr>
              <a:t>(ns </a:t>
            </a:r>
            <a:r>
              <a:rPr lang="ko-KR" altLang="en-US" dirty="0">
                <a:latin typeface="+mn-ea"/>
              </a:rPr>
              <a:t>단위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ko-KR" altLang="en-US" dirty="0" smtClean="0">
                <a:latin typeface="+mn-ea"/>
              </a:rPr>
              <a:t>시스템 </a:t>
            </a:r>
            <a:r>
              <a:rPr lang="ko-KR" altLang="en-US" dirty="0">
                <a:latin typeface="+mn-ea"/>
              </a:rPr>
              <a:t>시간과 무관</a:t>
            </a:r>
          </a:p>
          <a:p>
            <a:pPr lvl="1"/>
            <a:r>
              <a:rPr lang="en-US" altLang="ko-KR" dirty="0" err="1" smtClean="0">
                <a:latin typeface="+mn-ea"/>
              </a:rPr>
              <a:t>QueryPerformanceCounter</a:t>
            </a:r>
            <a:r>
              <a:rPr lang="en-US" altLang="ko-KR" dirty="0" smtClean="0">
                <a:latin typeface="+mn-ea"/>
              </a:rPr>
              <a:t>/</a:t>
            </a:r>
            <a:r>
              <a:rPr lang="en-US" altLang="ko-KR" dirty="0" err="1" smtClean="0">
                <a:latin typeface="+mn-ea"/>
              </a:rPr>
              <a:t>QueryPerformanceFrequency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로 구현되어 있음</a:t>
            </a:r>
            <a:r>
              <a:rPr lang="en-US" altLang="ko-KR" dirty="0">
                <a:latin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" y="4419600"/>
            <a:ext cx="9220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j-lt"/>
              </a:rPr>
              <a:t>코드의 수행시간 계산은 </a:t>
            </a:r>
            <a:r>
              <a:rPr lang="en-US" altLang="ko-KR" sz="2400" b="1" dirty="0" err="1">
                <a:latin typeface="+mj-lt"/>
              </a:rPr>
              <a:t>nanoTime</a:t>
            </a:r>
            <a:r>
              <a:rPr lang="en-US" altLang="ko-KR" sz="2400" b="1" dirty="0">
                <a:latin typeface="+mj-lt"/>
              </a:rPr>
              <a:t> </a:t>
            </a:r>
            <a:r>
              <a:rPr lang="ko-KR" altLang="en-US" sz="2400" b="1" dirty="0" err="1">
                <a:latin typeface="+mj-lt"/>
              </a:rPr>
              <a:t>메서드를</a:t>
            </a:r>
            <a:r>
              <a:rPr lang="en-US" altLang="ko-KR" sz="2400" b="1" dirty="0">
                <a:latin typeface="+mj-lt"/>
              </a:rPr>
              <a:t>, </a:t>
            </a:r>
            <a:endParaRPr lang="en-US" altLang="ko-KR" sz="2400" b="1" dirty="0" smtClean="0">
              <a:latin typeface="+mj-lt"/>
            </a:endParaRPr>
          </a:p>
          <a:p>
            <a:r>
              <a:rPr lang="ko-KR" altLang="en-US" sz="2400" b="1" dirty="0" smtClean="0">
                <a:latin typeface="+mj-lt"/>
              </a:rPr>
              <a:t>시각</a:t>
            </a:r>
            <a:r>
              <a:rPr lang="en-US" altLang="ko-KR" sz="2400" b="1" dirty="0">
                <a:latin typeface="+mj-lt"/>
              </a:rPr>
              <a:t>(</a:t>
            </a:r>
            <a:r>
              <a:rPr lang="ko-KR" altLang="en-US" sz="2400" b="1" dirty="0">
                <a:latin typeface="+mj-lt"/>
              </a:rPr>
              <a:t>시</a:t>
            </a:r>
            <a:r>
              <a:rPr lang="en-US" altLang="ko-KR" sz="2400" b="1" dirty="0">
                <a:latin typeface="+mj-lt"/>
              </a:rPr>
              <a:t>/</a:t>
            </a:r>
            <a:r>
              <a:rPr lang="ko-KR" altLang="en-US" sz="2400" b="1" dirty="0">
                <a:latin typeface="+mj-lt"/>
              </a:rPr>
              <a:t>분</a:t>
            </a:r>
            <a:r>
              <a:rPr lang="en-US" altLang="ko-KR" sz="2400" b="1" dirty="0">
                <a:latin typeface="+mj-lt"/>
              </a:rPr>
              <a:t>/</a:t>
            </a:r>
            <a:r>
              <a:rPr lang="ko-KR" altLang="en-US" sz="2400" b="1" dirty="0">
                <a:latin typeface="+mj-lt"/>
              </a:rPr>
              <a:t>초</a:t>
            </a:r>
            <a:r>
              <a:rPr lang="en-US" altLang="ko-KR" sz="2400" b="1" dirty="0">
                <a:latin typeface="+mj-lt"/>
              </a:rPr>
              <a:t>) </a:t>
            </a:r>
            <a:r>
              <a:rPr lang="ko-KR" altLang="en-US" sz="2400" b="1" dirty="0">
                <a:latin typeface="+mj-lt"/>
              </a:rPr>
              <a:t>계산은 </a:t>
            </a:r>
            <a:r>
              <a:rPr lang="en-US" altLang="ko-KR" sz="2400" b="1" dirty="0" err="1">
                <a:latin typeface="+mj-lt"/>
              </a:rPr>
              <a:t>currentTimeMillis</a:t>
            </a:r>
            <a:r>
              <a:rPr lang="en-US" altLang="ko-KR" sz="2400" b="1" dirty="0">
                <a:latin typeface="+mj-lt"/>
              </a:rPr>
              <a:t> </a:t>
            </a:r>
            <a:r>
              <a:rPr lang="ko-KR" altLang="en-US" sz="2400" b="1" dirty="0" err="1">
                <a:latin typeface="+mj-lt"/>
              </a:rPr>
              <a:t>메서드를</a:t>
            </a:r>
            <a:r>
              <a:rPr lang="ko-KR" altLang="en-US" sz="2400" b="1" dirty="0">
                <a:latin typeface="+mj-lt"/>
              </a:rPr>
              <a:t> 사용하자</a:t>
            </a:r>
            <a:r>
              <a:rPr lang="en-US" altLang="ko-KR" sz="2400" b="1" dirty="0">
                <a:latin typeface="+mj-lt"/>
              </a:rPr>
              <a:t>!!</a:t>
            </a:r>
            <a:endParaRPr lang="ko-KR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45515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8" y="157858"/>
            <a:ext cx="7853362" cy="400249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/>
              <a:t>자바 프로그램 성능 </a:t>
            </a:r>
            <a:r>
              <a:rPr lang="ko-KR" altLang="en-US" dirty="0" smtClean="0"/>
              <a:t>튜닝</a:t>
            </a:r>
            <a:endParaRPr lang="en-US" altLang="ko-KR" dirty="0" smtClean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082800"/>
          </a:xfrm>
        </p:spPr>
        <p:txBody>
          <a:bodyPr/>
          <a:lstStyle/>
          <a:p>
            <a:endParaRPr lang="en-US" altLang="ko-KR" sz="4400" dirty="0" smtClean="0"/>
          </a:p>
          <a:p>
            <a:endParaRPr lang="en-US" altLang="ko-KR" sz="4400" dirty="0" smtClean="0"/>
          </a:p>
          <a:p>
            <a:r>
              <a:rPr lang="en-US" altLang="ko-KR" sz="4400" dirty="0"/>
              <a:t>2</a:t>
            </a:r>
            <a:r>
              <a:rPr lang="en-US" altLang="ko-KR" sz="4400" dirty="0" smtClean="0"/>
              <a:t>) </a:t>
            </a:r>
            <a:r>
              <a:rPr lang="en-US" altLang="ko-KR" sz="4400" dirty="0" err="1"/>
              <a:t>System.out.println</a:t>
            </a:r>
            <a:r>
              <a:rPr lang="en-US" altLang="ko-KR" sz="4400" dirty="0"/>
              <a:t>()</a:t>
            </a:r>
            <a:r>
              <a:rPr lang="ko-KR" altLang="en-US" sz="4400" dirty="0"/>
              <a:t>의 문제점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1863840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57857"/>
            <a:ext cx="7853362" cy="400249"/>
          </a:xfrm>
        </p:spPr>
        <p:txBody>
          <a:bodyPr/>
          <a:lstStyle/>
          <a:p>
            <a:r>
              <a:rPr lang="en-US" altLang="ko-KR" dirty="0" err="1"/>
              <a:t>System.out.println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비교체험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0" y="545749"/>
            <a:ext cx="4751681" cy="27308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97" y="685800"/>
            <a:ext cx="4709990" cy="3619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687146"/>
            <a:ext cx="23336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0709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err="1"/>
              <a:t>System.out.println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점유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939052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/>
              <a:t>System.out.println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en-US" altLang="ko-KR" dirty="0"/>
              <a:t>CPU </a:t>
            </a:r>
            <a:r>
              <a:rPr lang="ko-KR" altLang="en-US" dirty="0"/>
              <a:t>점유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 err="1">
                <a:latin typeface="+mn-ea"/>
              </a:rPr>
              <a:t>System.out.println</a:t>
            </a:r>
            <a:r>
              <a:rPr lang="en-US" altLang="ko-KR" dirty="0" smtClean="0">
                <a:latin typeface="+mn-ea"/>
              </a:rPr>
              <a:t>()</a:t>
            </a:r>
            <a:r>
              <a:rPr lang="ko-KR" altLang="en-US" dirty="0" smtClean="0">
                <a:latin typeface="+mn-ea"/>
              </a:rPr>
              <a:t>은 </a:t>
            </a:r>
            <a:r>
              <a:rPr lang="en-US" altLang="ko-KR" dirty="0" smtClean="0">
                <a:latin typeface="+mn-ea"/>
              </a:rPr>
              <a:t>OS </a:t>
            </a:r>
            <a:r>
              <a:rPr lang="ko-KR" altLang="en-US" dirty="0" err="1" smtClean="0">
                <a:latin typeface="+mn-ea"/>
              </a:rPr>
              <a:t>커널의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CPU </a:t>
            </a:r>
            <a:r>
              <a:rPr lang="ko-KR" altLang="en-US" dirty="0" smtClean="0">
                <a:latin typeface="+mn-ea"/>
              </a:rPr>
              <a:t>를 많이 점유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s</a:t>
            </a:r>
            <a:r>
              <a:rPr lang="en-US" altLang="ko-KR" dirty="0" smtClean="0">
                <a:latin typeface="+mn-ea"/>
              </a:rPr>
              <a:t>lf4j</a:t>
            </a:r>
            <a:r>
              <a:rPr lang="ko-KR" altLang="en-US" dirty="0" smtClean="0">
                <a:latin typeface="+mn-ea"/>
              </a:rPr>
              <a:t>와 </a:t>
            </a:r>
            <a:r>
              <a:rPr lang="en-US" altLang="ko-KR" dirty="0" err="1" smtClean="0">
                <a:latin typeface="+mn-ea"/>
              </a:rPr>
              <a:t>LogBack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등의 </a:t>
            </a:r>
            <a:r>
              <a:rPr lang="en-US" altLang="ko-KR" dirty="0" smtClean="0">
                <a:latin typeface="+mn-ea"/>
              </a:rPr>
              <a:t>logger </a:t>
            </a:r>
            <a:r>
              <a:rPr lang="ko-KR" altLang="en-US" dirty="0" smtClean="0">
                <a:latin typeface="+mn-ea"/>
              </a:rPr>
              <a:t>를 사용하여 불필요한 로그를 줄이자</a:t>
            </a:r>
            <a:r>
              <a:rPr lang="en-US" altLang="ko-KR" dirty="0" smtClean="0">
                <a:latin typeface="+mn-ea"/>
              </a:rPr>
              <a:t>!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756648"/>
            <a:ext cx="4200525" cy="276225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 bwMode="auto">
          <a:xfrm>
            <a:off x="2938463" y="5118848"/>
            <a:ext cx="228600" cy="228600"/>
          </a:xfrm>
          <a:prstGeom prst="ellipse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Optima" pitchFamily="2" charset="2"/>
              <a:ea typeface="가는각진제목체" pitchFamily="18" charset="-127"/>
              <a:cs typeface="Arial" charset="0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4919663" y="3290048"/>
            <a:ext cx="228600" cy="228600"/>
          </a:xfrm>
          <a:prstGeom prst="ellipse">
            <a:avLst/>
          </a:prstGeom>
          <a:noFill/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Optima" pitchFamily="2" charset="2"/>
              <a:ea typeface="가는각진제목체" pitchFamily="18" charset="-127"/>
              <a:cs typeface="Arial" charset="0"/>
            </a:endParaRPr>
          </a:p>
        </p:txBody>
      </p:sp>
      <p:sp>
        <p:nvSpPr>
          <p:cNvPr id="4" name="사각형 설명선 3"/>
          <p:cNvSpPr/>
          <p:nvPr/>
        </p:nvSpPr>
        <p:spPr bwMode="auto">
          <a:xfrm>
            <a:off x="2100263" y="5570446"/>
            <a:ext cx="685800" cy="381000"/>
          </a:xfrm>
          <a:prstGeom prst="wedgeRectCallout">
            <a:avLst>
              <a:gd name="adj1" fmla="val 83671"/>
              <a:gd name="adj2" fmla="val -125608"/>
            </a:avLst>
          </a:prstGeom>
          <a:solidFill>
            <a:schemeClr val="bg1"/>
          </a:solidFill>
          <a:ln w="31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j-ea"/>
                <a:ea typeface="+mj-ea"/>
                <a:cs typeface="Arial" charset="0"/>
              </a:rPr>
              <a:t>실행</a:t>
            </a:r>
            <a:r>
              <a:rPr lang="en-US" altLang="ko-KR" dirty="0" smtClean="0">
                <a:latin typeface="+mj-ea"/>
                <a:ea typeface="+mj-ea"/>
                <a:cs typeface="Arial" charset="0"/>
              </a:rPr>
              <a:t> </a:t>
            </a:r>
            <a:r>
              <a:rPr lang="ko-KR" altLang="en-US" dirty="0" smtClean="0">
                <a:latin typeface="+mj-ea"/>
                <a:ea typeface="+mj-ea"/>
                <a:cs typeface="Arial" charset="0"/>
              </a:rPr>
              <a:t>전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Arial" charset="0"/>
            </a:endParaRPr>
          </a:p>
        </p:txBody>
      </p:sp>
      <p:sp>
        <p:nvSpPr>
          <p:cNvPr id="9" name="사각형 설명선 8"/>
          <p:cNvSpPr/>
          <p:nvPr/>
        </p:nvSpPr>
        <p:spPr bwMode="auto">
          <a:xfrm>
            <a:off x="5330002" y="2514600"/>
            <a:ext cx="1342261" cy="381000"/>
          </a:xfrm>
          <a:prstGeom prst="wedgeRectCallout">
            <a:avLst>
              <a:gd name="adj1" fmla="val -63540"/>
              <a:gd name="adj2" fmla="val 169527"/>
            </a:avLst>
          </a:prstGeom>
          <a:solidFill>
            <a:schemeClr val="bg1"/>
          </a:solidFill>
          <a:ln w="31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latin typeface="+mj-ea"/>
                <a:ea typeface="+mj-ea"/>
                <a:cs typeface="Arial" charset="0"/>
              </a:rPr>
              <a:t>강제 종료 후</a:t>
            </a:r>
            <a:endParaRPr kumimoji="0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54288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smtClean="0"/>
              <a:t>Slf4j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LogBack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예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egov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28372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 </a:t>
            </a:r>
            <a:r>
              <a:rPr lang="en-US" altLang="ko-KR" dirty="0" smtClean="0"/>
              <a:t>Log </a:t>
            </a:r>
            <a:r>
              <a:rPr lang="ko-KR" altLang="en-US" dirty="0" smtClean="0"/>
              <a:t>옵션을 수정하여 운영 시 </a:t>
            </a:r>
            <a:r>
              <a:rPr lang="en-US" altLang="ko-KR" dirty="0" smtClean="0"/>
              <a:t>debug </a:t>
            </a:r>
            <a:r>
              <a:rPr lang="ko-KR" altLang="en-US" dirty="0" smtClean="0"/>
              <a:t>로그는 출력하지 않도록 한다</a:t>
            </a:r>
            <a:r>
              <a:rPr lang="en-US" altLang="ko-KR" dirty="0" smtClean="0"/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27" y="1868342"/>
            <a:ext cx="5107549" cy="381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90459"/>
            <a:ext cx="4876800" cy="43341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457200" y="2743200"/>
            <a:ext cx="2171622" cy="768490"/>
          </a:xfrm>
          <a:prstGeom prst="rect">
            <a:avLst/>
          </a:prstGeom>
          <a:noFill/>
          <a:ln w="31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Optima" pitchFamily="2" charset="2"/>
              <a:ea typeface="가는각진제목체" pitchFamily="18" charset="-127"/>
              <a:cs typeface="Arial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638800" y="4970926"/>
            <a:ext cx="3179471" cy="358505"/>
          </a:xfrm>
          <a:prstGeom prst="rect">
            <a:avLst/>
          </a:prstGeom>
          <a:noFill/>
          <a:ln w="31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Optima" pitchFamily="2" charset="2"/>
              <a:ea typeface="가는각진제목체" pitchFamily="18" charset="-127"/>
              <a:cs typeface="Arial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24" y="1143000"/>
            <a:ext cx="5174976" cy="6819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/>
          <p:cNvSpPr/>
          <p:nvPr/>
        </p:nvSpPr>
        <p:spPr bwMode="auto">
          <a:xfrm>
            <a:off x="436275" y="1600200"/>
            <a:ext cx="4949179" cy="222604"/>
          </a:xfrm>
          <a:prstGeom prst="rect">
            <a:avLst/>
          </a:prstGeom>
          <a:noFill/>
          <a:ln w="31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Optima" pitchFamily="2" charset="2"/>
              <a:ea typeface="가는각진제목체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63196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8" y="157858"/>
            <a:ext cx="7853362" cy="400249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/>
              <a:t>자바 프로그램 성능 </a:t>
            </a:r>
            <a:r>
              <a:rPr lang="ko-KR" altLang="en-US" dirty="0" smtClean="0"/>
              <a:t>튜닝</a:t>
            </a:r>
            <a:endParaRPr lang="en-US" altLang="ko-KR" dirty="0" smtClean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082698"/>
          </a:xfrm>
        </p:spPr>
        <p:txBody>
          <a:bodyPr/>
          <a:lstStyle/>
          <a:p>
            <a:endParaRPr lang="en-US" altLang="ko-KR" sz="4400" dirty="0" smtClean="0"/>
          </a:p>
          <a:p>
            <a:endParaRPr lang="en-US" altLang="ko-KR" sz="4400" dirty="0" smtClean="0"/>
          </a:p>
          <a:p>
            <a:r>
              <a:rPr lang="en-US" altLang="ko-KR" sz="4400" dirty="0"/>
              <a:t>3) String vs </a:t>
            </a:r>
            <a:r>
              <a:rPr lang="en-US" altLang="ko-KR" sz="4400" dirty="0" err="1" smtClean="0"/>
              <a:t>StringBuffer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19347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ko-KR" altLang="en-US" dirty="0" smtClean="0"/>
              <a:t>비교체험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70" y="685800"/>
            <a:ext cx="4302337" cy="56200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702276"/>
            <a:ext cx="23336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999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기타 자바 개발환경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3783013"/>
          </a:xfrm>
        </p:spPr>
        <p:txBody>
          <a:bodyPr/>
          <a:lstStyle/>
          <a:p>
            <a:r>
              <a:rPr lang="en-US" altLang="ko-KR" smtClean="0"/>
              <a:t>Javah </a:t>
            </a:r>
            <a:r>
              <a:rPr lang="ko-KR" altLang="en-US" smtClean="0"/>
              <a:t>헤더 파일 만들기 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C </a:t>
            </a:r>
            <a:r>
              <a:rPr lang="ko-KR" altLang="en-US" smtClean="0">
                <a:latin typeface="Optima" panose="020B0604020202020204" pitchFamily="34" charset="0"/>
              </a:rPr>
              <a:t>언어를 위한 헤더 파일을 생성한다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형태</a:t>
            </a: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javah  [options]  fully-qualified-classname</a:t>
            </a:r>
          </a:p>
          <a:p>
            <a:r>
              <a:rPr lang="en-US" altLang="ko-KR" smtClean="0"/>
              <a:t>jar  </a:t>
            </a:r>
            <a:r>
              <a:rPr lang="ko-KR" altLang="en-US" smtClean="0"/>
              <a:t>압축 파일 만들기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자바 압축 파일을 만들고</a:t>
            </a:r>
            <a:r>
              <a:rPr lang="en-US" altLang="ko-KR" smtClean="0">
                <a:latin typeface="Optima" panose="020B0604020202020204" pitchFamily="34" charset="0"/>
              </a:rPr>
              <a:t>, </a:t>
            </a:r>
            <a:r>
              <a:rPr lang="ko-KR" altLang="en-US" smtClean="0">
                <a:latin typeface="Optima" panose="020B0604020202020204" pitchFamily="34" charset="0"/>
              </a:rPr>
              <a:t>압축을 풀어준다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형태</a:t>
            </a: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jar  [option]  [manifest-file] destination  input-file  [input-files]</a:t>
            </a:r>
          </a:p>
          <a:p>
            <a:r>
              <a:rPr lang="en-US" altLang="ko-KR" smtClean="0"/>
              <a:t>javap </a:t>
            </a:r>
            <a:r>
              <a:rPr lang="ko-KR" altLang="en-US" smtClean="0"/>
              <a:t>역어셈블러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클래스 파일을 역어셈블한다	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형태</a:t>
            </a: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javap  [option]  class</a:t>
            </a:r>
          </a:p>
          <a:p>
            <a:pPr lvl="2"/>
            <a:endParaRPr lang="en-US" altLang="ko-KR" smtClean="0">
              <a:latin typeface="Optima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ko-KR" altLang="en-US" dirty="0" smtClean="0"/>
              <a:t>메모리 사용 원리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04800" y="457200"/>
            <a:ext cx="6172200" cy="5562600"/>
            <a:chOff x="1828800" y="1178242"/>
            <a:chExt cx="6029325" cy="522255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178242"/>
              <a:ext cx="5953125" cy="2667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3733800"/>
              <a:ext cx="5953125" cy="2667000"/>
            </a:xfrm>
            <a:prstGeom prst="rect">
              <a:avLst/>
            </a:prstGeom>
          </p:spPr>
        </p:pic>
      </p:grp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오른쪽 화살표 8"/>
          <p:cNvSpPr/>
          <p:nvPr/>
        </p:nvSpPr>
        <p:spPr bwMode="auto">
          <a:xfrm>
            <a:off x="6324600" y="1676400"/>
            <a:ext cx="609600" cy="838200"/>
          </a:xfrm>
          <a:prstGeom prst="rightArrow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Optima" pitchFamily="2" charset="2"/>
              <a:ea typeface="가는각진제목체" pitchFamily="18" charset="-127"/>
              <a:cs typeface="Arial" charset="0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7086600" y="1342072"/>
            <a:ext cx="2509910" cy="1477328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l">
              <a:buAutoNum type="arabicPeriod"/>
              <a:defRPr/>
            </a:pPr>
            <a:r>
              <a:rPr lang="ko-KR" altLang="en-US" sz="1800" b="1" dirty="0" smtClean="0">
                <a:ea typeface="맑은 고딕" pitchFamily="50" charset="-127"/>
              </a:rPr>
              <a:t>메모리 </a:t>
            </a:r>
            <a:r>
              <a:rPr lang="ko-KR" altLang="en-US" sz="1800" b="1" dirty="0" err="1" smtClean="0">
                <a:ea typeface="맑은 고딕" pitchFamily="50" charset="-127"/>
              </a:rPr>
              <a:t>점유량이</a:t>
            </a:r>
            <a:r>
              <a:rPr lang="ko-KR" altLang="en-US" sz="1800" b="1" dirty="0" smtClean="0">
                <a:ea typeface="맑은 고딕" pitchFamily="50" charset="-127"/>
              </a:rPr>
              <a:t> 늘어남</a:t>
            </a:r>
            <a:endParaRPr lang="en-US" altLang="ko-KR" sz="1800" b="1" dirty="0" smtClean="0">
              <a:ea typeface="맑은 고딕" pitchFamily="50" charset="-127"/>
            </a:endParaRPr>
          </a:p>
          <a:p>
            <a:pPr marL="342900" indent="-342900" algn="l">
              <a:buAutoNum type="arabicPeriod"/>
              <a:defRPr/>
            </a:pPr>
            <a:r>
              <a:rPr lang="ko-KR" altLang="en-US" sz="1800" b="1" dirty="0" smtClean="0">
                <a:ea typeface="맑은 고딕" pitchFamily="50" charset="-127"/>
              </a:rPr>
              <a:t>메모리 부족 시 </a:t>
            </a:r>
            <a:r>
              <a:rPr lang="en-US" altLang="ko-KR" sz="1800" b="1" dirty="0" smtClean="0">
                <a:ea typeface="맑은 고딕" pitchFamily="50" charset="-127"/>
              </a:rPr>
              <a:t>GC </a:t>
            </a:r>
            <a:r>
              <a:rPr lang="ko-KR" altLang="en-US" sz="1800" b="1" dirty="0">
                <a:ea typeface="맑은 고딕" pitchFamily="50" charset="-127"/>
              </a:rPr>
              <a:t>작</a:t>
            </a:r>
            <a:r>
              <a:rPr lang="ko-KR" altLang="en-US" sz="1800" b="1" dirty="0" smtClean="0">
                <a:ea typeface="맑은 고딕" pitchFamily="50" charset="-127"/>
              </a:rPr>
              <a:t>업에 의한 추가적인 자원이 소모된다</a:t>
            </a:r>
            <a:r>
              <a:rPr lang="en-US" altLang="ko-KR" sz="1800" b="1" dirty="0" smtClean="0">
                <a:ea typeface="맑은 고딕" pitchFamily="50" charset="-127"/>
              </a:rPr>
              <a:t>.</a:t>
            </a:r>
            <a:endParaRPr lang="ko-KR" altLang="en-US" sz="1800" b="1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28204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8" y="157858"/>
            <a:ext cx="7853362" cy="400249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/>
              <a:t>자바 프로그램 성능 </a:t>
            </a:r>
            <a:r>
              <a:rPr lang="ko-KR" altLang="en-US" dirty="0" smtClean="0"/>
              <a:t>튜닝</a:t>
            </a:r>
            <a:endParaRPr lang="en-US" altLang="ko-KR" dirty="0" smtClean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082800"/>
          </a:xfrm>
        </p:spPr>
        <p:txBody>
          <a:bodyPr/>
          <a:lstStyle/>
          <a:p>
            <a:endParaRPr lang="en-US" altLang="ko-KR" sz="4400" dirty="0" smtClean="0"/>
          </a:p>
          <a:p>
            <a:endParaRPr lang="en-US" altLang="ko-KR" sz="4400" dirty="0" smtClean="0"/>
          </a:p>
          <a:p>
            <a:r>
              <a:rPr lang="en-US" altLang="ko-KR" sz="4400" dirty="0"/>
              <a:t>4</a:t>
            </a:r>
            <a:r>
              <a:rPr lang="en-US" altLang="ko-KR" sz="4400" dirty="0" smtClean="0"/>
              <a:t>) </a:t>
            </a:r>
            <a:r>
              <a:rPr lang="ko-KR" altLang="en-US" sz="4400" dirty="0" smtClean="0"/>
              <a:t>기본 </a:t>
            </a:r>
            <a:r>
              <a:rPr lang="ko-KR" altLang="en-US" sz="4400" dirty="0"/>
              <a:t>자료구조 </a:t>
            </a:r>
            <a:r>
              <a:rPr lang="en-US" altLang="ko-KR" sz="4400" dirty="0"/>
              <a:t>- </a:t>
            </a:r>
            <a:r>
              <a:rPr lang="en-US" altLang="ko-KR" sz="4400" dirty="0" smtClean="0"/>
              <a:t>Set </a:t>
            </a:r>
            <a:r>
              <a:rPr lang="en-US" altLang="ko-KR" sz="4400" dirty="0"/>
              <a:t>&amp; List &amp; Map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27302952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smtClean="0"/>
              <a:t>Set – </a:t>
            </a:r>
            <a:r>
              <a:rPr lang="ko-KR" altLang="en-US" dirty="0" smtClean="0"/>
              <a:t>비교체험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28372"/>
          </a:xfrm>
        </p:spPr>
        <p:txBody>
          <a:bodyPr/>
          <a:lstStyle/>
          <a:p>
            <a:r>
              <a:rPr lang="en-US" altLang="ko-KR" dirty="0" smtClean="0"/>
              <a:t>ListRacingEx1.java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14172"/>
            <a:ext cx="4730940" cy="52720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38" y="1014172"/>
            <a:ext cx="4168322" cy="51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smtClean="0"/>
              <a:t>Set – </a:t>
            </a:r>
            <a:r>
              <a:rPr lang="ko-KR" altLang="en-US" dirty="0" smtClean="0"/>
              <a:t>비교체험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28372"/>
          </a:xfrm>
        </p:spPr>
        <p:txBody>
          <a:bodyPr/>
          <a:lstStyle/>
          <a:p>
            <a:r>
              <a:rPr lang="en-US" altLang="ko-KR" dirty="0" smtClean="0"/>
              <a:t>ListRacingEx2.java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14172"/>
            <a:ext cx="4044299" cy="570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299" y="1014172"/>
            <a:ext cx="4044300" cy="57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20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smtClean="0"/>
              <a:t>Set – </a:t>
            </a:r>
            <a:r>
              <a:rPr lang="ko-KR" altLang="en-US" dirty="0" smtClean="0"/>
              <a:t>비교체험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28372"/>
          </a:xfrm>
        </p:spPr>
        <p:txBody>
          <a:bodyPr/>
          <a:lstStyle/>
          <a:p>
            <a:r>
              <a:rPr lang="en-US" altLang="ko-KR" dirty="0" smtClean="0"/>
              <a:t>ListRacingEx3.java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9273"/>
            <a:ext cx="4114800" cy="57968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477" y="1047509"/>
            <a:ext cx="414422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58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smtClean="0"/>
              <a:t>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5614562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 smtClean="0"/>
              <a:t>HashSet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데이터를 </a:t>
            </a:r>
            <a:r>
              <a:rPr lang="ko-KR" altLang="en-US" dirty="0" err="1">
                <a:latin typeface="+mn-ea"/>
              </a:rPr>
              <a:t>해쉬</a:t>
            </a:r>
            <a:r>
              <a:rPr lang="ko-KR" altLang="en-US" dirty="0">
                <a:latin typeface="+mn-ea"/>
              </a:rPr>
              <a:t> 테이블에 </a:t>
            </a:r>
            <a:r>
              <a:rPr lang="ko-KR" altLang="en-US" dirty="0" smtClean="0">
                <a:latin typeface="+mn-ea"/>
              </a:rPr>
              <a:t>담은 </a:t>
            </a:r>
            <a:r>
              <a:rPr lang="ko-KR" altLang="en-US" dirty="0">
                <a:latin typeface="+mn-ea"/>
              </a:rPr>
              <a:t>클래스로 순서 없이 저장됨</a:t>
            </a: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dirty="0" err="1" smtClean="0"/>
              <a:t>TreeSet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red-black </a:t>
            </a:r>
            <a:r>
              <a:rPr lang="ko-KR" altLang="en-US" dirty="0">
                <a:latin typeface="+mn-ea"/>
              </a:rPr>
              <a:t>이라는 트리에 데이터를 담는다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en-US" altLang="ko-KR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+mn-ea"/>
                <a:sym typeface="Wingdings" panose="05000000000000000000" pitchFamily="2" charset="2"/>
              </a:rPr>
              <a:t>범위 탐색이 가능</a:t>
            </a:r>
            <a:endParaRPr lang="en-US" altLang="ko-KR" dirty="0" smtClean="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latin typeface="+mn-ea"/>
              </a:rPr>
              <a:t>treeSet.headSet</a:t>
            </a:r>
            <a:r>
              <a:rPr lang="en-US" altLang="ko-KR" dirty="0">
                <a:latin typeface="+mn-ea"/>
              </a:rPr>
              <a:t>("b"));</a:t>
            </a:r>
          </a:p>
          <a:p>
            <a:pPr lvl="2"/>
            <a:r>
              <a:rPr lang="en-US" altLang="ko-KR" dirty="0" err="1">
                <a:latin typeface="+mn-ea"/>
              </a:rPr>
              <a:t>treeSet.subSet</a:t>
            </a:r>
            <a:r>
              <a:rPr lang="en-US" altLang="ko-KR" dirty="0">
                <a:latin typeface="+mn-ea"/>
              </a:rPr>
              <a:t>("a", "al"));</a:t>
            </a:r>
          </a:p>
          <a:p>
            <a:pPr lvl="2"/>
            <a:r>
              <a:rPr lang="en-US" altLang="ko-KR" dirty="0" err="1">
                <a:latin typeface="+mn-ea"/>
              </a:rPr>
              <a:t>treeSet.tailSet</a:t>
            </a:r>
            <a:r>
              <a:rPr lang="en-US" altLang="ko-KR" dirty="0">
                <a:latin typeface="+mn-ea"/>
              </a:rPr>
              <a:t>("c</a:t>
            </a:r>
            <a:r>
              <a:rPr lang="en-US" altLang="ko-KR" dirty="0" smtClean="0">
                <a:latin typeface="+mn-ea"/>
              </a:rPr>
              <a:t>");</a:t>
            </a: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 smtClean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 smtClean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 smtClean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 smtClean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값에 따라서 순서가 정해진다</a:t>
            </a:r>
            <a:r>
              <a:rPr lang="en-US" altLang="ko-KR" dirty="0">
                <a:latin typeface="+mn-ea"/>
              </a:rPr>
              <a:t>. </a:t>
            </a:r>
          </a:p>
          <a:p>
            <a:pPr lvl="1"/>
            <a:r>
              <a:rPr lang="en-US" altLang="ko-KR" dirty="0" err="1">
                <a:latin typeface="+mn-ea"/>
              </a:rPr>
              <a:t>HashSet</a:t>
            </a:r>
            <a:r>
              <a:rPr lang="ko-KR" altLang="en-US" dirty="0">
                <a:latin typeface="+mn-ea"/>
              </a:rPr>
              <a:t>보다 성능상 느리다</a:t>
            </a:r>
            <a:r>
              <a:rPr lang="en-US" altLang="ko-KR" dirty="0">
                <a:latin typeface="+mn-ea"/>
              </a:rPr>
              <a:t>. </a:t>
            </a:r>
            <a:r>
              <a:rPr lang="en-US" altLang="ko-KR" dirty="0" smtClean="0">
                <a:latin typeface="+mn-ea"/>
                <a:sym typeface="Wingdings" panose="05000000000000000000" pitchFamily="2" charset="2"/>
              </a:rPr>
              <a:t> Tree</a:t>
            </a:r>
            <a:r>
              <a:rPr lang="ko-KR" altLang="en-US" dirty="0" smtClean="0">
                <a:latin typeface="+mn-ea"/>
                <a:sym typeface="Wingdings" panose="05000000000000000000" pitchFamily="2" charset="2"/>
              </a:rPr>
              <a:t>를 구성하거나 탐색하는 시간이 소요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데이터를 담으면서 동시에 정렬할 때 </a:t>
            </a:r>
            <a:r>
              <a:rPr lang="ko-KR" altLang="en-US" dirty="0" smtClean="0">
                <a:latin typeface="+mn-ea"/>
              </a:rPr>
              <a:t>유용하다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267527"/>
            <a:ext cx="5586046" cy="26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0288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smtClean="0"/>
              <a:t>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244392"/>
          </a:xfrm>
        </p:spPr>
        <p:txBody>
          <a:bodyPr/>
          <a:lstStyle/>
          <a:p>
            <a:r>
              <a:rPr lang="en-US" altLang="ko-KR" dirty="0" err="1" smtClean="0"/>
              <a:t>LinkedHashSet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해쉬</a:t>
            </a:r>
            <a:r>
              <a:rPr lang="ko-KR" altLang="en-US" dirty="0">
                <a:latin typeface="+mn-ea"/>
              </a:rPr>
              <a:t> 테이블에 데이터를 담는데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저장된 </a:t>
            </a:r>
            <a:r>
              <a:rPr lang="ko-KR" altLang="en-US" dirty="0">
                <a:latin typeface="+mn-ea"/>
              </a:rPr>
              <a:t>순서에 따라서 순서가 결정된다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/>
            <a:r>
              <a:rPr lang="ko-KR" altLang="en-US" dirty="0">
                <a:latin typeface="+mn-ea"/>
              </a:rPr>
              <a:t>이중 </a:t>
            </a:r>
            <a:r>
              <a:rPr lang="ko-KR" altLang="en-US" dirty="0" err="1">
                <a:latin typeface="+mn-ea"/>
              </a:rPr>
              <a:t>링크드리스트</a:t>
            </a:r>
            <a:r>
              <a:rPr lang="en-US" altLang="ko-KR" dirty="0">
                <a:latin typeface="+mn-ea"/>
              </a:rPr>
              <a:t>(Double Linked List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를 유지하여 순서 보장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순차처리</a:t>
            </a:r>
            <a:r>
              <a:rPr lang="ko-KR" altLang="en-US" dirty="0" smtClean="0">
                <a:latin typeface="+mn-ea"/>
              </a:rPr>
              <a:t> 시 </a:t>
            </a:r>
            <a:r>
              <a:rPr lang="en-US" altLang="ko-KR" dirty="0" err="1" smtClean="0">
                <a:latin typeface="+mn-ea"/>
              </a:rPr>
              <a:t>HashSet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보다 약간의 성능 우위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6248400" cy="33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82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smtClean="0"/>
              <a:t>List – </a:t>
            </a:r>
            <a:r>
              <a:rPr lang="ko-KR" altLang="en-US" dirty="0" smtClean="0"/>
              <a:t>비교체험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28372"/>
          </a:xfrm>
        </p:spPr>
        <p:txBody>
          <a:bodyPr/>
          <a:lstStyle/>
          <a:p>
            <a:r>
              <a:rPr lang="en-US" altLang="ko-KR" dirty="0" smtClean="0"/>
              <a:t>ListRacingEx1.java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52537"/>
            <a:ext cx="4541188" cy="481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220" y="1271587"/>
            <a:ext cx="455018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51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smtClean="0"/>
              <a:t>List – </a:t>
            </a:r>
            <a:r>
              <a:rPr lang="ko-KR" altLang="en-US" dirty="0" smtClean="0"/>
              <a:t>비교체험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28372"/>
          </a:xfrm>
        </p:spPr>
        <p:txBody>
          <a:bodyPr/>
          <a:lstStyle/>
          <a:p>
            <a:r>
              <a:rPr lang="en-US" altLang="ko-KR" dirty="0" smtClean="0"/>
              <a:t>ListRacingEx2.java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014172"/>
            <a:ext cx="4343400" cy="51141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040" y="1014172"/>
            <a:ext cx="4411360" cy="50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0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smtClean="0"/>
              <a:t>List – </a:t>
            </a:r>
            <a:r>
              <a:rPr lang="ko-KR" altLang="en-US" dirty="0" smtClean="0"/>
              <a:t>비교체험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28372"/>
          </a:xfrm>
        </p:spPr>
        <p:txBody>
          <a:bodyPr/>
          <a:lstStyle/>
          <a:p>
            <a:r>
              <a:rPr lang="en-US" altLang="ko-KR" dirty="0" smtClean="0"/>
              <a:t>ListRacingEx3.java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014172"/>
            <a:ext cx="4096246" cy="58438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9" y="1014172"/>
            <a:ext cx="4096244" cy="58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12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바이트 코드</a:t>
            </a:r>
            <a:r>
              <a:rPr lang="en-US" altLang="ko-KR" smtClean="0"/>
              <a:t>(Bytecode)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1325563"/>
          </a:xfrm>
        </p:spPr>
        <p:txBody>
          <a:bodyPr/>
          <a:lstStyle/>
          <a:p>
            <a:r>
              <a:rPr lang="ko-KR" altLang="en-US" smtClean="0"/>
              <a:t>자바 가상 머신</a:t>
            </a:r>
            <a:r>
              <a:rPr lang="en-US" altLang="ko-KR" smtClean="0"/>
              <a:t>(JVM)</a:t>
            </a:r>
            <a:r>
              <a:rPr lang="ko-KR" altLang="en-US" smtClean="0"/>
              <a:t>이 인식할 수 있는 코드</a:t>
            </a:r>
          </a:p>
          <a:p>
            <a:pPr>
              <a:lnSpc>
                <a:spcPct val="130000"/>
              </a:lnSpc>
            </a:pPr>
            <a:r>
              <a:rPr lang="ko-KR" altLang="en-US" smtClean="0"/>
              <a:t>자바 가상 머신에 의해 해당 플랫폼의 기계어</a:t>
            </a:r>
            <a:r>
              <a:rPr lang="en-US" altLang="ko-KR" smtClean="0"/>
              <a:t>(native code)</a:t>
            </a:r>
            <a:r>
              <a:rPr lang="ko-KR" altLang="en-US" smtClean="0"/>
              <a:t>로 변환</a:t>
            </a:r>
          </a:p>
          <a:p>
            <a:pPr>
              <a:lnSpc>
                <a:spcPct val="130000"/>
              </a:lnSpc>
            </a:pPr>
            <a:r>
              <a:rPr lang="ko-KR" altLang="en-US" smtClean="0"/>
              <a:t>파일 확장자 </a:t>
            </a:r>
            <a:r>
              <a:rPr lang="en-US" altLang="ko-KR" smtClean="0"/>
              <a:t>: .class</a:t>
            </a:r>
          </a:p>
          <a:p>
            <a:endParaRPr lang="en-US" altLang="ko-KR" smtClean="0"/>
          </a:p>
        </p:txBody>
      </p:sp>
      <p:graphicFrame>
        <p:nvGraphicFramePr>
          <p:cNvPr id="624644" name="Group 4"/>
          <p:cNvGraphicFramePr>
            <a:graphicFrameLocks noGrp="1"/>
          </p:cNvGraphicFramePr>
          <p:nvPr/>
        </p:nvGraphicFramePr>
        <p:xfrm>
          <a:off x="590550" y="2433638"/>
          <a:ext cx="8997952" cy="3035300"/>
        </p:xfrm>
        <a:graphic>
          <a:graphicData uri="http://schemas.openxmlformats.org/drawingml/2006/table">
            <a:tbl>
              <a:tblPr/>
              <a:tblGrid>
                <a:gridCol w="224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9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9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작업</a:t>
                      </a:r>
                    </a:p>
                  </a:txBody>
                  <a:tcPr marL="99060" marR="99060" anchor="ctr" anchorCtr="1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관련 도구</a:t>
                      </a:r>
                    </a:p>
                  </a:txBody>
                  <a:tcPr marL="99060" marR="99060" anchor="ctr" anchorCtr="1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명령어</a:t>
                      </a:r>
                    </a:p>
                  </a:txBody>
                  <a:tcPr marL="99060" marR="99060" anchor="ctr" anchorCtr="1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결과</a:t>
                      </a:r>
                    </a:p>
                  </a:txBody>
                  <a:tcPr marL="99060" marR="99060" anchor="ctr" anchorCtr="1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소스 코드 편집</a:t>
                      </a:r>
                    </a:p>
                  </a:txBody>
                  <a:tcPr marL="99060" marR="99060" anchor="ctr" anchorCtr="1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새내기체" pitchFamily="18" charset="-127"/>
                        <a:ea typeface="휴먼새내기체" pitchFamily="18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새내기체" pitchFamily="18" charset="-127"/>
                        <a:ea typeface="휴먼새내기체" pitchFamily="18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MyProg.java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소스 코드 컴파일</a:t>
                      </a:r>
                    </a:p>
                  </a:txBody>
                  <a:tcPr marL="99060" marR="99060" anchor="ctr" anchorCtr="1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새내기체" pitchFamily="18" charset="-127"/>
                        <a:ea typeface="휴먼새내기체" pitchFamily="18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javac MyProg.java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MyProg.class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바이트 코드 수행</a:t>
                      </a:r>
                    </a:p>
                  </a:txBody>
                  <a:tcPr marL="99060" marR="99060" anchor="ctr" anchorCtr="1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새내기체" pitchFamily="18" charset="-127"/>
                        <a:ea typeface="휴먼새내기체" pitchFamily="18" charset="-127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java MyProg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새내기체" pitchFamily="18" charset="-127"/>
                          <a:ea typeface="휴먼새내기체" pitchFamily="18" charset="-127"/>
                        </a:rPr>
                        <a:t>자바 가상 머신 상에서 해당 프로그램 수행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415" name="Picture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8" y="2959100"/>
            <a:ext cx="99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6" name="Picture 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005263"/>
            <a:ext cx="9080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7" name="Picture 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8" y="4797425"/>
            <a:ext cx="908050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18" name="Text Box 34"/>
          <p:cNvSpPr txBox="1">
            <a:spLocks noChangeArrowheads="1"/>
          </p:cNvSpPr>
          <p:nvPr/>
        </p:nvSpPr>
        <p:spPr bwMode="auto">
          <a:xfrm>
            <a:off x="3497263" y="4957763"/>
            <a:ext cx="673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Dos </a:t>
            </a:r>
            <a:r>
              <a:rPr lang="ko-KR" altLang="en-US" sz="12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창</a:t>
            </a:r>
          </a:p>
        </p:txBody>
      </p:sp>
      <p:sp>
        <p:nvSpPr>
          <p:cNvPr id="16419" name="Text Box 35"/>
          <p:cNvSpPr txBox="1">
            <a:spLocks noChangeArrowheads="1"/>
          </p:cNvSpPr>
          <p:nvPr/>
        </p:nvSpPr>
        <p:spPr bwMode="auto">
          <a:xfrm>
            <a:off x="3524250" y="4157663"/>
            <a:ext cx="6731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Dos </a:t>
            </a:r>
            <a:r>
              <a:rPr lang="ko-KR" altLang="en-US" sz="120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창</a:t>
            </a:r>
          </a:p>
        </p:txBody>
      </p:sp>
      <p:sp>
        <p:nvSpPr>
          <p:cNvPr id="16420" name="Text Box 36"/>
          <p:cNvSpPr txBox="1">
            <a:spLocks noChangeArrowheads="1"/>
          </p:cNvSpPr>
          <p:nvPr/>
        </p:nvSpPr>
        <p:spPr bwMode="auto">
          <a:xfrm>
            <a:off x="3595688" y="3348038"/>
            <a:ext cx="6461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1200">
                <a:latin typeface="굴림" panose="020B0600000101010101" pitchFamily="50" charset="-127"/>
                <a:ea typeface="굴림" panose="020B0600000101010101" pitchFamily="50" charset="-127"/>
              </a:rPr>
              <a:t>메모장</a:t>
            </a:r>
          </a:p>
        </p:txBody>
      </p:sp>
      <p:sp>
        <p:nvSpPr>
          <p:cNvPr id="16421" name="Oval 37"/>
          <p:cNvSpPr>
            <a:spLocks noChangeArrowheads="1"/>
          </p:cNvSpPr>
          <p:nvPr/>
        </p:nvSpPr>
        <p:spPr bwMode="auto">
          <a:xfrm>
            <a:off x="7607300" y="3881438"/>
            <a:ext cx="1733550" cy="762000"/>
          </a:xfrm>
          <a:prstGeom prst="ellipse">
            <a:avLst/>
          </a:prstGeom>
          <a:noFill/>
          <a:ln w="2540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6422" name="Rectangle 38"/>
          <p:cNvSpPr>
            <a:spLocks noChangeArrowheads="1"/>
          </p:cNvSpPr>
          <p:nvPr/>
        </p:nvSpPr>
        <p:spPr bwMode="auto">
          <a:xfrm>
            <a:off x="4814888" y="2332038"/>
            <a:ext cx="4691062" cy="74612"/>
          </a:xfrm>
          <a:prstGeom prst="rect">
            <a:avLst/>
          </a:prstGeom>
          <a:solidFill>
            <a:srgbClr val="416C97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6423" name="AutoShape 39"/>
          <p:cNvSpPr>
            <a:spLocks noChangeArrowheads="1"/>
          </p:cNvSpPr>
          <p:nvPr/>
        </p:nvSpPr>
        <p:spPr bwMode="auto">
          <a:xfrm>
            <a:off x="508000" y="2205038"/>
            <a:ext cx="3219450" cy="298450"/>
          </a:xfrm>
          <a:prstGeom prst="hexagon">
            <a:avLst>
              <a:gd name="adj" fmla="val 78757"/>
              <a:gd name="vf" fmla="val 115470"/>
            </a:avLst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1500">
                <a:solidFill>
                  <a:schemeClr val="bg1"/>
                </a:solidFill>
                <a:latin typeface="휴먼새내기체"/>
                <a:ea typeface="휴먼새내기체"/>
                <a:cs typeface="휴먼새내기체"/>
              </a:rPr>
              <a:t>수행까지의 작업 설명</a:t>
            </a:r>
          </a:p>
        </p:txBody>
      </p:sp>
      <p:sp>
        <p:nvSpPr>
          <p:cNvPr id="16424" name="AutoShape 40"/>
          <p:cNvSpPr>
            <a:spLocks noChangeArrowheads="1"/>
          </p:cNvSpPr>
          <p:nvPr/>
        </p:nvSpPr>
        <p:spPr bwMode="auto">
          <a:xfrm>
            <a:off x="3535363" y="2209800"/>
            <a:ext cx="1993900" cy="293688"/>
          </a:xfrm>
          <a:prstGeom prst="chevron">
            <a:avLst>
              <a:gd name="adj" fmla="val 87065"/>
            </a:avLst>
          </a:prstGeom>
          <a:solidFill>
            <a:srgbClr val="416C97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6425" name="Rectangle 41"/>
          <p:cNvSpPr>
            <a:spLocks noChangeArrowheads="1"/>
          </p:cNvSpPr>
          <p:nvPr/>
        </p:nvSpPr>
        <p:spPr bwMode="auto">
          <a:xfrm>
            <a:off x="1003300" y="5557838"/>
            <a:ext cx="80073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lvl="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2000">
                <a:solidFill>
                  <a:srgbClr val="0066FF"/>
                </a:solidFill>
                <a:latin typeface="Comic Sans MS" panose="030F0702030302020204" pitchFamily="66" charset="0"/>
                <a:ea typeface="맑은 고딕" panose="020B0503020000020004" pitchFamily="50" charset="-127"/>
              </a:rPr>
              <a:t>자바는 </a:t>
            </a:r>
            <a:r>
              <a:rPr lang="en-US" altLang="ko-KR" sz="2000">
                <a:solidFill>
                  <a:srgbClr val="0066FF"/>
                </a:solidFill>
                <a:latin typeface="Comic Sans MS" panose="030F0702030302020204" pitchFamily="66" charset="0"/>
                <a:ea typeface="맑은 고딕" panose="020B0503020000020004" pitchFamily="50" charset="-127"/>
              </a:rPr>
              <a:t>compiled, interpreted language</a:t>
            </a:r>
            <a:r>
              <a:rPr lang="en-US" altLang="ko-KR" sz="2000">
                <a:solidFill>
                  <a:srgbClr val="0066F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Vector&amp;ArrayList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저장된 객체의 </a:t>
            </a:r>
            <a:r>
              <a:rPr lang="ko-KR" altLang="en-US" dirty="0" err="1" smtClean="0"/>
              <a:t>삭제과정</a:t>
            </a:r>
            <a:endParaRPr lang="ko-KR" altLang="en-US" dirty="0" smtClean="0"/>
          </a:p>
        </p:txBody>
      </p:sp>
      <p:sp>
        <p:nvSpPr>
          <p:cNvPr id="343043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5844112"/>
          </a:xfrm>
        </p:spPr>
        <p:txBody>
          <a:bodyPr/>
          <a:lstStyle/>
          <a:p>
            <a:r>
              <a:rPr lang="en-US" altLang="ko-KR" dirty="0" err="1"/>
              <a:t>Vector&amp;ArrayList</a:t>
            </a:r>
            <a:r>
              <a:rPr lang="en-US" altLang="ko-KR" dirty="0"/>
              <a:t> 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저장된 세 번째 데이터</a:t>
            </a:r>
            <a:r>
              <a:rPr lang="en-US" altLang="ko-KR" dirty="0" smtClean="0"/>
              <a:t>(data[2])</a:t>
            </a:r>
            <a:r>
              <a:rPr lang="ko-KR" altLang="en-US" dirty="0" smtClean="0"/>
              <a:t>를 삭제하는 과정</a:t>
            </a:r>
            <a:r>
              <a:rPr lang="en-US" altLang="ko-KR" dirty="0" smtClean="0"/>
              <a:t>.  </a:t>
            </a:r>
            <a:r>
              <a:rPr lang="en-US" altLang="ko-KR" dirty="0" err="1" smtClean="0"/>
              <a:t>v.remove</a:t>
            </a:r>
            <a:r>
              <a:rPr lang="en-US" altLang="ko-KR" dirty="0" smtClean="0"/>
              <a:t>(2);</a:t>
            </a:r>
            <a:r>
              <a:rPr lang="ko-KR" altLang="en-US" dirty="0" smtClean="0"/>
              <a:t>를 호출</a:t>
            </a:r>
            <a:endParaRPr lang="en-US" altLang="ko-KR" dirty="0" smtClean="0"/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r>
              <a:rPr lang="ko-KR" altLang="en-US" dirty="0" smtClean="0">
                <a:latin typeface="Optima" pitchFamily="34" charset="0"/>
              </a:rPr>
              <a:t>삭제할 </a:t>
            </a:r>
            <a:r>
              <a:rPr lang="ko-KR" altLang="en-US" dirty="0" smtClean="0">
                <a:latin typeface="Optima" pitchFamily="34" charset="0"/>
              </a:rPr>
              <a:t>데이터 아래의 데이터를 한 칸씩 위로 복사해서 삭제할 데이터를 덮어쓴다</a:t>
            </a:r>
            <a:r>
              <a:rPr lang="en-US" altLang="ko-KR" dirty="0" smtClean="0">
                <a:latin typeface="Optima" pitchFamily="34" charset="0"/>
              </a:rPr>
              <a:t>.</a:t>
            </a: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 smtClean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 smtClean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 smtClean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 smtClean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 smtClean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r>
              <a:rPr lang="ko-KR" altLang="en-US" dirty="0" smtClean="0">
                <a:latin typeface="Optima" pitchFamily="34" charset="0"/>
              </a:rPr>
              <a:t>데이터가 모두 한 칸씩 </a:t>
            </a:r>
            <a:r>
              <a:rPr lang="ko-KR" altLang="en-US" dirty="0" err="1" smtClean="0">
                <a:latin typeface="Optima" pitchFamily="34" charset="0"/>
              </a:rPr>
              <a:t>이동했으므로</a:t>
            </a:r>
            <a:r>
              <a:rPr lang="ko-KR" altLang="en-US" dirty="0" smtClean="0">
                <a:latin typeface="Optima" pitchFamily="34" charset="0"/>
              </a:rPr>
              <a:t> 마지막 데이터는 </a:t>
            </a:r>
            <a:r>
              <a:rPr lang="en-US" altLang="ko-KR" dirty="0" smtClean="0">
                <a:latin typeface="Optima" pitchFamily="34" charset="0"/>
              </a:rPr>
              <a:t>null</a:t>
            </a:r>
            <a:r>
              <a:rPr lang="ko-KR" altLang="en-US" dirty="0" smtClean="0">
                <a:latin typeface="Optima" pitchFamily="34" charset="0"/>
              </a:rPr>
              <a:t>로 변경한다</a:t>
            </a:r>
            <a:r>
              <a:rPr lang="en-US" altLang="ko-KR" dirty="0" smtClean="0">
                <a:latin typeface="Optima" pitchFamily="34" charset="0"/>
              </a:rPr>
              <a:t>.</a:t>
            </a: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sz="400" dirty="0" smtClean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 smtClean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 smtClean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 smtClean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r>
              <a:rPr lang="ko-KR" altLang="en-US" dirty="0" smtClean="0">
                <a:latin typeface="Courier New" panose="02070309020205020404" pitchFamily="49" charset="0"/>
              </a:rPr>
              <a:t>데이터가 삭제되어 데이터의 개수가 </a:t>
            </a:r>
            <a:r>
              <a:rPr lang="ko-KR" altLang="en-US" dirty="0" err="1" smtClean="0">
                <a:latin typeface="Courier New" panose="02070309020205020404" pitchFamily="49" charset="0"/>
              </a:rPr>
              <a:t>줄었으므로</a:t>
            </a:r>
            <a:r>
              <a:rPr lang="ko-KR" altLang="en-US" dirty="0" smtClean="0">
                <a:latin typeface="Courier New" panose="02070309020205020404" pitchFamily="49" charset="0"/>
              </a:rPr>
              <a:t> </a:t>
            </a:r>
            <a:r>
              <a:rPr lang="en-US" altLang="ko-KR" dirty="0" smtClean="0">
                <a:latin typeface="Courier New" panose="02070309020205020404" pitchFamily="49" charset="0"/>
              </a:rPr>
              <a:t>size</a:t>
            </a:r>
            <a:r>
              <a:rPr lang="ko-KR" altLang="en-US" dirty="0" smtClean="0">
                <a:latin typeface="Courier New" panose="02070309020205020404" pitchFamily="49" charset="0"/>
              </a:rPr>
              <a:t>의 값을 감소시킨다</a:t>
            </a:r>
            <a:r>
              <a:rPr lang="en-US" altLang="ko-KR" dirty="0" smtClean="0">
                <a:latin typeface="Courier New" panose="02070309020205020404" pitchFamily="49" charset="0"/>
              </a:rPr>
              <a:t>.</a:t>
            </a:r>
            <a:endParaRPr lang="en-US" altLang="ko-KR" dirty="0" smtClean="0">
              <a:latin typeface="Optima" pitchFamily="34" charset="0"/>
            </a:endParaRPr>
          </a:p>
          <a:p>
            <a:pPr marL="800100" lvl="1" indent="-342900">
              <a:buFont typeface="SimSun" panose="02010600030101010101" pitchFamily="2" charset="-122"/>
              <a:buNone/>
            </a:pPr>
            <a:r>
              <a:rPr lang="en-US" altLang="ko-KR" dirty="0" smtClean="0">
                <a:latin typeface="Optima" pitchFamily="34" charset="0"/>
              </a:rPr>
              <a:t>※</a:t>
            </a:r>
            <a:r>
              <a:rPr lang="en-US" altLang="ko-KR" dirty="0" smtClean="0">
                <a:latin typeface="Courier New" panose="02070309020205020404" pitchFamily="49" charset="0"/>
              </a:rPr>
              <a:t> </a:t>
            </a:r>
            <a:r>
              <a:rPr lang="ko-KR" altLang="en-US" dirty="0" smtClean="0">
                <a:latin typeface="Courier New" panose="02070309020205020404" pitchFamily="49" charset="0"/>
              </a:rPr>
              <a:t>삭제할 데이터가 마지막 데이터인 경우</a:t>
            </a:r>
            <a:r>
              <a:rPr lang="en-US" altLang="ko-KR" dirty="0" smtClean="0">
                <a:latin typeface="Courier New" panose="02070309020205020404" pitchFamily="49" charset="0"/>
              </a:rPr>
              <a:t>, </a:t>
            </a:r>
            <a:r>
              <a:rPr lang="ko-KR" altLang="ko-KR" dirty="0" smtClean="0">
                <a:latin typeface="Courier New" panose="02070309020205020404" pitchFamily="49" charset="0"/>
              </a:rPr>
              <a:t>①</a:t>
            </a:r>
            <a:r>
              <a:rPr lang="ko-KR" altLang="en-US" dirty="0" smtClean="0">
                <a:latin typeface="Courier New" panose="02070309020205020404" pitchFamily="49" charset="0"/>
              </a:rPr>
              <a:t>의 과정은 필요 없다</a:t>
            </a:r>
            <a:r>
              <a:rPr lang="en-US" altLang="ko-KR" dirty="0" smtClean="0">
                <a:latin typeface="Courier New" panose="02070309020205020404" pitchFamily="49" charset="0"/>
              </a:rPr>
              <a:t>.</a:t>
            </a: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 smtClean="0">
              <a:latin typeface="Optima" pitchFamily="34" charset="0"/>
            </a:endParaRPr>
          </a:p>
          <a:p>
            <a:pPr marL="800100" lvl="1" indent="-342900">
              <a:buFont typeface="맑은 고딕" panose="020B0503020000020004" pitchFamily="50" charset="-127"/>
              <a:buAutoNum type="circleNumDbPlain"/>
            </a:pPr>
            <a:endParaRPr lang="en-US" altLang="ko-KR" dirty="0" smtClean="0">
              <a:latin typeface="Optima" pitchFamily="34" charset="0"/>
            </a:endParaRPr>
          </a:p>
          <a:p>
            <a:endParaRPr lang="ko-KR" altLang="en-US" dirty="0" smtClean="0">
              <a:latin typeface="Courier New" panose="02070309020205020404" pitchFamily="49" charset="0"/>
            </a:endParaRPr>
          </a:p>
          <a:p>
            <a:endParaRPr lang="ko-KR" altLang="en-US" dirty="0" smtClean="0"/>
          </a:p>
        </p:txBody>
      </p:sp>
      <p:pic>
        <p:nvPicPr>
          <p:cNvPr id="343044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560513"/>
            <a:ext cx="6084887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3045" name="Picture 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3476625"/>
            <a:ext cx="56165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3046" name="Picture 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5346700"/>
            <a:ext cx="56181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876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LinkedList - </a:t>
            </a:r>
            <a:r>
              <a:rPr lang="ko-KR" altLang="en-US" smtClean="0"/>
              <a:t>배열의 단점을 보완</a:t>
            </a:r>
          </a:p>
        </p:txBody>
      </p:sp>
      <p:sp>
        <p:nvSpPr>
          <p:cNvPr id="346115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529248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데이터의 삭제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 한 번의 참조변경만으로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데이터의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</a:t>
            </a:r>
            <a:r>
              <a:rPr lang="en-US" altLang="ko-KR" dirty="0" smtClean="0"/>
              <a:t>Node</a:t>
            </a:r>
            <a:r>
              <a:rPr lang="ko-KR" altLang="en-US" dirty="0" err="1" smtClean="0"/>
              <a:t>객체생성과</a:t>
            </a:r>
            <a:r>
              <a:rPr lang="ko-KR" altLang="en-US" dirty="0" smtClean="0"/>
              <a:t> 한 번의 참조변경만으로 가능</a:t>
            </a:r>
          </a:p>
          <a:p>
            <a:endParaRPr lang="ko-KR" altLang="en-US" dirty="0" smtClean="0"/>
          </a:p>
          <a:p>
            <a:endParaRPr lang="ko-KR" altLang="en-US" dirty="0" smtClean="0"/>
          </a:p>
        </p:txBody>
      </p:sp>
      <p:pic>
        <p:nvPicPr>
          <p:cNvPr id="34611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5499100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611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57600"/>
            <a:ext cx="5383213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1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smtClean="0"/>
              <a:t>Map – </a:t>
            </a:r>
            <a:r>
              <a:rPr lang="ko-KR" altLang="en-US" dirty="0" smtClean="0"/>
              <a:t>비교체험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28372"/>
          </a:xfrm>
        </p:spPr>
        <p:txBody>
          <a:bodyPr/>
          <a:lstStyle/>
          <a:p>
            <a:r>
              <a:rPr lang="en-US" altLang="ko-KR" dirty="0" smtClean="0"/>
              <a:t>MapRacing.java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78241"/>
            <a:ext cx="4267200" cy="42951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214437"/>
            <a:ext cx="3962400" cy="52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40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838" y="120093"/>
            <a:ext cx="7853362" cy="401637"/>
          </a:xfrm>
        </p:spPr>
        <p:txBody>
          <a:bodyPr/>
          <a:lstStyle/>
          <a:p>
            <a:r>
              <a:rPr lang="en-US" altLang="ko-KR" dirty="0" smtClean="0"/>
              <a:t>Map – </a:t>
            </a:r>
            <a:r>
              <a:rPr lang="ko-KR" altLang="en-US" dirty="0" smtClean="0"/>
              <a:t>비교체험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28372"/>
          </a:xfrm>
        </p:spPr>
        <p:txBody>
          <a:bodyPr/>
          <a:lstStyle/>
          <a:p>
            <a:r>
              <a:rPr lang="en-US" altLang="ko-KR" dirty="0" smtClean="0"/>
              <a:t>MapRacing.java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014172"/>
            <a:ext cx="4276725" cy="55036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042747"/>
            <a:ext cx="4252912" cy="51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83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쓰레드</a:t>
            </a:r>
            <a:r>
              <a:rPr lang="en-US" altLang="ko-KR" dirty="0" smtClean="0"/>
              <a:t>(thread) </a:t>
            </a: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2082800"/>
          </a:xfrm>
        </p:spPr>
        <p:txBody>
          <a:bodyPr/>
          <a:lstStyle/>
          <a:p>
            <a:endParaRPr lang="en-US" altLang="ko-KR" sz="4400" dirty="0" smtClean="0"/>
          </a:p>
          <a:p>
            <a:endParaRPr lang="en-US" altLang="ko-KR" sz="4400" dirty="0" smtClean="0"/>
          </a:p>
          <a:p>
            <a:r>
              <a:rPr lang="en-US" altLang="ko-KR" sz="4400" dirty="0" smtClean="0"/>
              <a:t>1) </a:t>
            </a:r>
            <a:r>
              <a:rPr lang="ko-KR" altLang="en-US" sz="4400" dirty="0" err="1" smtClean="0"/>
              <a:t>쓰레드</a:t>
            </a:r>
            <a:r>
              <a:rPr lang="en-US" altLang="ko-KR" sz="4400" dirty="0" smtClean="0"/>
              <a:t>(thread) </a:t>
            </a:r>
            <a:r>
              <a:rPr lang="ko-KR" altLang="en-US" sz="4400" dirty="0" smtClean="0"/>
              <a:t>프로그래밍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1205744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프로세스와 쓰레드</a:t>
            </a:r>
            <a:r>
              <a:rPr lang="en-US" altLang="ko-KR" smtClean="0"/>
              <a:t>(process &amp; thread)</a:t>
            </a:r>
            <a:endParaRPr lang="ko-KR" altLang="en-US" smtClean="0"/>
          </a:p>
        </p:txBody>
      </p:sp>
      <p:pic>
        <p:nvPicPr>
          <p:cNvPr id="464899" name="Picture 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143000"/>
            <a:ext cx="72136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4904" name="Text Box 20"/>
          <p:cNvSpPr txBox="1">
            <a:spLocks noChangeArrowheads="1"/>
          </p:cNvSpPr>
          <p:nvPr/>
        </p:nvSpPr>
        <p:spPr bwMode="auto">
          <a:xfrm>
            <a:off x="388938" y="2289175"/>
            <a:ext cx="47577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견명조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견명조"/>
                <a:ea typeface="맑은 고딕" panose="020B0503020000020004" pitchFamily="50" charset="-127"/>
              </a:rPr>
              <a:t>프로그램 </a:t>
            </a:r>
            <a:r>
              <a:rPr lang="en-US" altLang="ko-KR" sz="1600" dirty="0">
                <a:latin typeface="견명조"/>
                <a:ea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견명조"/>
                <a:ea typeface="맑은 고딕" panose="020B0503020000020004" pitchFamily="50" charset="-127"/>
              </a:rPr>
              <a:t>실행 가능한 파일</a:t>
            </a:r>
            <a:r>
              <a:rPr lang="en-US" altLang="ko-KR" sz="1600" dirty="0">
                <a:latin typeface="견명조"/>
                <a:ea typeface="맑은 고딕" panose="020B0503020000020004" pitchFamily="50" charset="-127"/>
              </a:rPr>
              <a:t>(HDD)</a:t>
            </a:r>
          </a:p>
        </p:txBody>
      </p:sp>
      <p:sp>
        <p:nvSpPr>
          <p:cNvPr id="464902" name="Text Box 20"/>
          <p:cNvSpPr txBox="1">
            <a:spLocks noChangeArrowheads="1"/>
          </p:cNvSpPr>
          <p:nvPr/>
        </p:nvSpPr>
        <p:spPr bwMode="auto">
          <a:xfrm>
            <a:off x="4913313" y="2289175"/>
            <a:ext cx="49926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>
              <a:buFont typeface="Wingdings" panose="05000000000000000000" pitchFamily="2" charset="2"/>
              <a:buChar char="l"/>
            </a:pPr>
            <a:r>
              <a:rPr lang="ko-KR" altLang="en-US" sz="1600">
                <a:latin typeface="견명조"/>
                <a:ea typeface="맑은 고딕" panose="020B0503020000020004" pitchFamily="50" charset="-127"/>
              </a:rPr>
              <a:t>프로세스 </a:t>
            </a:r>
            <a:r>
              <a:rPr lang="en-US" altLang="ko-KR" sz="1600">
                <a:latin typeface="견명조"/>
                <a:ea typeface="맑은 고딕" panose="020B0503020000020004" pitchFamily="50" charset="-127"/>
              </a:rPr>
              <a:t>: </a:t>
            </a:r>
            <a:r>
              <a:rPr lang="ko-KR" altLang="en-US" sz="1600">
                <a:latin typeface="견명조"/>
                <a:ea typeface="맑은 고딕" panose="020B0503020000020004" pitchFamily="50" charset="-127"/>
              </a:rPr>
              <a:t>실행 중인 프로그램</a:t>
            </a:r>
            <a:r>
              <a:rPr lang="en-US" altLang="ko-KR" sz="1600">
                <a:latin typeface="견명조"/>
                <a:ea typeface="맑은 고딕" panose="020B0503020000020004" pitchFamily="50" charset="-127"/>
              </a:rPr>
              <a:t>(</a:t>
            </a:r>
            <a:r>
              <a:rPr lang="ko-KR" altLang="en-US" sz="1600">
                <a:latin typeface="견명조"/>
                <a:ea typeface="맑은 고딕" panose="020B0503020000020004" pitchFamily="50" charset="-127"/>
              </a:rPr>
              <a:t>메모리</a:t>
            </a:r>
            <a:r>
              <a:rPr lang="en-US" altLang="ko-KR" sz="1600">
                <a:latin typeface="견명조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2694591"/>
            <a:ext cx="3500438" cy="35079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2701456"/>
            <a:ext cx="3962400" cy="34335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프로세스와 쓰레드</a:t>
            </a:r>
            <a:r>
              <a:rPr lang="en-US" altLang="ko-KR" smtClean="0"/>
              <a:t>(process &amp; thread)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798638"/>
          </a:xfrm>
        </p:spPr>
        <p:txBody>
          <a:bodyPr/>
          <a:lstStyle/>
          <a:p>
            <a:pPr marL="273050" indent="-273050">
              <a:defRPr/>
            </a:pPr>
            <a:r>
              <a:rPr lang="ko-KR" altLang="en-US" dirty="0" smtClean="0">
                <a:latin typeface="견명조" pitchFamily="18" charset="-127"/>
              </a:rPr>
              <a:t>프로세스 </a:t>
            </a:r>
            <a:endParaRPr lang="en-US" altLang="ko-KR" dirty="0" smtClean="0">
              <a:latin typeface="견명조" pitchFamily="18" charset="-127"/>
            </a:endParaRPr>
          </a:p>
          <a:p>
            <a:pPr lvl="1">
              <a:defRPr/>
            </a:pPr>
            <a:r>
              <a:rPr lang="ko-KR" altLang="en-US" dirty="0" smtClean="0"/>
              <a:t>실행 중인 프로그램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자원</a:t>
            </a:r>
            <a:r>
              <a:rPr lang="en-US" altLang="ko-KR" dirty="0" smtClean="0"/>
              <a:t>(resources)</a:t>
            </a:r>
            <a:r>
              <a:rPr lang="ko-KR" altLang="en-US" dirty="0" smtClean="0"/>
              <a:t>과 쓰레드로 구성</a:t>
            </a:r>
            <a:endParaRPr lang="en-US" altLang="ko-KR" dirty="0" smtClean="0"/>
          </a:p>
          <a:p>
            <a:pPr marL="266700" indent="-266700">
              <a:defRPr/>
            </a:pPr>
            <a:r>
              <a:rPr lang="ko-KR" altLang="en-US" dirty="0" err="1" smtClean="0">
                <a:latin typeface="견명조" pitchFamily="18" charset="-127"/>
              </a:rPr>
              <a:t>쓰레드</a:t>
            </a:r>
            <a:r>
              <a:rPr lang="ko-KR" altLang="en-US" dirty="0" smtClean="0">
                <a:latin typeface="견명조" pitchFamily="18" charset="-127"/>
              </a:rPr>
              <a:t>    </a:t>
            </a:r>
            <a:endParaRPr lang="en-US" altLang="ko-KR" dirty="0" smtClean="0">
              <a:latin typeface="견명조" pitchFamily="18" charset="-127"/>
            </a:endParaRPr>
          </a:p>
          <a:p>
            <a:pPr marL="666750" lvl="1" indent="-266700">
              <a:defRPr/>
            </a:pPr>
            <a:r>
              <a:rPr lang="ko-KR" altLang="en-US" dirty="0" smtClean="0"/>
              <a:t>프로세스 내에서 실제 작업을 수행</a:t>
            </a:r>
            <a:r>
              <a:rPr lang="en-US" altLang="ko-KR" dirty="0" smtClean="0"/>
              <a:t>. </a:t>
            </a:r>
          </a:p>
          <a:p>
            <a:pPr marL="666750" lvl="1" indent="-266700">
              <a:defRPr/>
            </a:pPr>
            <a:r>
              <a:rPr lang="ko-KR" altLang="en-US" dirty="0" smtClean="0"/>
              <a:t>모든 프로세스는 하나 이상의 </a:t>
            </a:r>
            <a:r>
              <a:rPr lang="ko-KR" altLang="en-US" dirty="0" err="1" smtClean="0"/>
              <a:t>쓰레드를</a:t>
            </a:r>
            <a:r>
              <a:rPr lang="ko-KR" altLang="en-US" dirty="0" smtClean="0"/>
              <a:t> 가지고 있다</a:t>
            </a:r>
            <a:r>
              <a:rPr lang="en-US" altLang="ko-KR" dirty="0" smtClean="0"/>
              <a:t>.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1600200" y="2997200"/>
            <a:ext cx="6278563" cy="366713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6700" indent="-266700">
              <a:defRPr/>
            </a:pPr>
            <a:r>
              <a:rPr lang="ko-KR" altLang="en-US" sz="1800" b="1" dirty="0">
                <a:latin typeface="견명조" pitchFamily="18" charset="-127"/>
                <a:ea typeface="맑은 고딕" pitchFamily="50" charset="-127"/>
              </a:rPr>
              <a:t>프로세스 </a:t>
            </a:r>
            <a:r>
              <a:rPr lang="en-US" altLang="ko-KR" sz="1800" b="1" dirty="0">
                <a:latin typeface="견명조" pitchFamily="18" charset="-127"/>
                <a:ea typeface="맑은 고딕" pitchFamily="50" charset="-127"/>
              </a:rPr>
              <a:t>: </a:t>
            </a:r>
            <a:r>
              <a:rPr lang="ko-KR" altLang="en-US" sz="1800" b="1" dirty="0" err="1">
                <a:latin typeface="견명조" pitchFamily="18" charset="-127"/>
                <a:ea typeface="맑은 고딕" pitchFamily="50" charset="-127"/>
              </a:rPr>
              <a:t>쓰레드</a:t>
            </a:r>
            <a:r>
              <a:rPr lang="ko-KR" altLang="en-US" sz="1800" b="1" dirty="0">
                <a:latin typeface="견명조" pitchFamily="18" charset="-127"/>
                <a:ea typeface="맑은 고딕" pitchFamily="50" charset="-127"/>
              </a:rPr>
              <a:t> </a:t>
            </a:r>
            <a:r>
              <a:rPr lang="en-US" altLang="ko-KR" sz="1800" b="1" dirty="0">
                <a:latin typeface="견명조" pitchFamily="18" charset="-127"/>
                <a:ea typeface="맑은 고딕" pitchFamily="50" charset="-127"/>
              </a:rPr>
              <a:t>= </a:t>
            </a:r>
            <a:r>
              <a:rPr lang="ko-KR" altLang="en-US" sz="1800" b="1" dirty="0">
                <a:latin typeface="견명조" pitchFamily="18" charset="-127"/>
                <a:ea typeface="맑은 고딕" pitchFamily="50" charset="-127"/>
              </a:rPr>
              <a:t>공장 </a:t>
            </a:r>
            <a:r>
              <a:rPr lang="en-US" altLang="ko-KR" sz="1800" b="1" dirty="0">
                <a:latin typeface="견명조" pitchFamily="18" charset="-127"/>
                <a:ea typeface="맑은 고딕" pitchFamily="50" charset="-127"/>
              </a:rPr>
              <a:t>: </a:t>
            </a:r>
            <a:r>
              <a:rPr lang="ko-KR" altLang="en-US" sz="1800" b="1" dirty="0">
                <a:latin typeface="견명조" pitchFamily="18" charset="-127"/>
                <a:ea typeface="맑은 고딕" pitchFamily="50" charset="-127"/>
              </a:rPr>
              <a:t>일꾼</a:t>
            </a:r>
          </a:p>
        </p:txBody>
      </p:sp>
      <p:grpSp>
        <p:nvGrpSpPr>
          <p:cNvPr id="465925" name="Group 40"/>
          <p:cNvGrpSpPr>
            <a:grpSpLocks/>
          </p:cNvGrpSpPr>
          <p:nvPr/>
        </p:nvGrpSpPr>
        <p:grpSpPr bwMode="auto">
          <a:xfrm>
            <a:off x="508000" y="3549650"/>
            <a:ext cx="4484688" cy="2908300"/>
            <a:chOff x="295" y="2236"/>
            <a:chExt cx="2608" cy="1832"/>
          </a:xfrm>
        </p:grpSpPr>
        <p:pic>
          <p:nvPicPr>
            <p:cNvPr id="6" name="Picture 2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8" y="2750"/>
              <a:ext cx="1974" cy="1318"/>
            </a:xfrm>
            <a:prstGeom prst="rect">
              <a:avLst/>
            </a:prstGeom>
            <a:solidFill>
              <a:schemeClr val="accent5"/>
            </a:solidFill>
            <a:ln w="12700" algn="ctr">
              <a:noFill/>
              <a:miter lim="800000"/>
              <a:headEnd/>
              <a:tailEnd/>
            </a:ln>
            <a:effectLst/>
          </p:spPr>
        </p:pic>
        <p:sp>
          <p:nvSpPr>
            <p:cNvPr id="465934" name="Text Box 20"/>
            <p:cNvSpPr txBox="1">
              <a:spLocks noChangeArrowheads="1"/>
            </p:cNvSpPr>
            <p:nvPr/>
          </p:nvSpPr>
          <p:spPr bwMode="auto">
            <a:xfrm>
              <a:off x="295" y="2236"/>
              <a:ext cx="1815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Char char="l"/>
              </a:pPr>
              <a:r>
                <a:rPr lang="en-US" altLang="ko-KR" sz="1800">
                  <a:latin typeface="견명조"/>
                  <a:ea typeface="맑은 고딕" panose="020B0503020000020004" pitchFamily="50" charset="-127"/>
                </a:rPr>
                <a:t> </a:t>
              </a:r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싱글 쓰레드 프로세스</a:t>
              </a:r>
            </a:p>
            <a:p>
              <a:pPr algn="l" eaLnBrk="1" hangingPunct="1"/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   </a:t>
              </a:r>
              <a:r>
                <a:rPr lang="en-US" altLang="ko-KR" sz="1800">
                  <a:latin typeface="견명조"/>
                  <a:ea typeface="맑은 고딕" panose="020B0503020000020004" pitchFamily="50" charset="-127"/>
                </a:rPr>
                <a:t>= </a:t>
              </a:r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자원</a:t>
              </a:r>
              <a:r>
                <a:rPr lang="en-US" altLang="ko-KR" sz="1800">
                  <a:latin typeface="견명조"/>
                  <a:ea typeface="맑은 고딕" panose="020B0503020000020004" pitchFamily="50" charset="-127"/>
                </a:rPr>
                <a:t>+</a:t>
              </a:r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쓰레드</a:t>
              </a:r>
            </a:p>
          </p:txBody>
        </p:sp>
        <p:sp>
          <p:nvSpPr>
            <p:cNvPr id="465935" name="AutoShape 37"/>
            <p:cNvSpPr>
              <a:spLocks noChangeArrowheads="1"/>
            </p:cNvSpPr>
            <p:nvPr/>
          </p:nvSpPr>
          <p:spPr bwMode="auto">
            <a:xfrm>
              <a:off x="1224" y="3158"/>
              <a:ext cx="862" cy="204"/>
            </a:xfrm>
            <a:prstGeom prst="wedgeRectCallout">
              <a:avLst>
                <a:gd name="adj1" fmla="val -45940"/>
                <a:gd name="adj2" fmla="val 90194"/>
              </a:avLst>
            </a:prstGeom>
            <a:solidFill>
              <a:srgbClr val="FF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600">
                  <a:ea typeface="맑은 고딕" panose="020B0503020000020004" pitchFamily="50" charset="-127"/>
                </a:rPr>
                <a:t>쓰레드</a:t>
              </a:r>
              <a:r>
                <a:rPr lang="en-US" altLang="ko-KR" sz="1600">
                  <a:ea typeface="맑은 고딕" panose="020B0503020000020004" pitchFamily="50" charset="-127"/>
                </a:rPr>
                <a:t>(</a:t>
              </a:r>
              <a:r>
                <a:rPr lang="ko-KR" altLang="en-US" sz="1600">
                  <a:ea typeface="맑은 고딕" panose="020B0503020000020004" pitchFamily="50" charset="-127"/>
                </a:rPr>
                <a:t>일꾼</a:t>
              </a:r>
              <a:r>
                <a:rPr lang="en-US" altLang="ko-KR" sz="1600"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465936" name="AutoShape 38"/>
            <p:cNvSpPr>
              <a:spLocks noChangeArrowheads="1"/>
            </p:cNvSpPr>
            <p:nvPr/>
          </p:nvSpPr>
          <p:spPr bwMode="auto">
            <a:xfrm>
              <a:off x="1905" y="2659"/>
              <a:ext cx="998" cy="204"/>
            </a:xfrm>
            <a:prstGeom prst="wedgeRectCallout">
              <a:avLst>
                <a:gd name="adj1" fmla="val -28356"/>
                <a:gd name="adj2" fmla="val 125000"/>
              </a:avLst>
            </a:prstGeom>
            <a:solidFill>
              <a:srgbClr val="FF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600">
                  <a:ea typeface="맑은 고딕" panose="020B0503020000020004" pitchFamily="50" charset="-127"/>
                </a:rPr>
                <a:t>프로세스</a:t>
              </a:r>
              <a:r>
                <a:rPr lang="en-US" altLang="ko-KR" sz="1600">
                  <a:ea typeface="맑은 고딕" panose="020B0503020000020004" pitchFamily="50" charset="-127"/>
                </a:rPr>
                <a:t>(</a:t>
              </a:r>
              <a:r>
                <a:rPr lang="ko-KR" altLang="en-US" sz="1600">
                  <a:ea typeface="맑은 고딕" panose="020B0503020000020004" pitchFamily="50" charset="-127"/>
                </a:rPr>
                <a:t>공장</a:t>
              </a:r>
              <a:r>
                <a:rPr lang="en-US" altLang="ko-KR" sz="1600">
                  <a:ea typeface="맑은 고딕" panose="020B0503020000020004" pitchFamily="50" charset="-127"/>
                </a:rPr>
                <a:t>)</a:t>
              </a:r>
            </a:p>
          </p:txBody>
        </p:sp>
        <p:pic>
          <p:nvPicPr>
            <p:cNvPr id="465937" name="Picture 31" descr="MCj0429073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8" y="3203"/>
              <a:ext cx="431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5926" name="Group 41"/>
          <p:cNvGrpSpPr>
            <a:grpSpLocks/>
          </p:cNvGrpSpPr>
          <p:nvPr/>
        </p:nvGrpSpPr>
        <p:grpSpPr bwMode="auto">
          <a:xfrm>
            <a:off x="4835525" y="3549650"/>
            <a:ext cx="5068888" cy="2908300"/>
            <a:chOff x="2812" y="2236"/>
            <a:chExt cx="2947" cy="1832"/>
          </a:xfrm>
        </p:grpSpPr>
        <p:pic>
          <p:nvPicPr>
            <p:cNvPr id="465927" name="Picture 2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2750"/>
              <a:ext cx="1973" cy="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5928" name="Text Box 20"/>
            <p:cNvSpPr txBox="1">
              <a:spLocks noChangeArrowheads="1"/>
            </p:cNvSpPr>
            <p:nvPr/>
          </p:nvSpPr>
          <p:spPr bwMode="auto">
            <a:xfrm>
              <a:off x="2812" y="2236"/>
              <a:ext cx="294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Char char="l"/>
              </a:pPr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멀티 쓰레드 프로세스</a:t>
              </a:r>
            </a:p>
            <a:p>
              <a:pPr algn="l" eaLnBrk="1" hangingPunct="1"/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 </a:t>
              </a:r>
              <a:r>
                <a:rPr lang="en-US" altLang="ko-KR" sz="1800">
                  <a:latin typeface="견명조"/>
                  <a:ea typeface="맑은 고딕" panose="020B0503020000020004" pitchFamily="50" charset="-127"/>
                </a:rPr>
                <a:t>= </a:t>
              </a:r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자원</a:t>
              </a:r>
              <a:r>
                <a:rPr lang="en-US" altLang="ko-KR" sz="1800">
                  <a:latin typeface="견명조"/>
                  <a:ea typeface="맑은 고딕" panose="020B0503020000020004" pitchFamily="50" charset="-127"/>
                </a:rPr>
                <a:t>+</a:t>
              </a:r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쓰레드</a:t>
              </a:r>
              <a:r>
                <a:rPr lang="en-US" altLang="ko-KR" sz="1800">
                  <a:latin typeface="견명조"/>
                  <a:ea typeface="맑은 고딕" panose="020B0503020000020004" pitchFamily="50" charset="-127"/>
                </a:rPr>
                <a:t>+</a:t>
              </a:r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쓰레드</a:t>
              </a:r>
              <a:r>
                <a:rPr lang="en-US" altLang="ko-KR" sz="1800">
                  <a:latin typeface="견명조"/>
                  <a:ea typeface="맑은 고딕" panose="020B0503020000020004" pitchFamily="50" charset="-127"/>
                </a:rPr>
                <a:t>+</a:t>
              </a:r>
              <a:r>
                <a:rPr lang="en-US" altLang="ko-KR" sz="1800">
                  <a:latin typeface="Arial" panose="020B0604020202020204" pitchFamily="34" charset="0"/>
                  <a:ea typeface="맑은 고딕" panose="020B0503020000020004" pitchFamily="50" charset="-127"/>
                </a:rPr>
                <a:t>…</a:t>
              </a:r>
              <a:r>
                <a:rPr lang="en-US" altLang="ko-KR" sz="1800">
                  <a:latin typeface="견명조"/>
                  <a:ea typeface="맑은 고딕" panose="020B0503020000020004" pitchFamily="50" charset="-127"/>
                </a:rPr>
                <a:t>+</a:t>
              </a:r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쓰레드</a:t>
              </a:r>
              <a:endParaRPr lang="en-US" altLang="ko-KR" sz="1800">
                <a:latin typeface="견명조"/>
                <a:ea typeface="맑은 고딕" panose="020B0503020000020004" pitchFamily="50" charset="-127"/>
              </a:endParaRPr>
            </a:p>
          </p:txBody>
        </p:sp>
        <p:sp>
          <p:nvSpPr>
            <p:cNvPr id="465929" name="Text Box 27"/>
            <p:cNvSpPr txBox="1">
              <a:spLocks noChangeArrowheads="1"/>
            </p:cNvSpPr>
            <p:nvPr/>
          </p:nvSpPr>
          <p:spPr bwMode="auto">
            <a:xfrm>
              <a:off x="3992" y="3430"/>
              <a:ext cx="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…</a:t>
              </a:r>
            </a:p>
          </p:txBody>
        </p:sp>
        <p:pic>
          <p:nvPicPr>
            <p:cNvPr id="465930" name="Picture 32" descr="MCj0429073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29" y="3158"/>
              <a:ext cx="431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5931" name="Picture 33" descr="MCj0429073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28" y="3148"/>
              <a:ext cx="431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5932" name="Picture 34" descr="MCj0429073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63" y="3148"/>
              <a:ext cx="431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멀티프로세스 </a:t>
            </a:r>
            <a:r>
              <a:rPr lang="en-US" altLang="ko-KR" smtClean="0"/>
              <a:t>vs. </a:t>
            </a:r>
            <a:r>
              <a:rPr lang="ko-KR" altLang="en-US" smtClean="0"/>
              <a:t>멀티쓰레드</a:t>
            </a:r>
          </a:p>
        </p:txBody>
      </p:sp>
      <p:sp>
        <p:nvSpPr>
          <p:cNvPr id="466947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436688"/>
          </a:xfrm>
        </p:spPr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 </a:t>
            </a:r>
            <a:r>
              <a:rPr lang="ko-KR" altLang="en-US" dirty="0" smtClean="0"/>
              <a:t>프로세스 </a:t>
            </a:r>
            <a:r>
              <a:rPr lang="en-US" altLang="ko-KR" dirty="0" smtClean="0"/>
              <a:t>1 </a:t>
            </a:r>
            <a:r>
              <a:rPr lang="ko-KR" altLang="en-US" dirty="0" err="1" smtClean="0"/>
              <a:t>쓰레드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vs. 1 </a:t>
            </a:r>
            <a:r>
              <a:rPr lang="ko-KR" altLang="en-US" dirty="0" smtClean="0"/>
              <a:t>프로세스 </a:t>
            </a:r>
            <a:r>
              <a:rPr lang="en-US" altLang="ko-KR" dirty="0" smtClean="0"/>
              <a:t>2 </a:t>
            </a:r>
            <a:r>
              <a:rPr lang="ko-KR" altLang="en-US" dirty="0" err="1" smtClean="0"/>
              <a:t>쓰레드</a:t>
            </a:r>
            <a:endParaRPr lang="ko-KR" altLang="en-US" dirty="0" smtClean="0"/>
          </a:p>
          <a:p>
            <a:endParaRPr lang="ko-KR" altLang="en-US" dirty="0" smtClean="0"/>
          </a:p>
        </p:txBody>
      </p:sp>
      <p:sp>
        <p:nvSpPr>
          <p:cNvPr id="4" name="Text Box 20"/>
          <p:cNvSpPr txBox="1">
            <a:spLocks noChangeArrowheads="1"/>
          </p:cNvSpPr>
          <p:nvPr/>
        </p:nvSpPr>
        <p:spPr bwMode="auto">
          <a:xfrm>
            <a:off x="304800" y="762000"/>
            <a:ext cx="7877175" cy="646113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6700" indent="-266700" algn="l">
              <a:defRPr/>
            </a:pPr>
            <a:r>
              <a:rPr lang="en-US" altLang="ko-KR" sz="1800" b="1" dirty="0">
                <a:ea typeface="맑은 고딕" pitchFamily="50" charset="-127"/>
              </a:rPr>
              <a:t>  “</a:t>
            </a:r>
            <a:r>
              <a:rPr lang="ko-KR" altLang="en-US" sz="1800" b="1" dirty="0">
                <a:ea typeface="맑은 고딕" pitchFamily="50" charset="-127"/>
              </a:rPr>
              <a:t>하나의 새로운 프로세스를 생성하는 것보다 </a:t>
            </a:r>
          </a:p>
          <a:p>
            <a:pPr marL="266700" indent="-266700" algn="l">
              <a:defRPr/>
            </a:pPr>
            <a:r>
              <a:rPr lang="ko-KR" altLang="en-US" sz="1800" b="1" dirty="0">
                <a:ea typeface="맑은 고딕" pitchFamily="50" charset="-127"/>
              </a:rPr>
              <a:t>     하나의 새로운 </a:t>
            </a:r>
            <a:r>
              <a:rPr lang="ko-KR" altLang="en-US" sz="1800" b="1" dirty="0" err="1">
                <a:ea typeface="맑은 고딕" pitchFamily="50" charset="-127"/>
              </a:rPr>
              <a:t>쓰레드를</a:t>
            </a:r>
            <a:r>
              <a:rPr lang="ko-KR" altLang="en-US" sz="1800" b="1" dirty="0">
                <a:ea typeface="맑은 고딕" pitchFamily="50" charset="-127"/>
              </a:rPr>
              <a:t> 생성하는 것이 더 적은 비용이 든다</a:t>
            </a:r>
            <a:r>
              <a:rPr lang="en-US" altLang="ko-KR" sz="1800" b="1" dirty="0">
                <a:ea typeface="맑은 고딕" pitchFamily="50" charset="-127"/>
              </a:rPr>
              <a:t>.”</a:t>
            </a:r>
          </a:p>
        </p:txBody>
      </p:sp>
      <p:grpSp>
        <p:nvGrpSpPr>
          <p:cNvPr id="466949" name="Group 47"/>
          <p:cNvGrpSpPr>
            <a:grpSpLocks/>
          </p:cNvGrpSpPr>
          <p:nvPr/>
        </p:nvGrpSpPr>
        <p:grpSpPr bwMode="auto">
          <a:xfrm>
            <a:off x="858838" y="2619375"/>
            <a:ext cx="7915275" cy="3527425"/>
            <a:chOff x="499" y="1911"/>
            <a:chExt cx="4603" cy="2222"/>
          </a:xfrm>
        </p:grpSpPr>
        <p:grpSp>
          <p:nvGrpSpPr>
            <p:cNvPr id="466950" name="Group 41"/>
            <p:cNvGrpSpPr>
              <a:grpSpLocks/>
            </p:cNvGrpSpPr>
            <p:nvPr/>
          </p:nvGrpSpPr>
          <p:grpSpPr bwMode="auto">
            <a:xfrm>
              <a:off x="499" y="1911"/>
              <a:ext cx="1859" cy="1043"/>
              <a:chOff x="408" y="2750"/>
              <a:chExt cx="1973" cy="1318"/>
            </a:xfrm>
          </p:grpSpPr>
          <p:pic>
            <p:nvPicPr>
              <p:cNvPr id="466959" name="Picture 29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" y="2750"/>
                <a:ext cx="1973" cy="1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6960" name="Picture 33" descr="MCj04290730000[1]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48" y="3203"/>
                <a:ext cx="431" cy="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6951" name="Group 45"/>
            <p:cNvGrpSpPr>
              <a:grpSpLocks/>
            </p:cNvGrpSpPr>
            <p:nvPr/>
          </p:nvGrpSpPr>
          <p:grpSpPr bwMode="auto">
            <a:xfrm>
              <a:off x="3129" y="2228"/>
              <a:ext cx="1973" cy="1318"/>
              <a:chOff x="2925" y="2750"/>
              <a:chExt cx="1973" cy="1318"/>
            </a:xfrm>
          </p:grpSpPr>
          <p:pic>
            <p:nvPicPr>
              <p:cNvPr id="466956" name="Picture 3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5" y="2750"/>
                <a:ext cx="1973" cy="1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6957" name="Picture 38" descr="MCj04290730000[1]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29" y="3158"/>
                <a:ext cx="431" cy="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6958" name="Picture 39" descr="MCj04290730000[1]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628" y="3148"/>
                <a:ext cx="431" cy="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6952" name="Group 42"/>
            <p:cNvGrpSpPr>
              <a:grpSpLocks/>
            </p:cNvGrpSpPr>
            <p:nvPr/>
          </p:nvGrpSpPr>
          <p:grpSpPr bwMode="auto">
            <a:xfrm>
              <a:off x="521" y="3090"/>
              <a:ext cx="1859" cy="1043"/>
              <a:chOff x="408" y="2750"/>
              <a:chExt cx="1973" cy="1318"/>
            </a:xfrm>
          </p:grpSpPr>
          <p:pic>
            <p:nvPicPr>
              <p:cNvPr id="466954" name="Picture 4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" y="2750"/>
                <a:ext cx="1973" cy="1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6955" name="Picture 44" descr="MCj04290730000[1]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48" y="3203"/>
                <a:ext cx="431" cy="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6953" name="Text Box 46"/>
            <p:cNvSpPr txBox="1">
              <a:spLocks noChangeArrowheads="1"/>
            </p:cNvSpPr>
            <p:nvPr/>
          </p:nvSpPr>
          <p:spPr bwMode="auto">
            <a:xfrm>
              <a:off x="2404" y="2727"/>
              <a:ext cx="86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4000">
                  <a:latin typeface="견고딕"/>
                  <a:ea typeface="견고딕"/>
                  <a:cs typeface="견고딕"/>
                </a:rPr>
                <a:t>vs.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견명조"/>
              </a:rPr>
              <a:t>멀티쓰레드의 장단점</a:t>
            </a:r>
            <a:endParaRPr lang="ko-KR" altLang="en-US" smtClean="0"/>
          </a:p>
        </p:txBody>
      </p:sp>
      <p:graphicFrame>
        <p:nvGraphicFramePr>
          <p:cNvPr id="4" name="Group 61"/>
          <p:cNvGraphicFramePr>
            <a:graphicFrameLocks noGrp="1"/>
          </p:cNvGraphicFramePr>
          <p:nvPr/>
        </p:nvGraphicFramePr>
        <p:xfrm>
          <a:off x="968375" y="2174875"/>
          <a:ext cx="7177088" cy="3643616"/>
        </p:xfrm>
        <a:graphic>
          <a:graphicData uri="http://schemas.openxmlformats.org/drawingml/2006/table">
            <a:tbl>
              <a:tblPr/>
              <a:tblGrid>
                <a:gridCol w="963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3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45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장점</a:t>
                      </a:r>
                    </a:p>
                  </a:txBody>
                  <a:tcPr marL="97505" marR="97505" marT="46796" marB="4679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자원을 보다 </a:t>
                      </a: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효율적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으로 사용할 수 있다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사용자에 대한 </a:t>
                      </a:r>
                      <a:r>
                        <a:rPr kumimoji="1" lang="ko-KR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응답성</a:t>
                      </a: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responseness</a:t>
                      </a: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 향상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된다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작업이 분리되어 </a:t>
                      </a: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코드가 간결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 진다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“</a:t>
                      </a: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여러 모로 좋다</a:t>
                      </a: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.”</a:t>
                      </a:r>
                    </a:p>
                  </a:txBody>
                  <a:tcPr marL="97505" marR="97505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88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단점</a:t>
                      </a: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7505" marR="97505" marT="46796" marB="46796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동기화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(synchronization)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 주의해야 한다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교착상태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(dead-lock)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 발생하지 않도록 주의해야 한다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각 </a:t>
                      </a:r>
                      <a:r>
                        <a:rPr kumimoji="1" lang="ko-KR" alt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쓰레드가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효율적으로 고르게 실행될 수 있게 해야 한다</a:t>
                      </a: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“</a:t>
                      </a: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프로그래밍할 때 고려해야 할 사항들이 많다</a:t>
                      </a: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.” </a:t>
                      </a:r>
                    </a:p>
                  </a:txBody>
                  <a:tcPr marL="97505" marR="97505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773113" y="1071563"/>
            <a:ext cx="7723187" cy="646112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66700" indent="-266700" algn="l">
              <a:defRPr/>
            </a:pPr>
            <a:r>
              <a:rPr lang="en-US" altLang="ko-KR" sz="1800" b="1" dirty="0">
                <a:latin typeface="견명조" pitchFamily="18" charset="-127"/>
                <a:ea typeface="맑은 고딕" pitchFamily="50" charset="-127"/>
              </a:rPr>
              <a:t>  “</a:t>
            </a:r>
            <a:r>
              <a:rPr lang="ko-KR" altLang="en-US" sz="1800" b="1" dirty="0">
                <a:latin typeface="견명조" pitchFamily="18" charset="-127"/>
                <a:ea typeface="맑은 고딕" pitchFamily="50" charset="-127"/>
              </a:rPr>
              <a:t>많은 프로그램들이 </a:t>
            </a:r>
            <a:r>
              <a:rPr lang="ko-KR" altLang="en-US" sz="1800" b="1" dirty="0" err="1">
                <a:latin typeface="견명조" pitchFamily="18" charset="-127"/>
                <a:ea typeface="맑은 고딕" pitchFamily="50" charset="-127"/>
              </a:rPr>
              <a:t>멀티쓰레드로</a:t>
            </a:r>
            <a:r>
              <a:rPr lang="ko-KR" altLang="en-US" sz="1800" b="1" dirty="0">
                <a:latin typeface="견명조" pitchFamily="18" charset="-127"/>
                <a:ea typeface="맑은 고딕" pitchFamily="50" charset="-127"/>
              </a:rPr>
              <a:t> 작성되어 있다</a:t>
            </a:r>
            <a:r>
              <a:rPr lang="en-US" altLang="ko-KR" sz="1800" b="1" dirty="0">
                <a:latin typeface="견명조" pitchFamily="18" charset="-127"/>
                <a:ea typeface="맑은 고딕" pitchFamily="50" charset="-127"/>
              </a:rPr>
              <a:t>. </a:t>
            </a:r>
          </a:p>
          <a:p>
            <a:pPr marL="266700" indent="-266700" algn="l">
              <a:defRPr/>
            </a:pPr>
            <a:r>
              <a:rPr lang="ko-KR" altLang="en-US" sz="1800" b="1" dirty="0">
                <a:latin typeface="견명조" pitchFamily="18" charset="-127"/>
                <a:ea typeface="맑은 고딕" pitchFamily="50" charset="-127"/>
              </a:rPr>
              <a:t>     그러나</a:t>
            </a:r>
            <a:r>
              <a:rPr lang="en-US" altLang="ko-KR" sz="1800" b="1" dirty="0">
                <a:latin typeface="견명조" pitchFamily="18" charset="-127"/>
                <a:ea typeface="맑은 고딕" pitchFamily="50" charset="-127"/>
              </a:rPr>
              <a:t>, </a:t>
            </a:r>
            <a:r>
              <a:rPr lang="ko-KR" altLang="en-US" sz="1800" b="1" dirty="0" err="1">
                <a:latin typeface="견명조" pitchFamily="18" charset="-127"/>
                <a:ea typeface="맑은 고딕" pitchFamily="50" charset="-127"/>
              </a:rPr>
              <a:t>멀티쓰레드</a:t>
            </a:r>
            <a:r>
              <a:rPr lang="ko-KR" altLang="en-US" sz="1800" b="1" dirty="0">
                <a:latin typeface="견명조" pitchFamily="18" charset="-127"/>
                <a:ea typeface="맑은 고딕" pitchFamily="50" charset="-127"/>
              </a:rPr>
              <a:t> 프로그래밍이 장점만 있는 것은 아니다</a:t>
            </a:r>
            <a:r>
              <a:rPr lang="en-US" altLang="ko-KR" sz="1800" b="1" dirty="0">
                <a:latin typeface="견명조" pitchFamily="18" charset="-127"/>
                <a:ea typeface="맑은 고딕" pitchFamily="50" charset="-127"/>
              </a:rPr>
              <a:t>.</a:t>
            </a:r>
            <a:r>
              <a:rPr lang="en-US" altLang="ko-KR" sz="1800" b="1" dirty="0">
                <a:latin typeface="Arial"/>
                <a:ea typeface="맑은 고딕" pitchFamily="50" charset="-127"/>
              </a:rPr>
              <a:t>”</a:t>
            </a:r>
            <a:endParaRPr lang="en-US" altLang="ko-KR" sz="1800" b="1" dirty="0">
              <a:latin typeface="견명조" pitchFamily="18" charset="-127"/>
              <a:ea typeface="맑은 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4"/>
          <p:cNvSpPr>
            <a:spLocks noGrp="1" noChangeArrowheads="1"/>
          </p:cNvSpPr>
          <p:nvPr>
            <p:ph type="title"/>
          </p:nvPr>
        </p:nvSpPr>
        <p:spPr>
          <a:xfrm>
            <a:off x="309563" y="241300"/>
            <a:ext cx="4622800" cy="400050"/>
          </a:xfrm>
        </p:spPr>
        <p:txBody>
          <a:bodyPr anchor="b"/>
          <a:lstStyle/>
          <a:p>
            <a:r>
              <a:rPr lang="ko-KR" altLang="en-US" smtClean="0"/>
              <a:t>쓰레드 생성</a:t>
            </a:r>
          </a:p>
        </p:txBody>
      </p:sp>
      <p:sp>
        <p:nvSpPr>
          <p:cNvPr id="46899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5425" y="1055688"/>
            <a:ext cx="9517063" cy="1739900"/>
          </a:xfrm>
        </p:spPr>
        <p:txBody>
          <a:bodyPr/>
          <a:lstStyle/>
          <a:p>
            <a:r>
              <a:rPr lang="en-US" altLang="ko-KR" smtClean="0"/>
              <a:t>Java</a:t>
            </a:r>
            <a:r>
              <a:rPr lang="ko-KR" altLang="en-US" smtClean="0"/>
              <a:t>의 </a:t>
            </a:r>
            <a:r>
              <a:rPr lang="en-US" altLang="ko-KR" smtClean="0"/>
              <a:t>Thread </a:t>
            </a:r>
            <a:r>
              <a:rPr lang="ko-KR" altLang="en-US" smtClean="0"/>
              <a:t>지원 방식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java.lang.Thread </a:t>
            </a:r>
            <a:r>
              <a:rPr lang="ko-KR" altLang="en-US" smtClean="0">
                <a:latin typeface="Optima" panose="020B0604020202020204" pitchFamily="34" charset="0"/>
              </a:rPr>
              <a:t>클래스 사용</a:t>
            </a:r>
          </a:p>
          <a:p>
            <a:pPr lvl="2"/>
            <a:r>
              <a:rPr lang="ko-KR" altLang="en-US" smtClean="0">
                <a:latin typeface="Optima" panose="020B0604020202020204" pitchFamily="34" charset="0"/>
              </a:rPr>
              <a:t>쓰레드를 지원하고자 하는 클래스를 만들 경우 상속받아 사용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java.lang.Runnable </a:t>
            </a:r>
            <a:r>
              <a:rPr lang="ko-KR" altLang="en-US" smtClean="0">
                <a:latin typeface="Optima" panose="020B0604020202020204" pitchFamily="34" charset="0"/>
              </a:rPr>
              <a:t>인터페이스 사용</a:t>
            </a: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Thread</a:t>
            </a:r>
            <a:r>
              <a:rPr lang="ko-KR" altLang="en-US" smtClean="0">
                <a:latin typeface="Optima" panose="020B0604020202020204" pitchFamily="34" charset="0"/>
              </a:rPr>
              <a:t>이외의 다른 클래스로부터 상속이 필요한 경우에 사용</a:t>
            </a:r>
          </a:p>
          <a:p>
            <a:pPr lvl="2"/>
            <a:r>
              <a:rPr lang="en-US" altLang="ko-KR" smtClean="0">
                <a:latin typeface="Optima" panose="020B0604020202020204" pitchFamily="34" charset="0"/>
              </a:rPr>
              <a:t>Runnable </a:t>
            </a:r>
            <a:r>
              <a:rPr lang="ko-KR" altLang="en-US" smtClean="0">
                <a:latin typeface="Optima" panose="020B0604020202020204" pitchFamily="34" charset="0"/>
              </a:rPr>
              <a:t>인터페이스는 아래와 같은 내용을 가진다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JVM (Java Virtual Machine)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448800" cy="974725"/>
          </a:xfrm>
        </p:spPr>
        <p:txBody>
          <a:bodyPr/>
          <a:lstStyle/>
          <a:p>
            <a:r>
              <a:rPr lang="ko-KR" altLang="en-US" sz="2000" smtClean="0"/>
              <a:t>자바 바이트 코드를 실행시키는 소프트웨어로 만들어진 가상의 기기</a:t>
            </a:r>
          </a:p>
          <a:p>
            <a:r>
              <a:rPr lang="en-US" altLang="ko-KR" sz="2000" smtClean="0"/>
              <a:t>JVM</a:t>
            </a:r>
            <a:r>
              <a:rPr lang="ko-KR" altLang="en-US" sz="2000" smtClean="0"/>
              <a:t>의 내부구조</a:t>
            </a:r>
          </a:p>
          <a:p>
            <a:endParaRPr lang="en-US" altLang="ko-KR" sz="2000" smtClean="0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405313" y="2349500"/>
            <a:ext cx="1639887" cy="576263"/>
          </a:xfrm>
          <a:prstGeom prst="rect">
            <a:avLst/>
          </a:prstGeom>
          <a:solidFill>
            <a:srgbClr val="E1F933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933"/>
            </a:extrusionClr>
            <a:contourClr>
              <a:srgbClr val="E1F933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로더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819150" y="3500438"/>
            <a:ext cx="1636713" cy="1295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메소드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(method)</a:t>
            </a:r>
          </a:p>
          <a:p>
            <a:pPr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영역</a:t>
            </a:r>
          </a:p>
          <a:p>
            <a:pPr eaLnBrk="1" hangingPunct="1"/>
            <a:endParaRPr lang="ko-KR" altLang="en-US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eaLnBrk="1" hangingPunct="1"/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메소드의 바이트코드</a:t>
            </a:r>
          </a:p>
          <a:p>
            <a:pPr eaLnBrk="1" hangingPunct="1"/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변수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2613025" y="3500438"/>
            <a:ext cx="1403350" cy="1295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힙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(heap)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영역</a:t>
            </a:r>
          </a:p>
          <a:p>
            <a:pPr eaLnBrk="1" hangingPunct="1"/>
            <a:endParaRPr lang="ko-KR" altLang="en-US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eaLnBrk="1" hangingPunct="1"/>
            <a:endParaRPr lang="ko-KR" altLang="en-US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eaLnBrk="1" hangingPunct="1"/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</a:p>
          <a:p>
            <a:pPr eaLnBrk="1" hangingPunct="1"/>
            <a:endParaRPr lang="ko-KR" altLang="en-US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eaLnBrk="1" hangingPunct="1"/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4171950" y="3500438"/>
            <a:ext cx="1716088" cy="1295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JVM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(stack) </a:t>
            </a:r>
          </a:p>
          <a:p>
            <a:pPr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영역</a:t>
            </a:r>
          </a:p>
          <a:p>
            <a:pPr eaLnBrk="1" hangingPunct="1"/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매개변수</a:t>
            </a:r>
          </a:p>
          <a:p>
            <a:pPr eaLnBrk="1" hangingPunct="1"/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지역변수</a:t>
            </a:r>
          </a:p>
          <a:p>
            <a:pPr eaLnBrk="1" hangingPunct="1"/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6045200" y="3500438"/>
            <a:ext cx="1404938" cy="1295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레지스터</a:t>
            </a:r>
          </a:p>
          <a:p>
            <a:pPr eaLnBrk="1" hangingPunct="1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eaLnBrk="1" hangingPunct="1"/>
            <a:r>
              <a:rPr lang="en-US" altLang="ko-KR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프로세서 실행 </a:t>
            </a:r>
          </a:p>
          <a:p>
            <a:pPr eaLnBrk="1" hangingPunct="1"/>
            <a:r>
              <a:rPr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관련 메모리</a:t>
            </a: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7605713" y="3500438"/>
            <a:ext cx="1404937" cy="1295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Native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메소드</a:t>
            </a:r>
          </a:p>
          <a:p>
            <a:pPr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</a:p>
          <a:p>
            <a:pPr eaLnBrk="1" hangingPunct="1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eaLnBrk="1" hangingPunct="1"/>
            <a:endParaRPr lang="en-US" altLang="ko-KR" sz="10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1285875" y="5661025"/>
            <a:ext cx="1639888" cy="576263"/>
          </a:xfrm>
          <a:prstGeom prst="rect">
            <a:avLst/>
          </a:prstGeom>
          <a:solidFill>
            <a:srgbClr val="E1F933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E1F933"/>
            </a:extrusionClr>
            <a:contourClr>
              <a:srgbClr val="E1F933"/>
            </a:contourClr>
          </a:sp3d>
        </p:spPr>
        <p:txBody>
          <a:bodyPr wrap="none" anchor="ctr">
            <a:flatTx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 엔진</a:t>
            </a: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4017963" y="5588000"/>
            <a:ext cx="2651125" cy="57467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Native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메소드 인터페이스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741363" y="3284538"/>
            <a:ext cx="8345487" cy="19431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7421" name="Text Box 13"/>
          <p:cNvSpPr txBox="1">
            <a:spLocks noChangeArrowheads="1"/>
          </p:cNvSpPr>
          <p:nvPr/>
        </p:nvSpPr>
        <p:spPr bwMode="auto">
          <a:xfrm>
            <a:off x="3290888" y="4868863"/>
            <a:ext cx="3605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실행시간 데이터 영역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(Runtime data area)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1209675" y="2278063"/>
            <a:ext cx="1716088" cy="64928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파일</a:t>
            </a:r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>
            <a:off x="3001963" y="2565400"/>
            <a:ext cx="11699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4" name="AutoShape 16"/>
          <p:cNvSpPr>
            <a:spLocks noChangeArrowheads="1"/>
          </p:cNvSpPr>
          <p:nvPr/>
        </p:nvSpPr>
        <p:spPr bwMode="auto">
          <a:xfrm>
            <a:off x="4795838" y="2997200"/>
            <a:ext cx="390525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7425" name="AutoShape 17"/>
          <p:cNvSpPr>
            <a:spLocks noChangeArrowheads="1"/>
          </p:cNvSpPr>
          <p:nvPr/>
        </p:nvSpPr>
        <p:spPr bwMode="auto">
          <a:xfrm flipV="1">
            <a:off x="5186363" y="2997200"/>
            <a:ext cx="390525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7426" name="AutoShape 18"/>
          <p:cNvSpPr>
            <a:spLocks noChangeArrowheads="1"/>
          </p:cNvSpPr>
          <p:nvPr/>
        </p:nvSpPr>
        <p:spPr bwMode="auto">
          <a:xfrm>
            <a:off x="1754188" y="5084763"/>
            <a:ext cx="390525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7427" name="AutoShape 19"/>
          <p:cNvSpPr>
            <a:spLocks noChangeArrowheads="1"/>
          </p:cNvSpPr>
          <p:nvPr/>
        </p:nvSpPr>
        <p:spPr bwMode="auto">
          <a:xfrm flipV="1">
            <a:off x="2144713" y="5084763"/>
            <a:ext cx="390525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endParaRPr lang="ko-KR" altLang="en-US">
              <a:ea typeface="맑은 고딕" panose="020B0503020000020004" pitchFamily="50" charset="-127"/>
            </a:endParaRPr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>
            <a:off x="3159125" y="5803900"/>
            <a:ext cx="70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>
            <a:off x="5264150" y="52276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30" name="AutoShape 22"/>
          <p:cNvSpPr>
            <a:spLocks noChangeArrowheads="1"/>
          </p:cNvSpPr>
          <p:nvPr/>
        </p:nvSpPr>
        <p:spPr bwMode="auto">
          <a:xfrm>
            <a:off x="7527925" y="5516563"/>
            <a:ext cx="1716088" cy="647700"/>
          </a:xfrm>
          <a:prstGeom prst="can">
            <a:avLst>
              <a:gd name="adj" fmla="val 25000"/>
            </a:avLst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Native </a:t>
            </a:r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메소드</a:t>
            </a:r>
          </a:p>
          <a:p>
            <a:pPr eaLnBrk="1" hangingPunct="1"/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라이브러리</a:t>
            </a:r>
          </a:p>
        </p:txBody>
      </p:sp>
      <p:sp>
        <p:nvSpPr>
          <p:cNvPr id="17431" name="Line 23"/>
          <p:cNvSpPr>
            <a:spLocks noChangeShapeType="1"/>
          </p:cNvSpPr>
          <p:nvPr/>
        </p:nvSpPr>
        <p:spPr bwMode="auto">
          <a:xfrm>
            <a:off x="6746875" y="5803900"/>
            <a:ext cx="70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32" name="AutoShape 24"/>
          <p:cNvSpPr>
            <a:spLocks noChangeArrowheads="1"/>
          </p:cNvSpPr>
          <p:nvPr/>
        </p:nvSpPr>
        <p:spPr bwMode="auto">
          <a:xfrm>
            <a:off x="7137400" y="2278063"/>
            <a:ext cx="1716088" cy="647700"/>
          </a:xfrm>
          <a:prstGeom prst="can">
            <a:avLst>
              <a:gd name="adj" fmla="val 25000"/>
            </a:avLst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</a:t>
            </a:r>
          </a:p>
          <a:p>
            <a:pPr eaLnBrk="1" hangingPunct="1"/>
            <a:r>
              <a:rPr lang="ko-KR" altLang="en-US" sz="1200">
                <a:latin typeface="HY헤드라인M" panose="02030600000101010101" pitchFamily="18" charset="-127"/>
                <a:ea typeface="HY헤드라인M" panose="02030600000101010101" pitchFamily="18" charset="-127"/>
              </a:rPr>
              <a:t>라이브러리</a:t>
            </a:r>
          </a:p>
        </p:txBody>
      </p:sp>
      <p:sp>
        <p:nvSpPr>
          <p:cNvPr id="17433" name="Line 25"/>
          <p:cNvSpPr>
            <a:spLocks noChangeShapeType="1"/>
          </p:cNvSpPr>
          <p:nvPr/>
        </p:nvSpPr>
        <p:spPr bwMode="auto">
          <a:xfrm>
            <a:off x="6356350" y="2565400"/>
            <a:ext cx="70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4"/>
          <p:cNvSpPr>
            <a:spLocks noGrp="1" noChangeArrowheads="1"/>
          </p:cNvSpPr>
          <p:nvPr>
            <p:ph type="title"/>
          </p:nvPr>
        </p:nvSpPr>
        <p:spPr>
          <a:xfrm>
            <a:off x="309563" y="242888"/>
            <a:ext cx="5214937" cy="400050"/>
          </a:xfrm>
        </p:spPr>
        <p:txBody>
          <a:bodyPr anchor="b"/>
          <a:lstStyle/>
          <a:p>
            <a:r>
              <a:rPr lang="ko-KR" altLang="en-US" smtClean="0"/>
              <a:t>방법 </a:t>
            </a:r>
            <a:r>
              <a:rPr lang="en-US" altLang="ko-KR" smtClean="0"/>
              <a:t>1 : Thread </a:t>
            </a:r>
            <a:r>
              <a:rPr lang="ko-KR" altLang="en-US" smtClean="0"/>
              <a:t>클래스 상속</a:t>
            </a:r>
          </a:p>
        </p:txBody>
      </p:sp>
      <p:sp>
        <p:nvSpPr>
          <p:cNvPr id="47001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30175" y="914400"/>
            <a:ext cx="9658350" cy="4686616"/>
          </a:xfrm>
        </p:spPr>
        <p:txBody>
          <a:bodyPr/>
          <a:lstStyle/>
          <a:p>
            <a:r>
              <a:rPr lang="ko-KR" altLang="en-US" dirty="0" smtClean="0"/>
              <a:t>클래스 작성</a:t>
            </a:r>
          </a:p>
          <a:p>
            <a:endParaRPr lang="ko-KR" altLang="en-US" dirty="0" smtClean="0"/>
          </a:p>
          <a:p>
            <a:endParaRPr lang="ko-KR" altLang="en-US" sz="2000" dirty="0" smtClean="0"/>
          </a:p>
          <a:p>
            <a:endParaRPr lang="ko-KR" altLang="en-US" sz="2000" dirty="0" smtClean="0"/>
          </a:p>
          <a:p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pPr lvl="1"/>
            <a:r>
              <a:rPr lang="en-US" altLang="ko-KR" dirty="0" smtClean="0">
                <a:latin typeface="Optima" panose="020B0604020202020204" pitchFamily="34" charset="0"/>
              </a:rPr>
              <a:t>Thread </a:t>
            </a:r>
            <a:r>
              <a:rPr lang="ko-KR" altLang="en-US" dirty="0" smtClean="0">
                <a:latin typeface="Optima" panose="020B0604020202020204" pitchFamily="34" charset="0"/>
              </a:rPr>
              <a:t>클래스 상속 받은 뒤</a:t>
            </a:r>
            <a:r>
              <a:rPr lang="en-US" altLang="ko-KR" dirty="0" smtClean="0">
                <a:latin typeface="Optima" panose="020B0604020202020204" pitchFamily="34" charset="0"/>
              </a:rPr>
              <a:t>, </a:t>
            </a:r>
            <a:r>
              <a:rPr lang="ko-KR" altLang="en-US" dirty="0" err="1" smtClean="0">
                <a:latin typeface="Optima" panose="020B0604020202020204" pitchFamily="34" charset="0"/>
              </a:rPr>
              <a:t>수행작업을</a:t>
            </a:r>
            <a:r>
              <a:rPr lang="ko-KR" altLang="en-US" dirty="0" smtClean="0">
                <a:latin typeface="Optima" panose="020B0604020202020204" pitchFamily="34" charset="0"/>
              </a:rPr>
              <a:t> </a:t>
            </a:r>
            <a:r>
              <a:rPr lang="en-US" altLang="ko-KR" dirty="0" smtClean="0">
                <a:latin typeface="Optima" panose="020B0604020202020204" pitchFamily="34" charset="0"/>
              </a:rPr>
              <a:t>run()</a:t>
            </a:r>
            <a:r>
              <a:rPr lang="ko-KR" altLang="en-US" dirty="0" err="1" smtClean="0">
                <a:latin typeface="Optima" panose="020B0604020202020204" pitchFamily="34" charset="0"/>
              </a:rPr>
              <a:t>메소드에</a:t>
            </a:r>
            <a:r>
              <a:rPr lang="ko-KR" altLang="en-US" dirty="0" smtClean="0">
                <a:latin typeface="Optima" panose="020B0604020202020204" pitchFamily="34" charset="0"/>
              </a:rPr>
              <a:t> 작성한다</a:t>
            </a:r>
            <a:r>
              <a:rPr lang="en-US" altLang="ko-KR" dirty="0" smtClean="0">
                <a:latin typeface="Optima" panose="020B0604020202020204" pitchFamily="34" charset="0"/>
              </a:rPr>
              <a:t>.</a:t>
            </a:r>
          </a:p>
          <a:p>
            <a:r>
              <a:rPr lang="ko-KR" altLang="en-US" dirty="0" smtClean="0"/>
              <a:t>객체 생성 </a:t>
            </a:r>
          </a:p>
          <a:p>
            <a:pPr lvl="1"/>
            <a:r>
              <a:rPr lang="ko-KR" altLang="en-US" dirty="0" smtClean="0">
                <a:latin typeface="Optima" panose="020B0604020202020204" pitchFamily="34" charset="0"/>
              </a:rPr>
              <a:t>해당 클래스 객체</a:t>
            </a:r>
            <a:r>
              <a:rPr lang="en-US" altLang="ko-KR" dirty="0" smtClean="0">
                <a:latin typeface="Optima" panose="020B0604020202020204" pitchFamily="34" charset="0"/>
              </a:rPr>
              <a:t>(</a:t>
            </a:r>
            <a:r>
              <a:rPr lang="ko-KR" altLang="en-US" dirty="0" smtClean="0">
                <a:latin typeface="Optima" panose="020B0604020202020204" pitchFamily="34" charset="0"/>
              </a:rPr>
              <a:t>인스턴스</a:t>
            </a:r>
            <a:r>
              <a:rPr lang="en-US" altLang="ko-KR" dirty="0" smtClean="0">
                <a:latin typeface="Optima" panose="020B0604020202020204" pitchFamily="34" charset="0"/>
              </a:rPr>
              <a:t>)</a:t>
            </a:r>
            <a:r>
              <a:rPr lang="ko-KR" altLang="en-US" dirty="0" smtClean="0">
                <a:latin typeface="Optima" panose="020B0604020202020204" pitchFamily="34" charset="0"/>
              </a:rPr>
              <a:t>를 생성한다</a:t>
            </a:r>
          </a:p>
          <a:p>
            <a:pPr lvl="1"/>
            <a:r>
              <a:rPr lang="ko-KR" altLang="en-US" dirty="0" smtClean="0">
                <a:latin typeface="Optima" panose="020B0604020202020204" pitchFamily="34" charset="0"/>
              </a:rPr>
              <a:t>형식 </a:t>
            </a:r>
            <a:r>
              <a:rPr lang="en-US" altLang="ko-KR" dirty="0" smtClean="0">
                <a:latin typeface="Optima" panose="020B0604020202020204" pitchFamily="34" charset="0"/>
                <a:sym typeface="Wingdings" panose="05000000000000000000" pitchFamily="2" charset="2"/>
              </a:rPr>
              <a:t>:</a:t>
            </a:r>
            <a:r>
              <a:rPr lang="en-US" altLang="ko-KR" dirty="0" smtClean="0">
                <a:latin typeface="Optima" panose="020B0604020202020204" pitchFamily="34" charset="0"/>
              </a:rPr>
              <a:t> </a:t>
            </a:r>
            <a:r>
              <a:rPr lang="ko-KR" altLang="en-US" i="1" dirty="0" err="1" smtClean="0">
                <a:latin typeface="Optima" panose="020B0604020202020204" pitchFamily="34" charset="0"/>
              </a:rPr>
              <a:t>클래스이름</a:t>
            </a:r>
            <a:r>
              <a:rPr lang="ko-KR" altLang="en-US" i="1" dirty="0" smtClean="0">
                <a:latin typeface="Optima" panose="020B0604020202020204" pitchFamily="34" charset="0"/>
              </a:rPr>
              <a:t>  </a:t>
            </a:r>
            <a:r>
              <a:rPr lang="ko-KR" altLang="en-US" i="1" dirty="0" err="1" smtClean="0">
                <a:latin typeface="Optima" panose="020B0604020202020204" pitchFamily="34" charset="0"/>
              </a:rPr>
              <a:t>객체명</a:t>
            </a:r>
            <a:r>
              <a:rPr lang="ko-KR" altLang="en-US" dirty="0" smtClean="0">
                <a:latin typeface="Optima" panose="020B0604020202020204" pitchFamily="34" charset="0"/>
              </a:rPr>
              <a:t> </a:t>
            </a:r>
            <a:r>
              <a:rPr lang="en-US" altLang="ko-KR" dirty="0" smtClean="0">
                <a:latin typeface="Optima" panose="020B0604020202020204" pitchFamily="34" charset="0"/>
              </a:rPr>
              <a:t>= new </a:t>
            </a:r>
            <a:r>
              <a:rPr lang="ko-KR" altLang="en-US" i="1" dirty="0" err="1" smtClean="0">
                <a:latin typeface="Optima" panose="020B0604020202020204" pitchFamily="34" charset="0"/>
              </a:rPr>
              <a:t>클래스명</a:t>
            </a:r>
            <a:r>
              <a:rPr lang="en-US" altLang="ko-KR" dirty="0" smtClean="0">
                <a:latin typeface="Optima" panose="020B0604020202020204" pitchFamily="34" charset="0"/>
              </a:rPr>
              <a:t>();</a:t>
            </a:r>
          </a:p>
          <a:p>
            <a:r>
              <a:rPr lang="ko-KR" altLang="en-US" dirty="0" err="1" smtClean="0"/>
              <a:t>쓰레드</a:t>
            </a:r>
            <a:r>
              <a:rPr lang="ko-KR" altLang="en-US" dirty="0" smtClean="0"/>
              <a:t> 시작</a:t>
            </a:r>
          </a:p>
          <a:p>
            <a:pPr lvl="1"/>
            <a:r>
              <a:rPr lang="ko-KR" altLang="en-US" dirty="0" smtClean="0">
                <a:latin typeface="Optima" panose="020B0604020202020204" pitchFamily="34" charset="0"/>
              </a:rPr>
              <a:t>인스턴스의 </a:t>
            </a:r>
            <a:r>
              <a:rPr lang="en-US" altLang="ko-KR" dirty="0" smtClean="0">
                <a:latin typeface="Optima" panose="020B0604020202020204" pitchFamily="34" charset="0"/>
              </a:rPr>
              <a:t>start() </a:t>
            </a:r>
            <a:r>
              <a:rPr lang="ko-KR" altLang="en-US" dirty="0" err="1" smtClean="0">
                <a:latin typeface="Optima" panose="020B0604020202020204" pitchFamily="34" charset="0"/>
              </a:rPr>
              <a:t>메소드를</a:t>
            </a:r>
            <a:r>
              <a:rPr lang="ko-KR" altLang="en-US" dirty="0" smtClean="0">
                <a:latin typeface="Optima" panose="020B0604020202020204" pitchFamily="34" charset="0"/>
              </a:rPr>
              <a:t> 호출한다</a:t>
            </a:r>
            <a:r>
              <a:rPr lang="en-US" altLang="ko-KR" dirty="0" smtClean="0">
                <a:latin typeface="Optima" panose="020B0604020202020204" pitchFamily="34" charset="0"/>
              </a:rPr>
              <a:t>.</a:t>
            </a:r>
          </a:p>
          <a:p>
            <a:pPr lvl="1"/>
            <a:r>
              <a:rPr lang="ko-KR" altLang="en-US" dirty="0" smtClean="0">
                <a:latin typeface="Optima" panose="020B0604020202020204" pitchFamily="34" charset="0"/>
              </a:rPr>
              <a:t>형식 </a:t>
            </a:r>
            <a:r>
              <a:rPr lang="en-US" altLang="ko-KR" dirty="0" smtClean="0">
                <a:latin typeface="Optima" panose="020B0604020202020204" pitchFamily="34" charset="0"/>
                <a:sym typeface="Wingdings" panose="05000000000000000000" pitchFamily="2" charset="2"/>
              </a:rPr>
              <a:t>: </a:t>
            </a:r>
            <a:r>
              <a:rPr lang="ko-KR" altLang="en-US" i="1" dirty="0" err="1" smtClean="0">
                <a:latin typeface="Optima" panose="020B0604020202020204" pitchFamily="34" charset="0"/>
              </a:rPr>
              <a:t>객체명</a:t>
            </a:r>
            <a:r>
              <a:rPr lang="en-US" altLang="ko-KR" dirty="0" smtClean="0">
                <a:latin typeface="Optima" panose="020B0604020202020204" pitchFamily="34" charset="0"/>
              </a:rPr>
              <a:t>.start();</a:t>
            </a:r>
          </a:p>
        </p:txBody>
      </p:sp>
      <p:sp>
        <p:nvSpPr>
          <p:cNvPr id="470020" name="Text Box 6"/>
          <p:cNvSpPr txBox="1">
            <a:spLocks noChangeArrowheads="1"/>
          </p:cNvSpPr>
          <p:nvPr/>
        </p:nvSpPr>
        <p:spPr bwMode="auto">
          <a:xfrm>
            <a:off x="1052513" y="1331913"/>
            <a:ext cx="7693025" cy="1762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just" latinLnBrk="0">
              <a:spcAft>
                <a:spcPts val="275"/>
              </a:spcAft>
            </a:pPr>
            <a:r>
              <a:rPr lang="en-US" altLang="ko-KR" sz="1600">
                <a:latin typeface="Consolas" panose="020B0609020204030204" pitchFamily="49" charset="0"/>
                <a:ea typeface="신명조"/>
                <a:cs typeface="신명조"/>
              </a:rPr>
              <a:t>[public] </a:t>
            </a:r>
            <a:r>
              <a:rPr lang="en-US" altLang="ko-KR" sz="1600">
                <a:solidFill>
                  <a:srgbClr val="3333FF"/>
                </a:solidFill>
                <a:latin typeface="Consolas" panose="020B0609020204030204" pitchFamily="49" charset="0"/>
                <a:ea typeface="신명조"/>
                <a:cs typeface="신명조"/>
              </a:rPr>
              <a:t>class</a:t>
            </a:r>
            <a:r>
              <a:rPr lang="en-US" altLang="ko-KR" sz="1600">
                <a:latin typeface="Consolas" panose="020B0609020204030204" pitchFamily="49" charset="0"/>
                <a:ea typeface="신명조"/>
                <a:cs typeface="신명조"/>
              </a:rPr>
              <a:t> </a:t>
            </a:r>
            <a:r>
              <a:rPr lang="ko-KR" altLang="en-US" sz="1600">
                <a:latin typeface="Consolas" panose="020B0609020204030204" pitchFamily="49" charset="0"/>
                <a:ea typeface="HY크리스탈B"/>
                <a:cs typeface="HY크리스탈B"/>
              </a:rPr>
              <a:t>클래스이름 </a:t>
            </a:r>
            <a:r>
              <a:rPr lang="en-US" altLang="ko-KR" sz="1600">
                <a:solidFill>
                  <a:srgbClr val="3333FF"/>
                </a:solidFill>
                <a:latin typeface="Consolas" panose="020B0609020204030204" pitchFamily="49" charset="0"/>
                <a:ea typeface="HY크리스탈B"/>
                <a:cs typeface="HY크리스탈B"/>
              </a:rPr>
              <a:t>extends</a:t>
            </a:r>
            <a:r>
              <a:rPr lang="en-US" altLang="ko-KR" sz="1600">
                <a:latin typeface="Consolas" panose="020B0609020204030204" pitchFamily="49" charset="0"/>
                <a:ea typeface="HY크리스탈B"/>
                <a:cs typeface="HY크리스탈B"/>
              </a:rPr>
              <a:t> </a:t>
            </a:r>
            <a:r>
              <a:rPr lang="en-US" altLang="ko-KR" sz="1600">
                <a:solidFill>
                  <a:srgbClr val="3333FF"/>
                </a:solidFill>
                <a:latin typeface="Consolas" panose="020B0609020204030204" pitchFamily="49" charset="0"/>
                <a:ea typeface="HY크리스탈B"/>
                <a:cs typeface="HY크리스탈B"/>
              </a:rPr>
              <a:t>Thread</a:t>
            </a:r>
          </a:p>
          <a:p>
            <a:pPr algn="just" latinLnBrk="0">
              <a:spcAft>
                <a:spcPts val="275"/>
              </a:spcAft>
            </a:pPr>
            <a:r>
              <a:rPr lang="en-US" altLang="ko-KR" sz="1600">
                <a:latin typeface="Consolas" panose="020B0609020204030204" pitchFamily="49" charset="0"/>
                <a:ea typeface="HY크리스탈B"/>
                <a:cs typeface="HY크리스탈B"/>
              </a:rPr>
              <a:t>{         </a:t>
            </a:r>
            <a:endParaRPr lang="en-US" altLang="ko-KR" sz="1600">
              <a:latin typeface="Consolas" panose="020B0609020204030204" pitchFamily="49" charset="0"/>
              <a:ea typeface="신명조"/>
              <a:cs typeface="신명조"/>
            </a:endParaRPr>
          </a:p>
          <a:p>
            <a:pPr algn="just" latinLnBrk="0">
              <a:spcAft>
                <a:spcPts val="275"/>
              </a:spcAft>
            </a:pPr>
            <a:r>
              <a:rPr lang="en-US" altLang="ko-KR" sz="1600">
                <a:solidFill>
                  <a:srgbClr val="3333FF"/>
                </a:solidFill>
                <a:latin typeface="Consolas" panose="020B0609020204030204" pitchFamily="49" charset="0"/>
                <a:ea typeface="신명조"/>
                <a:cs typeface="신명조"/>
              </a:rPr>
              <a:t>          public void</a:t>
            </a:r>
            <a:r>
              <a:rPr lang="en-US" altLang="ko-KR" sz="1600">
                <a:latin typeface="Consolas" panose="020B0609020204030204" pitchFamily="49" charset="0"/>
                <a:ea typeface="신명조"/>
                <a:cs typeface="신명조"/>
              </a:rPr>
              <a:t> </a:t>
            </a:r>
            <a:r>
              <a:rPr lang="en-US" altLang="ko-KR" sz="1600">
                <a:solidFill>
                  <a:srgbClr val="3333FF"/>
                </a:solidFill>
                <a:latin typeface="Consolas" panose="020B0609020204030204" pitchFamily="49" charset="0"/>
                <a:ea typeface="신명조"/>
                <a:cs typeface="신명조"/>
              </a:rPr>
              <a:t>run</a:t>
            </a:r>
            <a:r>
              <a:rPr lang="en-US" altLang="ko-KR" sz="1600">
                <a:latin typeface="Consolas" panose="020B0609020204030204" pitchFamily="49" charset="0"/>
                <a:ea typeface="신명조"/>
                <a:cs typeface="신명조"/>
              </a:rPr>
              <a:t>(){</a:t>
            </a:r>
          </a:p>
          <a:p>
            <a:pPr algn="just" latinLnBrk="0">
              <a:spcAft>
                <a:spcPts val="275"/>
              </a:spcAft>
            </a:pPr>
            <a:r>
              <a:rPr lang="en-US" altLang="ko-KR" sz="1600">
                <a:latin typeface="Consolas" panose="020B0609020204030204" pitchFamily="49" charset="0"/>
                <a:ea typeface="신명조"/>
                <a:cs typeface="신명조"/>
              </a:rPr>
              <a:t>              ........ // Thread </a:t>
            </a:r>
            <a:r>
              <a:rPr lang="ko-KR" altLang="en-US" sz="1600">
                <a:latin typeface="Consolas" panose="020B0609020204030204" pitchFamily="49" charset="0"/>
                <a:ea typeface="신명조"/>
                <a:cs typeface="신명조"/>
              </a:rPr>
              <a:t>클래스의 </a:t>
            </a:r>
            <a:r>
              <a:rPr lang="en-US" altLang="ko-KR" sz="1600">
                <a:latin typeface="Consolas" panose="020B0609020204030204" pitchFamily="49" charset="0"/>
                <a:ea typeface="신명조"/>
                <a:cs typeface="신명조"/>
              </a:rPr>
              <a:t>run()</a:t>
            </a:r>
            <a:r>
              <a:rPr lang="ko-KR" altLang="en-US" sz="1600">
                <a:latin typeface="Consolas" panose="020B0609020204030204" pitchFamily="49" charset="0"/>
                <a:ea typeface="신명조"/>
                <a:cs typeface="신명조"/>
              </a:rPr>
              <a:t>을 오버라이딩</a:t>
            </a:r>
            <a:endParaRPr lang="en-US" altLang="ko-KR" sz="1600">
              <a:latin typeface="Consolas" panose="020B0609020204030204" pitchFamily="49" charset="0"/>
              <a:ea typeface="신명조"/>
              <a:cs typeface="신명조"/>
            </a:endParaRPr>
          </a:p>
          <a:p>
            <a:pPr algn="just" latinLnBrk="0">
              <a:spcAft>
                <a:spcPts val="275"/>
              </a:spcAft>
            </a:pPr>
            <a:r>
              <a:rPr lang="en-US" altLang="ko-KR" sz="1600">
                <a:latin typeface="Consolas" panose="020B0609020204030204" pitchFamily="49" charset="0"/>
                <a:ea typeface="신명조"/>
                <a:cs typeface="신명조"/>
              </a:rPr>
              <a:t>           }</a:t>
            </a:r>
          </a:p>
          <a:p>
            <a:pPr algn="just" latinLnBrk="0">
              <a:spcAft>
                <a:spcPts val="275"/>
              </a:spcAft>
            </a:pPr>
            <a:r>
              <a:rPr lang="en-US" altLang="ko-KR" sz="1600">
                <a:latin typeface="Consolas" panose="020B0609020204030204" pitchFamily="49" charset="0"/>
                <a:ea typeface="신명조"/>
                <a:cs typeface="신명조"/>
              </a:rPr>
              <a:t>}</a:t>
            </a:r>
          </a:p>
        </p:txBody>
      </p:sp>
      <p:grpSp>
        <p:nvGrpSpPr>
          <p:cNvPr id="470021" name="그룹 18"/>
          <p:cNvGrpSpPr>
            <a:grpSpLocks/>
          </p:cNvGrpSpPr>
          <p:nvPr/>
        </p:nvGrpSpPr>
        <p:grpSpPr bwMode="auto">
          <a:xfrm>
            <a:off x="5402263" y="4572000"/>
            <a:ext cx="4249737" cy="1714500"/>
            <a:chOff x="5487409" y="4214818"/>
            <a:chExt cx="3922075" cy="1714512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6825046" y="4286257"/>
              <a:ext cx="1961771" cy="1500197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lang="en-US" altLang="ko-KR" dirty="0">
                <a:ea typeface="맑은 고딕" pitchFamily="50" charset="-127"/>
              </a:endParaRPr>
            </a:p>
            <a:p>
              <a:pPr algn="l">
                <a:defRPr/>
              </a:pPr>
              <a:endParaRPr lang="en-US" altLang="ko-KR" dirty="0">
                <a:ea typeface="맑은 고딕" pitchFamily="50" charset="-127"/>
              </a:endParaRPr>
            </a:p>
            <a:p>
              <a:pPr algn="l">
                <a:defRPr/>
              </a:pPr>
              <a:endParaRPr lang="en-US" altLang="ko-KR" dirty="0">
                <a:ea typeface="맑은 고딕" pitchFamily="50" charset="-127"/>
              </a:endParaRPr>
            </a:p>
            <a:p>
              <a:pPr algn="l">
                <a:defRPr/>
              </a:pPr>
              <a:endParaRPr lang="en-US" altLang="ko-KR" dirty="0">
                <a:ea typeface="맑은 고딕" pitchFamily="50" charset="-127"/>
              </a:endParaRPr>
            </a:p>
            <a:p>
              <a:pPr algn="l">
                <a:defRPr/>
              </a:pPr>
              <a:endParaRPr lang="en-US" altLang="ko-KR" dirty="0">
                <a:ea typeface="맑은 고딕" pitchFamily="50" charset="-127"/>
              </a:endParaRPr>
            </a:p>
            <a:p>
              <a:pPr algn="l">
                <a:defRPr/>
              </a:pPr>
              <a:endParaRPr lang="en-US" altLang="ko-KR" dirty="0">
                <a:ea typeface="맑은 고딕" pitchFamily="50" charset="-127"/>
              </a:endParaRPr>
            </a:p>
            <a:p>
              <a:pPr algn="r">
                <a:defRPr/>
              </a:pPr>
              <a:r>
                <a:rPr lang="en-US" altLang="ko-KR" dirty="0">
                  <a:ea typeface="맑은 고딕" pitchFamily="50" charset="-127"/>
                </a:rPr>
                <a:t>JVM</a:t>
              </a:r>
              <a:endParaRPr kumimoji="1" lang="ko-KR" altLang="en-US" sz="18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0023" name="아래쪽 화살표 5"/>
            <p:cNvSpPr>
              <a:spLocks noChangeArrowheads="1"/>
            </p:cNvSpPr>
            <p:nvPr/>
          </p:nvSpPr>
          <p:spPr bwMode="auto">
            <a:xfrm>
              <a:off x="6143636" y="4500570"/>
              <a:ext cx="285752" cy="928694"/>
            </a:xfrm>
            <a:prstGeom prst="downArrow">
              <a:avLst>
                <a:gd name="adj1" fmla="val 50000"/>
                <a:gd name="adj2" fmla="val 49999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endParaRPr kumimoji="1"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 bwMode="auto">
            <a:xfrm>
              <a:off x="7144438" y="4786322"/>
              <a:ext cx="999199" cy="1428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kumimoji="1" lang="ko-KR" altLang="en-US" sz="18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타원 7"/>
            <p:cNvSpPr/>
            <p:nvPr/>
          </p:nvSpPr>
          <p:spPr bwMode="auto">
            <a:xfrm>
              <a:off x="7144438" y="5214950"/>
              <a:ext cx="999199" cy="1428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kumimoji="1" lang="ko-KR" altLang="en-US" sz="18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타원 8"/>
            <p:cNvSpPr/>
            <p:nvPr/>
          </p:nvSpPr>
          <p:spPr bwMode="auto">
            <a:xfrm>
              <a:off x="7144438" y="5429265"/>
              <a:ext cx="999199" cy="1428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kumimoji="1" lang="ko-KR" altLang="en-US" sz="18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 bwMode="auto">
            <a:xfrm>
              <a:off x="6315191" y="4786322"/>
              <a:ext cx="899572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cxnSp>
          <p:nvCxnSpPr>
            <p:cNvPr id="13" name="직선 화살표 연결선 12"/>
            <p:cNvCxnSpPr/>
            <p:nvPr/>
          </p:nvCxnSpPr>
          <p:spPr bwMode="auto">
            <a:xfrm>
              <a:off x="8177334" y="5062549"/>
              <a:ext cx="971362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14" name="타원 13"/>
            <p:cNvSpPr/>
            <p:nvPr/>
          </p:nvSpPr>
          <p:spPr bwMode="auto">
            <a:xfrm>
              <a:off x="7144438" y="5000637"/>
              <a:ext cx="999199" cy="14287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>
                <a:defRPr/>
              </a:pPr>
              <a:endParaRPr kumimoji="1" lang="ko-KR" altLang="en-US" sz="18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0030" name="아래쪽 화살표 14"/>
            <p:cNvSpPr>
              <a:spLocks noChangeArrowheads="1"/>
            </p:cNvSpPr>
            <p:nvPr/>
          </p:nvSpPr>
          <p:spPr bwMode="auto">
            <a:xfrm>
              <a:off x="9123732" y="5000636"/>
              <a:ext cx="285752" cy="928694"/>
            </a:xfrm>
            <a:prstGeom prst="downArrow">
              <a:avLst>
                <a:gd name="adj1" fmla="val 50000"/>
                <a:gd name="adj2" fmla="val 49999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/>
              <a:endParaRPr kumimoji="1" lang="ko-KR" altLang="en-US" sz="18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031" name="TextBox 15"/>
            <p:cNvSpPr txBox="1">
              <a:spLocks noChangeArrowheads="1"/>
            </p:cNvSpPr>
            <p:nvPr/>
          </p:nvSpPr>
          <p:spPr bwMode="auto">
            <a:xfrm>
              <a:off x="5487409" y="4214818"/>
              <a:ext cx="15495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600">
                  <a:ea typeface="맑은 고딕" panose="020B0503020000020004" pitchFamily="50" charset="-127"/>
                </a:rPr>
                <a:t>사용자 프로그램</a:t>
              </a:r>
              <a:endParaRPr lang="en-US" altLang="ko-KR" sz="1600">
                <a:ea typeface="맑은 고딕" panose="020B0503020000020004" pitchFamily="50" charset="-127"/>
              </a:endParaRPr>
            </a:p>
            <a:p>
              <a:pPr eaLnBrk="1" hangingPunct="1"/>
              <a:r>
                <a:rPr lang="en-US" altLang="ko-KR" sz="1600">
                  <a:ea typeface="맑은 고딕" panose="020B0503020000020004" pitchFamily="50" charset="-127"/>
                </a:rPr>
                <a:t>start();</a:t>
              </a:r>
              <a:endParaRPr lang="ko-KR" altLang="en-US" sz="1600">
                <a:ea typeface="맑은 고딕" panose="020B0503020000020004" pitchFamily="50" charset="-127"/>
              </a:endParaRPr>
            </a:p>
          </p:txBody>
        </p:sp>
        <p:sp>
          <p:nvSpPr>
            <p:cNvPr id="470032" name="TextBox 16"/>
            <p:cNvSpPr txBox="1">
              <a:spLocks noChangeArrowheads="1"/>
            </p:cNvSpPr>
            <p:nvPr/>
          </p:nvSpPr>
          <p:spPr bwMode="auto">
            <a:xfrm>
              <a:off x="8592458" y="4429132"/>
              <a:ext cx="5640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JVM</a:t>
              </a:r>
            </a:p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run();</a:t>
              </a:r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470033" name="TextBox 17"/>
            <p:cNvSpPr txBox="1">
              <a:spLocks noChangeArrowheads="1"/>
            </p:cNvSpPr>
            <p:nvPr/>
          </p:nvSpPr>
          <p:spPr bwMode="auto">
            <a:xfrm>
              <a:off x="7265197" y="4286256"/>
              <a:ext cx="108935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>
                  <a:ea typeface="맑은 고딕" panose="020B0503020000020004" pitchFamily="50" charset="-127"/>
                </a:rPr>
                <a:t>준비</a:t>
              </a:r>
              <a:r>
                <a:rPr lang="en-US" altLang="ko-KR">
                  <a:ea typeface="맑은 고딕" panose="020B0503020000020004" pitchFamily="50" charset="-127"/>
                </a:rPr>
                <a:t>(Ready)</a:t>
              </a:r>
              <a:endParaRPr lang="ko-KR" altLang="en-US"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4"/>
          <p:cNvSpPr>
            <a:spLocks noGrp="1" noChangeArrowheads="1"/>
          </p:cNvSpPr>
          <p:nvPr>
            <p:ph type="title"/>
          </p:nvPr>
        </p:nvSpPr>
        <p:spPr>
          <a:xfrm>
            <a:off x="309563" y="242888"/>
            <a:ext cx="6792912" cy="400050"/>
          </a:xfrm>
        </p:spPr>
        <p:txBody>
          <a:bodyPr anchor="b"/>
          <a:lstStyle/>
          <a:p>
            <a:r>
              <a:rPr lang="ko-KR" altLang="en-US" smtClean="0"/>
              <a:t>방법 </a:t>
            </a:r>
            <a:r>
              <a:rPr lang="en-US" altLang="ko-KR" smtClean="0"/>
              <a:t>2 : Runnable </a:t>
            </a:r>
            <a:r>
              <a:rPr lang="ko-KR" altLang="en-US" smtClean="0"/>
              <a:t>인터페이스 사용</a:t>
            </a:r>
          </a:p>
        </p:txBody>
      </p:sp>
      <p:sp>
        <p:nvSpPr>
          <p:cNvPr id="47104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30175" y="914400"/>
            <a:ext cx="9658350" cy="5075697"/>
          </a:xfrm>
        </p:spPr>
        <p:txBody>
          <a:bodyPr/>
          <a:lstStyle/>
          <a:p>
            <a:r>
              <a:rPr lang="ko-KR" altLang="en-US" dirty="0" smtClean="0"/>
              <a:t>인터페이스 구현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sz="1400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pPr lvl="1"/>
            <a:r>
              <a:rPr lang="en-US" altLang="ko-KR" dirty="0" smtClean="0">
                <a:latin typeface="Optima" panose="020B0604020202020204" pitchFamily="34" charset="0"/>
              </a:rPr>
              <a:t>Runnable </a:t>
            </a:r>
            <a:r>
              <a:rPr lang="ko-KR" altLang="en-US" dirty="0" smtClean="0">
                <a:latin typeface="Optima" panose="020B0604020202020204" pitchFamily="34" charset="0"/>
              </a:rPr>
              <a:t>인터페이스를 구현한 </a:t>
            </a:r>
            <a:r>
              <a:rPr lang="ko-KR" altLang="en-US" dirty="0" err="1" smtClean="0">
                <a:latin typeface="Optima" panose="020B0604020202020204" pitchFamily="34" charset="0"/>
              </a:rPr>
              <a:t>쓰레드</a:t>
            </a:r>
            <a:r>
              <a:rPr lang="ko-KR" altLang="en-US" dirty="0" smtClean="0">
                <a:latin typeface="Optima" panose="020B0604020202020204" pitchFamily="34" charset="0"/>
              </a:rPr>
              <a:t> 클래스를 정의하고</a:t>
            </a:r>
            <a:r>
              <a:rPr lang="en-US" altLang="ko-KR" dirty="0" smtClean="0">
                <a:latin typeface="Optima" panose="020B0604020202020204" pitchFamily="34" charset="0"/>
              </a:rPr>
              <a:t>, </a:t>
            </a:r>
            <a:r>
              <a:rPr lang="ko-KR" altLang="en-US" dirty="0" smtClean="0">
                <a:latin typeface="Optima" panose="020B0604020202020204" pitchFamily="34" charset="0"/>
              </a:rPr>
              <a:t>해당 </a:t>
            </a:r>
            <a:r>
              <a:rPr lang="ko-KR" altLang="en-US" dirty="0" err="1" smtClean="0">
                <a:latin typeface="Optima" panose="020B0604020202020204" pitchFamily="34" charset="0"/>
              </a:rPr>
              <a:t>쓰레드에서</a:t>
            </a:r>
            <a:r>
              <a:rPr lang="ko-KR" altLang="en-US" dirty="0" smtClean="0">
                <a:latin typeface="Optima" panose="020B0604020202020204" pitchFamily="34" charset="0"/>
              </a:rPr>
              <a:t> 지원하고 싶은 코드를 </a:t>
            </a:r>
            <a:r>
              <a:rPr lang="en-US" altLang="ko-KR" dirty="0" smtClean="0">
                <a:latin typeface="Optima" panose="020B0604020202020204" pitchFamily="34" charset="0"/>
              </a:rPr>
              <a:t>run()</a:t>
            </a:r>
            <a:r>
              <a:rPr lang="ko-KR" altLang="en-US" dirty="0" err="1" smtClean="0">
                <a:latin typeface="Optima" panose="020B0604020202020204" pitchFamily="34" charset="0"/>
              </a:rPr>
              <a:t>메소드에</a:t>
            </a:r>
            <a:r>
              <a:rPr lang="ko-KR" altLang="en-US" dirty="0" smtClean="0">
                <a:latin typeface="Optima" panose="020B0604020202020204" pitchFamily="34" charset="0"/>
              </a:rPr>
              <a:t> 작성</a:t>
            </a:r>
          </a:p>
          <a:p>
            <a:r>
              <a:rPr lang="ko-KR" altLang="en-US" dirty="0" smtClean="0"/>
              <a:t>객체  생성</a:t>
            </a:r>
          </a:p>
          <a:p>
            <a:pPr lvl="1"/>
            <a:r>
              <a:rPr lang="en-US" altLang="ko-KR" dirty="0" smtClean="0">
                <a:latin typeface="Optima" panose="020B0604020202020204" pitchFamily="34" charset="0"/>
              </a:rPr>
              <a:t>Runnable </a:t>
            </a:r>
            <a:r>
              <a:rPr lang="ko-KR" altLang="en-US" dirty="0" smtClean="0">
                <a:latin typeface="Optima" panose="020B0604020202020204" pitchFamily="34" charset="0"/>
              </a:rPr>
              <a:t>인터페이스를 구현한 클래스로부터 객체를 생성하고</a:t>
            </a:r>
            <a:r>
              <a:rPr lang="en-US" altLang="ko-KR" dirty="0" smtClean="0">
                <a:latin typeface="Optima" panose="020B0604020202020204" pitchFamily="34" charset="0"/>
              </a:rPr>
              <a:t>, </a:t>
            </a:r>
            <a:r>
              <a:rPr lang="ko-KR" altLang="en-US" dirty="0" smtClean="0">
                <a:latin typeface="Optima" panose="020B0604020202020204" pitchFamily="34" charset="0"/>
              </a:rPr>
              <a:t>생성된 객체를 </a:t>
            </a:r>
            <a:r>
              <a:rPr lang="en-US" altLang="ko-KR" dirty="0" smtClean="0">
                <a:latin typeface="Optima" panose="020B0604020202020204" pitchFamily="34" charset="0"/>
              </a:rPr>
              <a:t>Thread </a:t>
            </a:r>
            <a:r>
              <a:rPr lang="ko-KR" altLang="en-US" dirty="0" smtClean="0">
                <a:latin typeface="Optima" panose="020B0604020202020204" pitchFamily="34" charset="0"/>
              </a:rPr>
              <a:t>클래스 생성자의 인자로 넘긴다</a:t>
            </a:r>
            <a:r>
              <a:rPr lang="en-US" altLang="ko-KR" dirty="0" smtClean="0">
                <a:latin typeface="Optima" panose="020B0604020202020204" pitchFamily="34" charset="0"/>
              </a:rPr>
              <a:t>. </a:t>
            </a:r>
          </a:p>
          <a:p>
            <a:pPr lvl="1"/>
            <a:r>
              <a:rPr lang="ko-KR" altLang="en-US" dirty="0" smtClean="0">
                <a:latin typeface="Optima" panose="020B0604020202020204" pitchFamily="34" charset="0"/>
              </a:rPr>
              <a:t>형식 </a:t>
            </a:r>
            <a:r>
              <a:rPr lang="ko-KR" altLang="en-US" dirty="0" smtClean="0">
                <a:latin typeface="Optima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i="1" dirty="0" err="1" smtClean="0">
                <a:latin typeface="Optima" panose="020B0604020202020204" pitchFamily="34" charset="0"/>
              </a:rPr>
              <a:t>클래스명</a:t>
            </a:r>
            <a:r>
              <a:rPr lang="ko-KR" altLang="en-US" i="1" dirty="0" smtClean="0">
                <a:latin typeface="Optima" panose="020B0604020202020204" pitchFamily="34" charset="0"/>
              </a:rPr>
              <a:t> </a:t>
            </a:r>
            <a:r>
              <a:rPr lang="ko-KR" altLang="en-US" i="1" dirty="0" err="1" smtClean="0">
                <a:latin typeface="Optima" panose="020B0604020202020204" pitchFamily="34" charset="0"/>
              </a:rPr>
              <a:t>객체명</a:t>
            </a:r>
            <a:r>
              <a:rPr lang="ko-KR" altLang="en-US" dirty="0" smtClean="0">
                <a:latin typeface="Optima" panose="020B0604020202020204" pitchFamily="34" charset="0"/>
              </a:rPr>
              <a:t> </a:t>
            </a:r>
            <a:r>
              <a:rPr lang="en-US" altLang="ko-KR" dirty="0" smtClean="0">
                <a:latin typeface="Optima" panose="020B0604020202020204" pitchFamily="34" charset="0"/>
              </a:rPr>
              <a:t>= new </a:t>
            </a:r>
            <a:r>
              <a:rPr lang="ko-KR" altLang="en-US" i="1" dirty="0" err="1" smtClean="0">
                <a:latin typeface="Optima" panose="020B0604020202020204" pitchFamily="34" charset="0"/>
              </a:rPr>
              <a:t>클래스명</a:t>
            </a:r>
            <a:r>
              <a:rPr lang="en-US" altLang="ko-KR" dirty="0" smtClean="0">
                <a:latin typeface="Optima" panose="020B0604020202020204" pitchFamily="34" charset="0"/>
              </a:rPr>
              <a:t>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 smtClean="0">
                <a:latin typeface="Optima" panose="020B0604020202020204" pitchFamily="34" charset="0"/>
              </a:rPr>
              <a:t>           Thread </a:t>
            </a:r>
            <a:r>
              <a:rPr lang="ko-KR" altLang="en-US" dirty="0" err="1" smtClean="0">
                <a:latin typeface="Optima" panose="020B0604020202020204" pitchFamily="34" charset="0"/>
              </a:rPr>
              <a:t>쓰레드객체명</a:t>
            </a:r>
            <a:r>
              <a:rPr lang="ko-KR" altLang="en-US" dirty="0" smtClean="0">
                <a:latin typeface="Optima" panose="020B0604020202020204" pitchFamily="34" charset="0"/>
              </a:rPr>
              <a:t> </a:t>
            </a:r>
            <a:r>
              <a:rPr lang="en-US" altLang="ko-KR" dirty="0" smtClean="0">
                <a:latin typeface="Optima" panose="020B0604020202020204" pitchFamily="34" charset="0"/>
              </a:rPr>
              <a:t>= new Thread(</a:t>
            </a:r>
            <a:r>
              <a:rPr lang="ko-KR" altLang="en-US" dirty="0" err="1" smtClean="0">
                <a:latin typeface="Optima" panose="020B0604020202020204" pitchFamily="34" charset="0"/>
              </a:rPr>
              <a:t>객체명</a:t>
            </a:r>
            <a:r>
              <a:rPr lang="en-US" altLang="ko-KR" dirty="0" smtClean="0">
                <a:latin typeface="Optima" panose="020B0604020202020204" pitchFamily="34" charset="0"/>
              </a:rPr>
              <a:t>)</a:t>
            </a:r>
          </a:p>
          <a:p>
            <a:r>
              <a:rPr lang="ko-KR" altLang="en-US" dirty="0" err="1" smtClean="0"/>
              <a:t>쓰레드</a:t>
            </a:r>
            <a:r>
              <a:rPr lang="ko-KR" altLang="en-US" dirty="0" smtClean="0"/>
              <a:t> 시작</a:t>
            </a:r>
          </a:p>
          <a:p>
            <a:pPr lvl="1"/>
            <a:r>
              <a:rPr lang="ko-KR" altLang="en-US" dirty="0" err="1" smtClean="0">
                <a:latin typeface="Optima" panose="020B0604020202020204" pitchFamily="34" charset="0"/>
              </a:rPr>
              <a:t>쓰레드객체명</a:t>
            </a:r>
            <a:r>
              <a:rPr lang="en-US" altLang="ko-KR" dirty="0" smtClean="0">
                <a:latin typeface="Optima" panose="020B0604020202020204" pitchFamily="34" charset="0"/>
              </a:rPr>
              <a:t>.start();</a:t>
            </a:r>
          </a:p>
        </p:txBody>
      </p:sp>
      <p:sp>
        <p:nvSpPr>
          <p:cNvPr id="471044" name="Text Box 6"/>
          <p:cNvSpPr txBox="1">
            <a:spLocks noChangeArrowheads="1"/>
          </p:cNvSpPr>
          <p:nvPr/>
        </p:nvSpPr>
        <p:spPr bwMode="auto">
          <a:xfrm>
            <a:off x="1052513" y="1238250"/>
            <a:ext cx="7723187" cy="1762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just" latinLnBrk="0">
              <a:spcAft>
                <a:spcPts val="275"/>
              </a:spcAft>
            </a:pPr>
            <a:r>
              <a:rPr lang="en-US" altLang="ko-KR" sz="1600" dirty="0">
                <a:solidFill>
                  <a:srgbClr val="3333FF"/>
                </a:solidFill>
                <a:latin typeface="Consolas" panose="020B0609020204030204" pitchFamily="49" charset="0"/>
                <a:ea typeface="HY크리스탈B"/>
                <a:cs typeface="HY크리스탈B"/>
              </a:rPr>
              <a:t>public class </a:t>
            </a:r>
            <a:r>
              <a:rPr lang="ko-KR" altLang="en-US" sz="1600" dirty="0" err="1">
                <a:solidFill>
                  <a:srgbClr val="3333FF"/>
                </a:solidFill>
                <a:latin typeface="Consolas" panose="020B0609020204030204" pitchFamily="49" charset="0"/>
                <a:ea typeface="HY크리스탈B"/>
                <a:cs typeface="HY크리스탈B"/>
              </a:rPr>
              <a:t>클래스명</a:t>
            </a:r>
            <a:r>
              <a:rPr lang="ko-KR" altLang="en-US" sz="1600" dirty="0">
                <a:solidFill>
                  <a:srgbClr val="3333FF"/>
                </a:solidFill>
                <a:latin typeface="Consolas" panose="020B0609020204030204" pitchFamily="49" charset="0"/>
                <a:ea typeface="HY크리스탈B"/>
                <a:cs typeface="HY크리스탈B"/>
              </a:rPr>
              <a:t> </a:t>
            </a:r>
            <a:r>
              <a:rPr lang="en-US" altLang="ko-KR" sz="1600" dirty="0">
                <a:solidFill>
                  <a:srgbClr val="3333FF"/>
                </a:solidFill>
                <a:latin typeface="Consolas" panose="020B0609020204030204" pitchFamily="49" charset="0"/>
                <a:ea typeface="HY크리스탈B"/>
                <a:cs typeface="HY크리스탈B"/>
              </a:rPr>
              <a:t>implements Runnable</a:t>
            </a:r>
          </a:p>
          <a:p>
            <a:pPr algn="just" latinLnBrk="0">
              <a:spcAft>
                <a:spcPts val="275"/>
              </a:spcAft>
            </a:pPr>
            <a:r>
              <a:rPr lang="en-US" altLang="ko-KR" sz="1600" dirty="0">
                <a:latin typeface="Consolas" panose="020B0609020204030204" pitchFamily="49" charset="0"/>
                <a:ea typeface="HY크리스탈B"/>
                <a:cs typeface="HY크리스탈B"/>
              </a:rPr>
              <a:t>{</a:t>
            </a:r>
          </a:p>
          <a:p>
            <a:pPr algn="just" latinLnBrk="0">
              <a:spcAft>
                <a:spcPts val="275"/>
              </a:spcAft>
            </a:pPr>
            <a:r>
              <a:rPr lang="en-US" altLang="ko-KR" sz="1600" dirty="0">
                <a:latin typeface="Consolas" panose="020B0609020204030204" pitchFamily="49" charset="0"/>
                <a:ea typeface="HY크리스탈B"/>
                <a:cs typeface="HY크리스탈B"/>
              </a:rPr>
              <a:t>   public void </a:t>
            </a:r>
            <a:r>
              <a:rPr lang="en-US" altLang="ko-KR" sz="1600" dirty="0">
                <a:solidFill>
                  <a:srgbClr val="3333FF"/>
                </a:solidFill>
                <a:latin typeface="Consolas" panose="020B0609020204030204" pitchFamily="49" charset="0"/>
                <a:ea typeface="HY크리스탈B"/>
                <a:cs typeface="HY크리스탈B"/>
              </a:rPr>
              <a:t>run{</a:t>
            </a:r>
          </a:p>
          <a:p>
            <a:pPr algn="just" latinLnBrk="0">
              <a:spcAft>
                <a:spcPts val="275"/>
              </a:spcAft>
            </a:pP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                // 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추상 </a:t>
            </a:r>
            <a:r>
              <a:rPr lang="ko-KR" altLang="en-US" sz="1600" dirty="0" err="1">
                <a:latin typeface="Consolas" panose="020B0609020204030204" pitchFamily="49" charset="0"/>
                <a:ea typeface="굴림" panose="020B0600000101010101" pitchFamily="50" charset="-127"/>
              </a:rPr>
              <a:t>메소드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ea typeface="굴림" panose="020B0600000101010101" pitchFamily="50" charset="-127"/>
              </a:rPr>
              <a:t>run()</a:t>
            </a:r>
            <a:r>
              <a:rPr lang="ko-KR" altLang="en-US" sz="1600" dirty="0">
                <a:latin typeface="Consolas" panose="020B0609020204030204" pitchFamily="49" charset="0"/>
                <a:ea typeface="굴림" panose="020B0600000101010101" pitchFamily="50" charset="-127"/>
              </a:rPr>
              <a:t>를 구현</a:t>
            </a:r>
            <a:endParaRPr lang="en-US" altLang="ko-KR" sz="1600" dirty="0">
              <a:latin typeface="Consolas" panose="020B0609020204030204" pitchFamily="49" charset="0"/>
              <a:ea typeface="굴림" panose="020B0600000101010101" pitchFamily="50" charset="-127"/>
            </a:endParaRPr>
          </a:p>
          <a:p>
            <a:pPr algn="just" latinLnBrk="0">
              <a:spcAft>
                <a:spcPts val="275"/>
              </a:spcAft>
            </a:pPr>
            <a:r>
              <a:rPr lang="en-US" altLang="ko-KR" sz="1600" dirty="0">
                <a:latin typeface="Consolas" panose="020B0609020204030204" pitchFamily="49" charset="0"/>
                <a:ea typeface="HY크리스탈B"/>
                <a:cs typeface="HY크리스탈B"/>
              </a:rPr>
              <a:t>      }</a:t>
            </a:r>
          </a:p>
          <a:p>
            <a:pPr algn="just" latinLnBrk="0">
              <a:spcAft>
                <a:spcPts val="275"/>
              </a:spcAft>
            </a:pPr>
            <a:r>
              <a:rPr lang="en-US" altLang="ko-KR" sz="1600" dirty="0">
                <a:latin typeface="Consolas" panose="020B0609020204030204" pitchFamily="49" charset="0"/>
                <a:ea typeface="HY크리스탈B"/>
                <a:cs typeface="HY크리스탈B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제목 1"/>
          <p:cNvSpPr>
            <a:spLocks noGrp="1"/>
          </p:cNvSpPr>
          <p:nvPr>
            <p:ph type="title"/>
          </p:nvPr>
        </p:nvSpPr>
        <p:spPr>
          <a:xfrm>
            <a:off x="381000" y="180975"/>
            <a:ext cx="9409113" cy="400050"/>
          </a:xfrm>
        </p:spPr>
        <p:txBody>
          <a:bodyPr/>
          <a:lstStyle/>
          <a:p>
            <a:r>
              <a:rPr lang="ko-KR" altLang="en-US" smtClean="0"/>
              <a:t>쓰레드 생성 </a:t>
            </a:r>
            <a:r>
              <a:rPr lang="en-US" altLang="ko-KR" smtClean="0"/>
              <a:t>– </a:t>
            </a:r>
            <a:r>
              <a:rPr lang="ko-KR" altLang="en-US" smtClean="0"/>
              <a:t>예제 </a:t>
            </a:r>
            <a:r>
              <a:rPr lang="en-US" altLang="ko-KR" smtClean="0"/>
              <a:t>1(Thread </a:t>
            </a:r>
            <a:r>
              <a:rPr lang="ko-KR" altLang="en-US" smtClean="0"/>
              <a:t>상속</a:t>
            </a:r>
            <a:r>
              <a:rPr lang="en-US" altLang="ko-KR" smtClean="0"/>
              <a:t>, Runnable </a:t>
            </a:r>
            <a:r>
              <a:rPr lang="ko-KR" altLang="en-US" smtClean="0"/>
              <a:t>구현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  <p:sp>
        <p:nvSpPr>
          <p:cNvPr id="472067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4720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981075"/>
            <a:ext cx="6613525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206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3" y="2060575"/>
            <a:ext cx="10731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start() &amp; run()</a:t>
            </a:r>
            <a:endParaRPr lang="ko-KR" altLang="en-US" smtClean="0"/>
          </a:p>
        </p:txBody>
      </p:sp>
      <p:grpSp>
        <p:nvGrpSpPr>
          <p:cNvPr id="473091" name="Group 23"/>
          <p:cNvGrpSpPr>
            <a:grpSpLocks/>
          </p:cNvGrpSpPr>
          <p:nvPr/>
        </p:nvGrpSpPr>
        <p:grpSpPr bwMode="auto">
          <a:xfrm>
            <a:off x="200025" y="1093788"/>
            <a:ext cx="5210312" cy="1292226"/>
            <a:chOff x="226" y="1017"/>
            <a:chExt cx="3029" cy="814"/>
          </a:xfrm>
        </p:grpSpPr>
        <p:pic>
          <p:nvPicPr>
            <p:cNvPr id="473097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" y="1026"/>
              <a:ext cx="3016" cy="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3098" name="Rectangle 20"/>
            <p:cNvSpPr>
              <a:spLocks noChangeArrowheads="1"/>
            </p:cNvSpPr>
            <p:nvPr/>
          </p:nvSpPr>
          <p:spPr bwMode="auto">
            <a:xfrm>
              <a:off x="239" y="1017"/>
              <a:ext cx="3016" cy="806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3092" name="Group 24"/>
          <p:cNvGrpSpPr>
            <a:grpSpLocks/>
          </p:cNvGrpSpPr>
          <p:nvPr/>
        </p:nvGrpSpPr>
        <p:grpSpPr bwMode="auto">
          <a:xfrm>
            <a:off x="5505450" y="1108077"/>
            <a:ext cx="4095750" cy="1209676"/>
            <a:chOff x="3311" y="1026"/>
            <a:chExt cx="2381" cy="762"/>
          </a:xfrm>
        </p:grpSpPr>
        <p:pic>
          <p:nvPicPr>
            <p:cNvPr id="473095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026"/>
              <a:ext cx="2245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3096" name="Rectangle 22"/>
            <p:cNvSpPr>
              <a:spLocks noChangeArrowheads="1"/>
            </p:cNvSpPr>
            <p:nvPr/>
          </p:nvSpPr>
          <p:spPr bwMode="auto">
            <a:xfrm>
              <a:off x="3311" y="1054"/>
              <a:ext cx="2381" cy="734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</p:grpSp>
      <p:pic>
        <p:nvPicPr>
          <p:cNvPr id="47309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2474913"/>
            <a:ext cx="6865937" cy="375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3094" name="TextBox 6"/>
          <p:cNvSpPr txBox="1">
            <a:spLocks noChangeArrowheads="1"/>
          </p:cNvSpPr>
          <p:nvPr/>
        </p:nvSpPr>
        <p:spPr bwMode="auto">
          <a:xfrm>
            <a:off x="5397500" y="2438400"/>
            <a:ext cx="4537075" cy="1076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>
              <a:buFontTx/>
              <a:buAutoNum type="arabicPeriod"/>
            </a:pPr>
            <a:r>
              <a:rPr lang="en-US" altLang="ko-KR" sz="1600" dirty="0">
                <a:ea typeface="맑은 고딕" panose="020B0503020000020004" pitchFamily="50" charset="-127"/>
              </a:rPr>
              <a:t>main()</a:t>
            </a:r>
            <a:r>
              <a:rPr lang="ko-KR" altLang="en-US" sz="1600" dirty="0">
                <a:ea typeface="맑은 고딕" panose="020B0503020000020004" pitchFamily="50" charset="-127"/>
              </a:rPr>
              <a:t>에서 </a:t>
            </a:r>
            <a:r>
              <a:rPr lang="en-US" altLang="ko-KR" sz="1600" dirty="0">
                <a:ea typeface="맑은 고딕" panose="020B0503020000020004" pitchFamily="50" charset="-127"/>
              </a:rPr>
              <a:t>start()</a:t>
            </a:r>
            <a:r>
              <a:rPr lang="ko-KR" altLang="en-US" sz="1600" dirty="0">
                <a:ea typeface="맑은 고딕" panose="020B0503020000020004" pitchFamily="50" charset="-127"/>
              </a:rPr>
              <a:t>호출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 algn="l" eaLnBrk="1" hangingPunct="1">
              <a:buFontTx/>
              <a:buAutoNum type="arabicPeriod"/>
            </a:pPr>
            <a:r>
              <a:rPr lang="en-US" altLang="ko-KR" sz="1600" dirty="0">
                <a:ea typeface="맑은 고딕" panose="020B0503020000020004" pitchFamily="50" charset="-127"/>
              </a:rPr>
              <a:t>start()</a:t>
            </a:r>
            <a:r>
              <a:rPr lang="ko-KR" altLang="en-US" sz="1600" dirty="0">
                <a:ea typeface="맑은 고딕" panose="020B0503020000020004" pitchFamily="50" charset="-127"/>
              </a:rPr>
              <a:t>는 새로운 </a:t>
            </a:r>
            <a:r>
              <a:rPr lang="ko-KR" altLang="en-US" sz="1600" dirty="0" err="1">
                <a:ea typeface="맑은 고딕" panose="020B0503020000020004" pitchFamily="50" charset="-127"/>
              </a:rPr>
              <a:t>호출스택</a:t>
            </a:r>
            <a:r>
              <a:rPr lang="ko-KR" altLang="en-US" sz="1600" dirty="0">
                <a:ea typeface="맑은 고딕" panose="020B0503020000020004" pitchFamily="50" charset="-127"/>
              </a:rPr>
              <a:t> 생성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 algn="l" eaLnBrk="1" hangingPunct="1">
              <a:buFontTx/>
              <a:buAutoNum type="arabicPeriod"/>
            </a:pPr>
            <a:r>
              <a:rPr lang="ko-KR" altLang="en-US" sz="1600" dirty="0">
                <a:ea typeface="맑은 고딕" panose="020B0503020000020004" pitchFamily="50" charset="-127"/>
              </a:rPr>
              <a:t>새 </a:t>
            </a:r>
            <a:r>
              <a:rPr lang="ko-KR" altLang="en-US" sz="1600" dirty="0" err="1">
                <a:ea typeface="맑은 고딕" panose="020B0503020000020004" pitchFamily="50" charset="-127"/>
              </a:rPr>
              <a:t>호출스택에</a:t>
            </a:r>
            <a:r>
              <a:rPr lang="ko-KR" altLang="en-US" sz="1600" dirty="0"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ea typeface="맑은 고딕" panose="020B0503020000020004" pitchFamily="50" charset="-127"/>
              </a:rPr>
              <a:t>run()</a:t>
            </a:r>
            <a:r>
              <a:rPr lang="ko-KR" altLang="en-US" sz="1600" dirty="0">
                <a:ea typeface="맑은 고딕" panose="020B0503020000020004" pitchFamily="50" charset="-127"/>
              </a:rPr>
              <a:t>을 호출하여 </a:t>
            </a:r>
            <a:r>
              <a:rPr lang="ko-KR" altLang="en-US" sz="1600" dirty="0" err="1">
                <a:ea typeface="맑은 고딕" panose="020B0503020000020004" pitchFamily="50" charset="-127"/>
              </a:rPr>
              <a:t>쓰레드</a:t>
            </a:r>
            <a:r>
              <a:rPr lang="ko-KR" altLang="en-US" sz="1600" dirty="0">
                <a:ea typeface="맑은 고딕" panose="020B0503020000020004" pitchFamily="50" charset="-127"/>
              </a:rPr>
              <a:t> 실행</a:t>
            </a:r>
            <a:endParaRPr lang="en-US" altLang="ko-KR" sz="1600" dirty="0">
              <a:ea typeface="맑은 고딕" panose="020B0503020000020004" pitchFamily="50" charset="-127"/>
            </a:endParaRPr>
          </a:p>
          <a:p>
            <a:pPr algn="l" eaLnBrk="1" hangingPunct="1">
              <a:buFontTx/>
              <a:buAutoNum type="arabicPeriod"/>
            </a:pPr>
            <a:r>
              <a:rPr lang="ko-KR" altLang="en-US" sz="1600" dirty="0">
                <a:ea typeface="맑은 고딕" panose="020B0503020000020004" pitchFamily="50" charset="-127"/>
              </a:rPr>
              <a:t>두 </a:t>
            </a:r>
            <a:r>
              <a:rPr lang="ko-KR" altLang="en-US" sz="1600" dirty="0" err="1">
                <a:ea typeface="맑은 고딕" panose="020B0503020000020004" pitchFamily="50" charset="-127"/>
              </a:rPr>
              <a:t>호출스택은</a:t>
            </a:r>
            <a:r>
              <a:rPr lang="ko-KR" altLang="en-US" sz="1600" dirty="0">
                <a:ea typeface="맑은 고딕" panose="020B0503020000020004" pitchFamily="50" charset="-127"/>
              </a:rPr>
              <a:t> 스케줄러에 의해 번갈아 실행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쓰레드 생성</a:t>
            </a:r>
            <a:r>
              <a:rPr lang="en-US" altLang="ko-KR" smtClean="0"/>
              <a:t>- </a:t>
            </a:r>
            <a:r>
              <a:rPr lang="ko-KR" altLang="en-US" smtClean="0"/>
              <a:t>예제</a:t>
            </a:r>
            <a:r>
              <a:rPr lang="en-US" altLang="ko-KR" smtClean="0"/>
              <a:t>2(</a:t>
            </a:r>
            <a:r>
              <a:rPr lang="ko-KR" altLang="en-US" smtClean="0"/>
              <a:t>호출 스택</a:t>
            </a:r>
            <a:r>
              <a:rPr lang="en-US" altLang="ko-KR" smtClean="0"/>
              <a:t>)</a:t>
            </a:r>
            <a:endParaRPr lang="ko-KR" altLang="en-US" smtClean="0"/>
          </a:p>
        </p:txBody>
      </p:sp>
      <p:sp>
        <p:nvSpPr>
          <p:cNvPr id="474115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4741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981075"/>
            <a:ext cx="543718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41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4248150"/>
            <a:ext cx="5283201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411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1412875"/>
            <a:ext cx="5519737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411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724400"/>
            <a:ext cx="5035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4"/>
          <p:cNvSpPr>
            <a:spLocks noGrp="1" noChangeArrowheads="1"/>
          </p:cNvSpPr>
          <p:nvPr>
            <p:ph type="title"/>
          </p:nvPr>
        </p:nvSpPr>
        <p:spPr>
          <a:xfrm>
            <a:off x="330200" y="241300"/>
            <a:ext cx="4622800" cy="400050"/>
          </a:xfrm>
        </p:spPr>
        <p:txBody>
          <a:bodyPr anchor="b"/>
          <a:lstStyle/>
          <a:p>
            <a:r>
              <a:rPr lang="ko-KR" altLang="en-US" smtClean="0"/>
              <a:t>쓰레드의 상태</a:t>
            </a:r>
          </a:p>
        </p:txBody>
      </p:sp>
      <p:pic>
        <p:nvPicPr>
          <p:cNvPr id="475139" name="Picture 6" descr="threadstatu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1309688"/>
            <a:ext cx="9283700" cy="413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4"/>
          <p:cNvSpPr>
            <a:spLocks noGrp="1" noChangeArrowheads="1"/>
          </p:cNvSpPr>
          <p:nvPr>
            <p:ph type="title"/>
          </p:nvPr>
        </p:nvSpPr>
        <p:spPr>
          <a:xfrm>
            <a:off x="330200" y="242888"/>
            <a:ext cx="4622800" cy="400050"/>
          </a:xfrm>
        </p:spPr>
        <p:txBody>
          <a:bodyPr anchor="b"/>
          <a:lstStyle/>
          <a:p>
            <a:r>
              <a:rPr lang="ko-KR" altLang="en-US" smtClean="0"/>
              <a:t>쓰레드의 상태</a:t>
            </a:r>
          </a:p>
        </p:txBody>
      </p:sp>
      <p:sp>
        <p:nvSpPr>
          <p:cNvPr id="47616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5425" y="1055688"/>
            <a:ext cx="9517063" cy="3573462"/>
          </a:xfrm>
        </p:spPr>
        <p:txBody>
          <a:bodyPr/>
          <a:lstStyle/>
          <a:p>
            <a:r>
              <a:rPr lang="ko-KR" altLang="en-US" smtClean="0"/>
              <a:t>시작</a:t>
            </a:r>
            <a:r>
              <a:rPr lang="en-US" altLang="ko-KR" smtClean="0"/>
              <a:t>(start)</a:t>
            </a:r>
            <a:r>
              <a:rPr lang="ko-KR" altLang="en-US" smtClean="0"/>
              <a:t>상태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start()</a:t>
            </a:r>
            <a:r>
              <a:rPr lang="ko-KR" altLang="en-US" smtClean="0">
                <a:latin typeface="Optima" panose="020B0604020202020204" pitchFamily="34" charset="0"/>
              </a:rPr>
              <a:t>의 호출에 의해</a:t>
            </a:r>
          </a:p>
          <a:p>
            <a:r>
              <a:rPr lang="ko-KR" altLang="en-US" smtClean="0"/>
              <a:t>동작할 수 있는</a:t>
            </a:r>
            <a:r>
              <a:rPr lang="en-US" altLang="ko-KR" smtClean="0"/>
              <a:t>(Runnable) </a:t>
            </a:r>
            <a:r>
              <a:rPr lang="ko-KR" altLang="en-US" smtClean="0"/>
              <a:t>상태</a:t>
            </a:r>
          </a:p>
          <a:p>
            <a:pPr lvl="1"/>
            <a:r>
              <a:rPr lang="ko-KR" altLang="en-US" b="1" smtClean="0">
                <a:latin typeface="Optima" panose="020B0604020202020204" pitchFamily="34" charset="0"/>
              </a:rPr>
              <a:t>쓰레드가 실행되면</a:t>
            </a:r>
            <a:r>
              <a:rPr lang="ko-KR" altLang="en-US" smtClean="0">
                <a:latin typeface="Optima" panose="020B0604020202020204" pitchFamily="34" charset="0"/>
              </a:rPr>
              <a:t> 일반적으로 </a:t>
            </a:r>
            <a:r>
              <a:rPr lang="en-US" altLang="ko-KR" smtClean="0">
                <a:latin typeface="Optima" panose="020B0604020202020204" pitchFamily="34" charset="0"/>
              </a:rPr>
              <a:t>Runnable </a:t>
            </a:r>
            <a:r>
              <a:rPr lang="ko-KR" altLang="en-US" smtClean="0">
                <a:latin typeface="Optima" panose="020B0604020202020204" pitchFamily="34" charset="0"/>
              </a:rPr>
              <a:t>상태가 된다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Runnable </a:t>
            </a:r>
            <a:r>
              <a:rPr lang="ko-KR" altLang="en-US" smtClean="0">
                <a:latin typeface="Optima" panose="020B0604020202020204" pitchFamily="34" charset="0"/>
              </a:rPr>
              <a:t>상태의 쓰레드는 </a:t>
            </a:r>
            <a:r>
              <a:rPr lang="ko-KR" altLang="en-US" b="1" smtClean="0">
                <a:latin typeface="Optima" panose="020B0604020202020204" pitchFamily="34" charset="0"/>
              </a:rPr>
              <a:t>여러 개</a:t>
            </a:r>
            <a:r>
              <a:rPr lang="ko-KR" altLang="en-US" smtClean="0">
                <a:latin typeface="Optima" panose="020B0604020202020204" pitchFamily="34" charset="0"/>
              </a:rPr>
              <a:t> 존재할 수 있다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r>
              <a:rPr lang="ko-KR" altLang="en-US" smtClean="0"/>
              <a:t>대기</a:t>
            </a:r>
            <a:r>
              <a:rPr lang="en-US" altLang="ko-KR" smtClean="0"/>
              <a:t>(NotRunnable, Non-Runnable) </a:t>
            </a:r>
            <a:r>
              <a:rPr lang="ko-KR" altLang="en-US" smtClean="0"/>
              <a:t>상태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NotRunnable </a:t>
            </a:r>
            <a:r>
              <a:rPr lang="ko-KR" altLang="en-US" smtClean="0">
                <a:latin typeface="Optima" panose="020B0604020202020204" pitchFamily="34" charset="0"/>
              </a:rPr>
              <a:t>상태는 </a:t>
            </a:r>
            <a:r>
              <a:rPr lang="en-US" altLang="ko-KR" smtClean="0">
                <a:latin typeface="Optima" panose="020B0604020202020204" pitchFamily="34" charset="0"/>
              </a:rPr>
              <a:t>Run </a:t>
            </a:r>
            <a:r>
              <a:rPr lang="ko-KR" altLang="en-US" smtClean="0">
                <a:latin typeface="Optima" panose="020B0604020202020204" pitchFamily="34" charset="0"/>
              </a:rPr>
              <a:t>상태로 </a:t>
            </a:r>
            <a:r>
              <a:rPr lang="ko-KR" altLang="en-US" b="1" smtClean="0">
                <a:latin typeface="Optima" panose="020B0604020202020204" pitchFamily="34" charset="0"/>
              </a:rPr>
              <a:t>진입할 수는 없지만</a:t>
            </a:r>
            <a:r>
              <a:rPr lang="ko-KR" altLang="en-US" smtClean="0">
                <a:latin typeface="Optima" panose="020B0604020202020204" pitchFamily="34" charset="0"/>
              </a:rPr>
              <a:t> </a:t>
            </a:r>
            <a:r>
              <a:rPr lang="en-US" altLang="ko-KR" smtClean="0">
                <a:latin typeface="Optima" panose="020B0604020202020204" pitchFamily="34" charset="0"/>
              </a:rPr>
              <a:t>Dead </a:t>
            </a:r>
            <a:r>
              <a:rPr lang="ko-KR" altLang="en-US" b="1" smtClean="0">
                <a:latin typeface="Optima" panose="020B0604020202020204" pitchFamily="34" charset="0"/>
              </a:rPr>
              <a:t>상태는</a:t>
            </a:r>
            <a:r>
              <a:rPr lang="ko-KR" altLang="en-US" smtClean="0">
                <a:latin typeface="Optima" panose="020B0604020202020204" pitchFamily="34" charset="0"/>
              </a:rPr>
              <a:t> </a:t>
            </a:r>
            <a:r>
              <a:rPr lang="ko-KR" altLang="en-US" b="1" smtClean="0">
                <a:latin typeface="Optima" panose="020B0604020202020204" pitchFamily="34" charset="0"/>
              </a:rPr>
              <a:t>아닌</a:t>
            </a:r>
            <a:r>
              <a:rPr lang="ko-KR" altLang="en-US" smtClean="0">
                <a:latin typeface="Optima" panose="020B0604020202020204" pitchFamily="34" charset="0"/>
              </a:rPr>
              <a:t> 대기 상태</a:t>
            </a:r>
          </a:p>
          <a:p>
            <a:r>
              <a:rPr lang="ko-KR" altLang="en-US" smtClean="0"/>
              <a:t>동작</a:t>
            </a:r>
            <a:r>
              <a:rPr lang="en-US" altLang="ko-KR" smtClean="0"/>
              <a:t>(Run) </a:t>
            </a:r>
            <a:r>
              <a:rPr lang="ko-KR" altLang="en-US" smtClean="0"/>
              <a:t>상태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Runnable </a:t>
            </a:r>
            <a:r>
              <a:rPr lang="ko-KR" altLang="en-US" smtClean="0">
                <a:latin typeface="Optima" panose="020B0604020202020204" pitchFamily="34" charset="0"/>
              </a:rPr>
              <a:t>상태에서만 </a:t>
            </a:r>
            <a:r>
              <a:rPr lang="en-US" altLang="ko-KR" smtClean="0">
                <a:latin typeface="Optima" panose="020B0604020202020204" pitchFamily="34" charset="0"/>
              </a:rPr>
              <a:t>Run </a:t>
            </a:r>
            <a:r>
              <a:rPr lang="ko-KR" altLang="en-US" smtClean="0">
                <a:latin typeface="Optima" panose="020B0604020202020204" pitchFamily="34" charset="0"/>
              </a:rPr>
              <a:t>상태가 될 수 있다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pPr lvl="1"/>
            <a:r>
              <a:rPr lang="ko-KR" altLang="en-US" b="1" smtClean="0">
                <a:latin typeface="Optima" panose="020B0604020202020204" pitchFamily="34" charset="0"/>
              </a:rPr>
              <a:t>한</a:t>
            </a:r>
            <a:r>
              <a:rPr lang="ko-KR" altLang="en-US" smtClean="0">
                <a:latin typeface="Optima" panose="020B0604020202020204" pitchFamily="34" charset="0"/>
              </a:rPr>
              <a:t> </a:t>
            </a:r>
            <a:r>
              <a:rPr lang="ko-KR" altLang="en-US" b="1" smtClean="0">
                <a:latin typeface="Optima" panose="020B0604020202020204" pitchFamily="34" charset="0"/>
              </a:rPr>
              <a:t>순간 단</a:t>
            </a:r>
            <a:r>
              <a:rPr lang="ko-KR" altLang="en-US" smtClean="0">
                <a:latin typeface="Optima" panose="020B0604020202020204" pitchFamily="34" charset="0"/>
              </a:rPr>
              <a:t> </a:t>
            </a:r>
            <a:r>
              <a:rPr lang="ko-KR" altLang="en-US" b="1" smtClean="0">
                <a:latin typeface="Optima" panose="020B0604020202020204" pitchFamily="34" charset="0"/>
              </a:rPr>
              <a:t>하나의</a:t>
            </a:r>
            <a:r>
              <a:rPr lang="ko-KR" altLang="en-US" smtClean="0">
                <a:latin typeface="Optima" panose="020B0604020202020204" pitchFamily="34" charset="0"/>
              </a:rPr>
              <a:t> </a:t>
            </a:r>
            <a:r>
              <a:rPr lang="ko-KR" altLang="en-US" b="1" smtClean="0">
                <a:latin typeface="Optima" panose="020B0604020202020204" pitchFamily="34" charset="0"/>
              </a:rPr>
              <a:t>쓰레드만이</a:t>
            </a:r>
            <a:r>
              <a:rPr lang="ko-KR" altLang="en-US" smtClean="0">
                <a:latin typeface="Optima" panose="020B0604020202020204" pitchFamily="34" charset="0"/>
              </a:rPr>
              <a:t> </a:t>
            </a:r>
            <a:r>
              <a:rPr lang="en-US" altLang="ko-KR" smtClean="0">
                <a:latin typeface="Optima" panose="020B0604020202020204" pitchFamily="34" charset="0"/>
              </a:rPr>
              <a:t>Run </a:t>
            </a:r>
            <a:r>
              <a:rPr lang="ko-KR" altLang="en-US" b="1" smtClean="0">
                <a:latin typeface="Optima" panose="020B0604020202020204" pitchFamily="34" charset="0"/>
              </a:rPr>
              <a:t>상태가</a:t>
            </a:r>
            <a:r>
              <a:rPr lang="ko-KR" altLang="en-US" smtClean="0">
                <a:latin typeface="Optima" panose="020B0604020202020204" pitchFamily="34" charset="0"/>
              </a:rPr>
              <a:t> 된다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  <a:p>
            <a:r>
              <a:rPr lang="ko-KR" altLang="en-US" smtClean="0"/>
              <a:t>종료</a:t>
            </a:r>
            <a:r>
              <a:rPr lang="en-US" altLang="ko-KR" smtClean="0"/>
              <a:t>(Dead) </a:t>
            </a:r>
            <a:r>
              <a:rPr lang="ko-KR" altLang="en-US" smtClean="0"/>
              <a:t>상태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run() </a:t>
            </a:r>
            <a:r>
              <a:rPr lang="ko-KR" altLang="en-US" smtClean="0">
                <a:latin typeface="Optima" panose="020B0604020202020204" pitchFamily="34" charset="0"/>
              </a:rPr>
              <a:t>메서드의 </a:t>
            </a:r>
            <a:r>
              <a:rPr lang="ko-KR" altLang="en-US" b="1" smtClean="0">
                <a:latin typeface="Optima" panose="020B0604020202020204" pitchFamily="34" charset="0"/>
              </a:rPr>
              <a:t>종료는</a:t>
            </a:r>
            <a:r>
              <a:rPr lang="ko-KR" altLang="en-US" smtClean="0">
                <a:latin typeface="Optima" panose="020B0604020202020204" pitchFamily="34" charset="0"/>
              </a:rPr>
              <a:t> </a:t>
            </a:r>
            <a:r>
              <a:rPr lang="ko-KR" altLang="en-US" b="1" smtClean="0">
                <a:latin typeface="Optima" panose="020B0604020202020204" pitchFamily="34" charset="0"/>
              </a:rPr>
              <a:t>쓰레드의</a:t>
            </a:r>
            <a:r>
              <a:rPr lang="ko-KR" altLang="en-US" smtClean="0">
                <a:latin typeface="Optima" panose="020B0604020202020204" pitchFamily="34" charset="0"/>
              </a:rPr>
              <a:t> </a:t>
            </a:r>
            <a:r>
              <a:rPr lang="ko-KR" altLang="en-US" b="1" smtClean="0">
                <a:latin typeface="Optima" panose="020B0604020202020204" pitchFamily="34" charset="0"/>
              </a:rPr>
              <a:t>종료를</a:t>
            </a:r>
            <a:r>
              <a:rPr lang="ko-KR" altLang="en-US" smtClean="0">
                <a:latin typeface="Optima" panose="020B0604020202020204" pitchFamily="34" charset="0"/>
              </a:rPr>
              <a:t> 의미한다</a:t>
            </a:r>
            <a:r>
              <a:rPr lang="en-US" altLang="ko-KR" smtClean="0">
                <a:latin typeface="Optima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4"/>
          <p:cNvSpPr>
            <a:spLocks noGrp="1" noChangeArrowheads="1"/>
          </p:cNvSpPr>
          <p:nvPr>
            <p:ph type="title"/>
          </p:nvPr>
        </p:nvSpPr>
        <p:spPr>
          <a:xfrm>
            <a:off x="309563" y="242888"/>
            <a:ext cx="4622800" cy="400050"/>
          </a:xfrm>
        </p:spPr>
        <p:txBody>
          <a:bodyPr anchor="b"/>
          <a:lstStyle/>
          <a:p>
            <a:r>
              <a:rPr lang="ko-KR" altLang="en-US" smtClean="0"/>
              <a:t>쓰레드의 상태 </a:t>
            </a:r>
            <a:r>
              <a:rPr lang="en-US" altLang="ko-KR" smtClean="0"/>
              <a:t>: </a:t>
            </a:r>
            <a:r>
              <a:rPr lang="ko-KR" altLang="en-US" smtClean="0"/>
              <a:t>전이</a:t>
            </a:r>
          </a:p>
        </p:txBody>
      </p:sp>
      <p:sp>
        <p:nvSpPr>
          <p:cNvPr id="47718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5425" y="1055688"/>
            <a:ext cx="9517063" cy="2705100"/>
          </a:xfrm>
        </p:spPr>
        <p:txBody>
          <a:bodyPr/>
          <a:lstStyle/>
          <a:p>
            <a:r>
              <a:rPr lang="en-US" altLang="ko-KR" smtClean="0"/>
              <a:t>Runnable </a:t>
            </a:r>
            <a:r>
              <a:rPr lang="ko-KR" altLang="en-US" smtClean="0"/>
              <a:t>상태 </a:t>
            </a:r>
            <a:r>
              <a:rPr lang="en-US" altLang="ko-KR" smtClean="0"/>
              <a:t>-&gt; Not Runnable </a:t>
            </a:r>
            <a:r>
              <a:rPr lang="ko-KR" altLang="en-US" smtClean="0"/>
              <a:t>상태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sleep()</a:t>
            </a:r>
            <a:r>
              <a:rPr lang="ko-KR" altLang="en-US" smtClean="0">
                <a:latin typeface="Optima" panose="020B0604020202020204" pitchFamily="34" charset="0"/>
              </a:rPr>
              <a:t>를 호출 </a:t>
            </a:r>
            <a:r>
              <a:rPr lang="en-US" altLang="ko-KR" smtClean="0">
                <a:latin typeface="Optima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</a:rPr>
              <a:t>일정시간 동안 전이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wait()</a:t>
            </a:r>
            <a:r>
              <a:rPr lang="ko-KR" altLang="en-US" smtClean="0">
                <a:latin typeface="Optima" panose="020B0604020202020204" pitchFamily="34" charset="0"/>
              </a:rPr>
              <a:t>를 호출 </a:t>
            </a:r>
            <a:r>
              <a:rPr lang="en-US" altLang="ko-KR" smtClean="0">
                <a:latin typeface="Optima" panose="020B0604020202020204" pitchFamily="34" charset="0"/>
              </a:rPr>
              <a:t>: notify()</a:t>
            </a:r>
            <a:r>
              <a:rPr lang="ko-KR" altLang="en-US" smtClean="0">
                <a:latin typeface="Optima" panose="020B0604020202020204" pitchFamily="34" charset="0"/>
              </a:rPr>
              <a:t>호출 될 때까지 전이 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입출력을 위해 블록되었을 때</a:t>
            </a:r>
            <a:r>
              <a:rPr lang="en-US" altLang="ko-KR" smtClean="0">
                <a:latin typeface="Optima" panose="020B0604020202020204" pitchFamily="34" charset="0"/>
              </a:rPr>
              <a:t>(</a:t>
            </a:r>
            <a:r>
              <a:rPr lang="ko-KR" altLang="en-US" smtClean="0">
                <a:latin typeface="Optima" panose="020B0604020202020204" pitchFamily="34" charset="0"/>
              </a:rPr>
              <a:t>입출력을 기다림</a:t>
            </a:r>
            <a:r>
              <a:rPr lang="en-US" altLang="ko-KR" smtClean="0">
                <a:latin typeface="Optima" panose="020B0604020202020204" pitchFamily="34" charset="0"/>
              </a:rPr>
              <a:t>)</a:t>
            </a:r>
            <a:endParaRPr lang="ko-KR" altLang="en-US" smtClean="0">
              <a:latin typeface="Optima" panose="020B0604020202020204" pitchFamily="34" charset="0"/>
            </a:endParaRPr>
          </a:p>
          <a:p>
            <a:pPr lvl="2"/>
            <a:endParaRPr lang="ko-KR" altLang="en-US" smtClean="0">
              <a:latin typeface="Optima" panose="020B0604020202020204" pitchFamily="34" charset="0"/>
            </a:endParaRPr>
          </a:p>
          <a:p>
            <a:r>
              <a:rPr lang="en-US" altLang="ko-KR" smtClean="0"/>
              <a:t>Not Runnable </a:t>
            </a:r>
            <a:r>
              <a:rPr lang="ko-KR" altLang="en-US" smtClean="0"/>
              <a:t>상태 </a:t>
            </a:r>
            <a:r>
              <a:rPr lang="en-US" altLang="ko-KR" smtClean="0"/>
              <a:t>-&gt; Runnable </a:t>
            </a:r>
            <a:r>
              <a:rPr lang="ko-KR" altLang="en-US" smtClean="0"/>
              <a:t>상태 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sleep() : </a:t>
            </a:r>
            <a:r>
              <a:rPr lang="ko-KR" altLang="en-US" smtClean="0">
                <a:latin typeface="Optima" panose="020B0604020202020204" pitchFamily="34" charset="0"/>
              </a:rPr>
              <a:t>지정된 시간 경과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wait() : </a:t>
            </a:r>
            <a:r>
              <a:rPr lang="ko-KR" altLang="en-US" smtClean="0">
                <a:latin typeface="Optima" panose="020B0604020202020204" pitchFamily="34" charset="0"/>
              </a:rPr>
              <a:t>다른 메소드에 의해 </a:t>
            </a:r>
            <a:r>
              <a:rPr lang="en-US" altLang="ko-KR" smtClean="0">
                <a:latin typeface="Optima" panose="020B0604020202020204" pitchFamily="34" charset="0"/>
              </a:rPr>
              <a:t>notify(), notifyAll()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입출력 </a:t>
            </a:r>
            <a:r>
              <a:rPr lang="en-US" altLang="ko-KR" smtClean="0">
                <a:latin typeface="Optima" panose="020B0604020202020204" pitchFamily="34" charset="0"/>
              </a:rPr>
              <a:t>: </a:t>
            </a:r>
            <a:r>
              <a:rPr lang="ko-KR" altLang="en-US" smtClean="0">
                <a:latin typeface="Optima" panose="020B0604020202020204" pitchFamily="34" charset="0"/>
              </a:rPr>
              <a:t>해당 입출력의 완료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쓰레드 제어</a:t>
            </a:r>
          </a:p>
        </p:txBody>
      </p:sp>
      <p:sp>
        <p:nvSpPr>
          <p:cNvPr id="478211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3857625"/>
          </a:xfrm>
        </p:spPr>
        <p:txBody>
          <a:bodyPr/>
          <a:lstStyle/>
          <a:p>
            <a:r>
              <a:rPr lang="en-US" altLang="ko-KR" smtClean="0"/>
              <a:t>start() 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이 메서드에 의해서 생성된 쓰레드는 준비</a:t>
            </a:r>
            <a:r>
              <a:rPr lang="en-US" altLang="ko-KR" smtClean="0">
                <a:latin typeface="Optima" panose="020B0604020202020204" pitchFamily="34" charset="0"/>
              </a:rPr>
              <a:t>(Ready)</a:t>
            </a:r>
            <a:r>
              <a:rPr lang="ko-KR" altLang="en-US" smtClean="0">
                <a:latin typeface="Optima" panose="020B0604020202020204" pitchFamily="34" charset="0"/>
              </a:rPr>
              <a:t> 상태로 들어가서 쓰레드 스케쥴러의 선택을 기다림</a:t>
            </a:r>
            <a:endParaRPr lang="en-US" altLang="ko-KR" smtClean="0">
              <a:latin typeface="Optima" panose="020B0604020202020204" pitchFamily="34" charset="0"/>
            </a:endParaRPr>
          </a:p>
          <a:p>
            <a:r>
              <a:rPr lang="en-US" altLang="ko-KR" smtClean="0"/>
              <a:t>run()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쓰레드가 실행하는 동안 실행할 코드를 갖고 있으며</a:t>
            </a:r>
            <a:r>
              <a:rPr lang="en-US" altLang="ko-KR" smtClean="0">
                <a:latin typeface="Optima" panose="020B0604020202020204" pitchFamily="34" charset="0"/>
              </a:rPr>
              <a:t>,</a:t>
            </a:r>
          </a:p>
          <a:p>
            <a:pPr lvl="1">
              <a:buFont typeface="SimSun" pitchFamily="2" charset="-122"/>
              <a:buNone/>
            </a:pPr>
            <a:r>
              <a:rPr lang="ko-KR" altLang="en-US" smtClean="0">
                <a:latin typeface="Optima" panose="020B0604020202020204" pitchFamily="34" charset="0"/>
              </a:rPr>
              <a:t>쓰레드가 실행</a:t>
            </a:r>
            <a:r>
              <a:rPr lang="en-US" altLang="ko-KR" smtClean="0">
                <a:latin typeface="Optima" panose="020B0604020202020204" pitchFamily="34" charset="0"/>
              </a:rPr>
              <a:t>(Run) </a:t>
            </a:r>
            <a:r>
              <a:rPr lang="ko-KR" altLang="en-US" smtClean="0">
                <a:latin typeface="Optima" panose="020B0604020202020204" pitchFamily="34" charset="0"/>
              </a:rPr>
              <a:t>상태에 있는 동안 수행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  <a:p>
            <a:pPr lvl="1"/>
            <a:endParaRPr lang="en-US" altLang="ko-KR" smtClean="0">
              <a:latin typeface="Optima" panose="020B0604020202020204" pitchFamily="34" charset="0"/>
            </a:endParaRPr>
          </a:p>
          <a:p>
            <a:r>
              <a:rPr lang="en-US" altLang="ko-KR" smtClean="0"/>
              <a:t>yield()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다른 쓰레드에게 실행상태를 양보하고 자신은 대기 상태로 바꾸는 쓰레드</a:t>
            </a:r>
            <a:endParaRPr lang="en-US" altLang="ko-KR" smtClean="0">
              <a:latin typeface="Optima" panose="020B0604020202020204" pitchFamily="34" charset="0"/>
            </a:endParaRPr>
          </a:p>
          <a:p>
            <a:r>
              <a:rPr lang="en-US" altLang="ko-KR" smtClean="0"/>
              <a:t>sleep()</a:t>
            </a: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실행상태에서 슬립상태로 들어감</a:t>
            </a:r>
            <a:endParaRPr lang="en-US" altLang="ko-KR" smtClean="0">
              <a:latin typeface="Optima" panose="020B0604020202020204" pitchFamily="34" charset="0"/>
            </a:endParaRPr>
          </a:p>
          <a:p>
            <a:pPr lvl="1"/>
            <a:r>
              <a:rPr lang="ko-KR" altLang="en-US" smtClean="0">
                <a:latin typeface="Optima" panose="020B0604020202020204" pitchFamily="34" charset="0"/>
              </a:rPr>
              <a:t>지정된 시간동안 쓰레드는 아무 동작도 하지 않음</a:t>
            </a:r>
            <a:endParaRPr lang="en-US" altLang="ko-KR" smtClean="0">
              <a:latin typeface="Optima" panose="020B0604020202020204" pitchFamily="34" charset="0"/>
            </a:endParaRPr>
          </a:p>
        </p:txBody>
      </p:sp>
      <p:grpSp>
        <p:nvGrpSpPr>
          <p:cNvPr id="478212" name="그룹 23"/>
          <p:cNvGrpSpPr>
            <a:grpSpLocks/>
          </p:cNvGrpSpPr>
          <p:nvPr/>
        </p:nvGrpSpPr>
        <p:grpSpPr bwMode="auto">
          <a:xfrm>
            <a:off x="7015163" y="2143125"/>
            <a:ext cx="2235200" cy="1428750"/>
            <a:chOff x="8904721" y="1928802"/>
            <a:chExt cx="2064822" cy="1643074"/>
          </a:xfrm>
        </p:grpSpPr>
        <p:sp>
          <p:nvSpPr>
            <p:cNvPr id="478225" name="타원 3"/>
            <p:cNvSpPr>
              <a:spLocks noChangeArrowheads="1"/>
            </p:cNvSpPr>
            <p:nvPr/>
          </p:nvSpPr>
          <p:spPr bwMode="auto">
            <a:xfrm>
              <a:off x="9358346" y="2071678"/>
              <a:ext cx="928694" cy="500066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r>
                <a:rPr kumimoji="1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(Run)</a:t>
              </a:r>
              <a:endParaRPr kumimoji="1"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구부러진 연결선 5"/>
            <p:cNvCxnSpPr>
              <a:stCxn id="478225" idx="0"/>
              <a:endCxn id="478225" idx="6"/>
            </p:cNvCxnSpPr>
            <p:nvPr/>
          </p:nvCxnSpPr>
          <p:spPr bwMode="auto">
            <a:xfrm rot="16200000" flipH="1">
              <a:off x="9930128" y="1963819"/>
              <a:ext cx="250113" cy="464878"/>
            </a:xfrm>
            <a:prstGeom prst="curvedConnector4">
              <a:avLst>
                <a:gd name="adj1" fmla="val -91428"/>
                <a:gd name="adj2" fmla="val 14923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478227" name="타원 7"/>
            <p:cNvSpPr>
              <a:spLocks noChangeArrowheads="1"/>
            </p:cNvSpPr>
            <p:nvPr/>
          </p:nvSpPr>
          <p:spPr bwMode="auto">
            <a:xfrm>
              <a:off x="9358346" y="3071810"/>
              <a:ext cx="928694" cy="500066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100">
                  <a:ea typeface="맑은 고딕" panose="020B0503020000020004" pitchFamily="50" charset="-127"/>
                </a:rPr>
                <a:t>준비</a:t>
              </a:r>
              <a:r>
                <a:rPr kumimoji="1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(R</a:t>
              </a:r>
              <a:r>
                <a:rPr lang="en-US" altLang="ko-KR" sz="1100">
                  <a:ea typeface="맑은 고딕" panose="020B0503020000020004" pitchFamily="50" charset="-127"/>
                </a:rPr>
                <a:t>eady</a:t>
              </a:r>
              <a:r>
                <a:rPr kumimoji="1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화살표 연결선 10"/>
            <p:cNvCxnSpPr>
              <a:stCxn id="478225" idx="3"/>
              <a:endCxn id="478227" idx="1"/>
            </p:cNvCxnSpPr>
            <p:nvPr/>
          </p:nvCxnSpPr>
          <p:spPr bwMode="auto">
            <a:xfrm rot="5400000">
              <a:off x="9170933" y="2821719"/>
              <a:ext cx="648102" cy="146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cxnSp>
          <p:nvCxnSpPr>
            <p:cNvPr id="13" name="직선 화살표 연결선 12"/>
            <p:cNvCxnSpPr>
              <a:stCxn id="478227" idx="7"/>
              <a:endCxn id="478225" idx="5"/>
            </p:cNvCxnSpPr>
            <p:nvPr/>
          </p:nvCxnSpPr>
          <p:spPr bwMode="auto">
            <a:xfrm rot="5400000" flipH="1" flipV="1">
              <a:off x="9826455" y="2821719"/>
              <a:ext cx="648102" cy="146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cxnSp>
          <p:nvCxnSpPr>
            <p:cNvPr id="17" name="직선 화살표 연결선 16"/>
            <p:cNvCxnSpPr>
              <a:endCxn id="478227" idx="6"/>
            </p:cNvCxnSpPr>
            <p:nvPr/>
          </p:nvCxnSpPr>
          <p:spPr bwMode="auto">
            <a:xfrm rot="10800000">
              <a:off x="10287623" y="3358277"/>
              <a:ext cx="428216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478231" name="TextBox 19"/>
            <p:cNvSpPr txBox="1">
              <a:spLocks noChangeArrowheads="1"/>
            </p:cNvSpPr>
            <p:nvPr/>
          </p:nvSpPr>
          <p:spPr bwMode="auto">
            <a:xfrm>
              <a:off x="10344598" y="3071810"/>
              <a:ext cx="601748" cy="353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>
                  <a:ea typeface="맑은 고딕" panose="020B0503020000020004" pitchFamily="50" charset="-127"/>
                </a:rPr>
                <a:t>start()</a:t>
              </a:r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478232" name="TextBox 20"/>
            <p:cNvSpPr txBox="1">
              <a:spLocks noChangeArrowheads="1"/>
            </p:cNvSpPr>
            <p:nvPr/>
          </p:nvSpPr>
          <p:spPr bwMode="auto">
            <a:xfrm>
              <a:off x="8904721" y="2714620"/>
              <a:ext cx="526197" cy="300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100">
                  <a:ea typeface="맑은 고딕" panose="020B0503020000020004" pitchFamily="50" charset="-127"/>
                </a:rPr>
                <a:t>yield()</a:t>
              </a:r>
              <a:endParaRPr lang="ko-KR" altLang="en-US" sz="1100">
                <a:ea typeface="맑은 고딕" panose="020B0503020000020004" pitchFamily="50" charset="-127"/>
              </a:endParaRPr>
            </a:p>
          </p:txBody>
        </p:sp>
        <p:sp>
          <p:nvSpPr>
            <p:cNvPr id="478233" name="TextBox 21"/>
            <p:cNvSpPr txBox="1">
              <a:spLocks noChangeArrowheads="1"/>
            </p:cNvSpPr>
            <p:nvPr/>
          </p:nvSpPr>
          <p:spPr bwMode="auto">
            <a:xfrm>
              <a:off x="10150848" y="2714620"/>
              <a:ext cx="692115" cy="300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100">
                  <a:ea typeface="맑은 고딕" panose="020B0503020000020004" pitchFamily="50" charset="-127"/>
                </a:rPr>
                <a:t>스케줄링</a:t>
              </a:r>
            </a:p>
          </p:txBody>
        </p:sp>
        <p:sp>
          <p:nvSpPr>
            <p:cNvPr id="478234" name="TextBox 22"/>
            <p:cNvSpPr txBox="1">
              <a:spLocks noChangeArrowheads="1"/>
            </p:cNvSpPr>
            <p:nvPr/>
          </p:nvSpPr>
          <p:spPr bwMode="auto">
            <a:xfrm>
              <a:off x="10524824" y="1928802"/>
              <a:ext cx="444719" cy="300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100">
                  <a:ea typeface="맑은 고딕" panose="020B0503020000020004" pitchFamily="50" charset="-127"/>
                </a:rPr>
                <a:t>run()</a:t>
              </a:r>
              <a:endParaRPr lang="ko-KR" altLang="en-US" sz="1100"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8213" name="그룹 53"/>
          <p:cNvGrpSpPr>
            <a:grpSpLocks/>
          </p:cNvGrpSpPr>
          <p:nvPr/>
        </p:nvGrpSpPr>
        <p:grpSpPr bwMode="auto">
          <a:xfrm>
            <a:off x="6840538" y="4643438"/>
            <a:ext cx="2482850" cy="1428750"/>
            <a:chOff x="6709835" y="4643446"/>
            <a:chExt cx="2291322" cy="1428760"/>
          </a:xfrm>
        </p:grpSpPr>
        <p:sp>
          <p:nvSpPr>
            <p:cNvPr id="478214" name="타원 36"/>
            <p:cNvSpPr>
              <a:spLocks noChangeArrowheads="1"/>
            </p:cNvSpPr>
            <p:nvPr/>
          </p:nvSpPr>
          <p:spPr bwMode="auto">
            <a:xfrm>
              <a:off x="6928875" y="4767686"/>
              <a:ext cx="927619" cy="434840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r>
                <a:rPr kumimoji="1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(Run)</a:t>
              </a:r>
              <a:endParaRPr kumimoji="1"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8" name="구부러진 연결선 5"/>
            <p:cNvCxnSpPr>
              <a:stCxn id="478214" idx="0"/>
              <a:endCxn id="478214" idx="6"/>
            </p:cNvCxnSpPr>
            <p:nvPr/>
          </p:nvCxnSpPr>
          <p:spPr bwMode="auto">
            <a:xfrm rot="16200000" flipH="1">
              <a:off x="7516008" y="4643808"/>
              <a:ext cx="217489" cy="464417"/>
            </a:xfrm>
            <a:prstGeom prst="curvedConnector4">
              <a:avLst>
                <a:gd name="adj1" fmla="val -91428"/>
                <a:gd name="adj2" fmla="val 14923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478216" name="타원 38"/>
            <p:cNvSpPr>
              <a:spLocks noChangeArrowheads="1"/>
            </p:cNvSpPr>
            <p:nvPr/>
          </p:nvSpPr>
          <p:spPr bwMode="auto">
            <a:xfrm>
              <a:off x="6928875" y="5637366"/>
              <a:ext cx="927619" cy="434840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100">
                  <a:ea typeface="맑은 고딕" panose="020B0503020000020004" pitchFamily="50" charset="-127"/>
                </a:rPr>
                <a:t>준비</a:t>
              </a:r>
              <a:r>
                <a:rPr kumimoji="1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(R</a:t>
              </a:r>
              <a:r>
                <a:rPr lang="en-US" altLang="ko-KR" sz="1100">
                  <a:ea typeface="맑은 고딕" panose="020B0503020000020004" pitchFamily="50" charset="-127"/>
                </a:rPr>
                <a:t>eady</a:t>
              </a:r>
              <a:r>
                <a:rPr kumimoji="1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1" name="직선 화살표 연결선 40"/>
            <p:cNvCxnSpPr>
              <a:stCxn id="478216" idx="0"/>
              <a:endCxn id="478214" idx="4"/>
            </p:cNvCxnSpPr>
            <p:nvPr/>
          </p:nvCxnSpPr>
          <p:spPr bwMode="auto">
            <a:xfrm rot="5400000" flipH="1" flipV="1">
              <a:off x="7175787" y="5420594"/>
              <a:ext cx="434978" cy="146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cxnSp>
          <p:nvCxnSpPr>
            <p:cNvPr id="42" name="직선 화살표 연결선 41"/>
            <p:cNvCxnSpPr>
              <a:stCxn id="478222" idx="4"/>
              <a:endCxn id="478216" idx="6"/>
            </p:cNvCxnSpPr>
            <p:nvPr/>
          </p:nvCxnSpPr>
          <p:spPr bwMode="auto">
            <a:xfrm rot="5400000">
              <a:off x="8040982" y="5465907"/>
              <a:ext cx="204788" cy="57283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478219" name="TextBox 42"/>
            <p:cNvSpPr txBox="1">
              <a:spLocks noChangeArrowheads="1"/>
            </p:cNvSpPr>
            <p:nvPr/>
          </p:nvSpPr>
          <p:spPr bwMode="auto">
            <a:xfrm>
              <a:off x="8025723" y="5715016"/>
              <a:ext cx="72682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100">
                  <a:ea typeface="맑은 고딕" panose="020B0503020000020004" pitchFamily="50" charset="-127"/>
                </a:rPr>
                <a:t>시간 종료</a:t>
              </a:r>
            </a:p>
          </p:txBody>
        </p:sp>
        <p:sp>
          <p:nvSpPr>
            <p:cNvPr id="478220" name="TextBox 44"/>
            <p:cNvSpPr txBox="1">
              <a:spLocks noChangeArrowheads="1"/>
            </p:cNvSpPr>
            <p:nvPr/>
          </p:nvSpPr>
          <p:spPr bwMode="auto">
            <a:xfrm>
              <a:off x="6709835" y="5326766"/>
              <a:ext cx="691313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100">
                  <a:ea typeface="맑은 고딕" panose="020B0503020000020004" pitchFamily="50" charset="-127"/>
                </a:rPr>
                <a:t>스케줄링</a:t>
              </a:r>
            </a:p>
          </p:txBody>
        </p:sp>
        <p:sp>
          <p:nvSpPr>
            <p:cNvPr id="478221" name="TextBox 45"/>
            <p:cNvSpPr txBox="1">
              <a:spLocks noChangeArrowheads="1"/>
            </p:cNvSpPr>
            <p:nvPr/>
          </p:nvSpPr>
          <p:spPr bwMode="auto">
            <a:xfrm>
              <a:off x="8094003" y="4643446"/>
              <a:ext cx="44420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100">
                  <a:ea typeface="맑은 고딕" panose="020B0503020000020004" pitchFamily="50" charset="-127"/>
                </a:rPr>
                <a:t>run()</a:t>
              </a:r>
              <a:endParaRPr lang="ko-KR" altLang="en-US" sz="1100">
                <a:ea typeface="맑은 고딕" panose="020B0503020000020004" pitchFamily="50" charset="-127"/>
              </a:endParaRPr>
            </a:p>
          </p:txBody>
        </p:sp>
        <p:sp>
          <p:nvSpPr>
            <p:cNvPr id="478222" name="타원 48"/>
            <p:cNvSpPr>
              <a:spLocks noChangeArrowheads="1"/>
            </p:cNvSpPr>
            <p:nvPr/>
          </p:nvSpPr>
          <p:spPr bwMode="auto">
            <a:xfrm>
              <a:off x="7858148" y="5214950"/>
              <a:ext cx="1143009" cy="434840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100">
                  <a:ea typeface="맑은 고딕" panose="020B0503020000020004" pitchFamily="50" charset="-127"/>
                </a:rPr>
                <a:t>슬립</a:t>
              </a:r>
              <a:r>
                <a:rPr kumimoji="1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(Sleeping)</a:t>
              </a:r>
              <a:endParaRPr kumimoji="1"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1" name="직선 화살표 연결선 50"/>
            <p:cNvCxnSpPr>
              <a:stCxn id="478214" idx="6"/>
              <a:endCxn id="478222" idx="0"/>
            </p:cNvCxnSpPr>
            <p:nvPr/>
          </p:nvCxnSpPr>
          <p:spPr bwMode="auto">
            <a:xfrm>
              <a:off x="7856961" y="4984760"/>
              <a:ext cx="572831" cy="23019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478224" name="TextBox 51"/>
            <p:cNvSpPr txBox="1">
              <a:spLocks noChangeArrowheads="1"/>
            </p:cNvSpPr>
            <p:nvPr/>
          </p:nvSpPr>
          <p:spPr bwMode="auto">
            <a:xfrm>
              <a:off x="8256659" y="4929198"/>
              <a:ext cx="568499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100">
                  <a:ea typeface="맑은 고딕" panose="020B0503020000020004" pitchFamily="50" charset="-127"/>
                </a:rPr>
                <a:t>sleep()</a:t>
              </a:r>
              <a:endParaRPr lang="ko-KR" altLang="en-US" sz="1100"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지연</a:t>
            </a:r>
            <a:r>
              <a:rPr lang="en-US" altLang="ko-KR" smtClean="0"/>
              <a:t>(Blocked)</a:t>
            </a:r>
            <a:r>
              <a:rPr lang="ko-KR" altLang="en-US" smtClean="0"/>
              <a:t>과 대기</a:t>
            </a:r>
            <a:r>
              <a:rPr lang="en-US" altLang="ko-KR" smtClean="0"/>
              <a:t>(Waiting)</a:t>
            </a:r>
            <a:endParaRPr lang="ko-KR" altLang="en-US" smtClean="0"/>
          </a:p>
        </p:txBody>
      </p:sp>
      <p:sp>
        <p:nvSpPr>
          <p:cNvPr id="479235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4306256"/>
          </a:xfrm>
        </p:spPr>
        <p:txBody>
          <a:bodyPr/>
          <a:lstStyle/>
          <a:p>
            <a:r>
              <a:rPr lang="ko-KR" altLang="en-US" dirty="0" smtClean="0"/>
              <a:t>지연</a:t>
            </a:r>
            <a:r>
              <a:rPr lang="en-US" altLang="ko-KR" dirty="0" smtClean="0"/>
              <a:t>(Blocked)</a:t>
            </a:r>
          </a:p>
          <a:p>
            <a:pPr lvl="1"/>
            <a:r>
              <a:rPr lang="ko-KR" altLang="en-US" dirty="0" err="1" smtClean="0">
                <a:latin typeface="Optima" panose="020B0604020202020204" pitchFamily="34" charset="0"/>
              </a:rPr>
              <a:t>쓰레드가</a:t>
            </a:r>
            <a:r>
              <a:rPr lang="ko-KR" altLang="en-US" dirty="0" smtClean="0">
                <a:latin typeface="Optima" panose="020B0604020202020204" pitchFamily="34" charset="0"/>
              </a:rPr>
              <a:t> 입출력과 관련된 메서드를 호출할 때</a:t>
            </a:r>
            <a:r>
              <a:rPr lang="en-US" altLang="ko-KR" dirty="0" smtClean="0">
                <a:latin typeface="Optima" panose="020B0604020202020204" pitchFamily="34" charset="0"/>
              </a:rPr>
              <a:t>, </a:t>
            </a:r>
            <a:r>
              <a:rPr lang="ko-KR" altLang="en-US" dirty="0" smtClean="0">
                <a:latin typeface="Optima" panose="020B0604020202020204" pitchFamily="34" charset="0"/>
              </a:rPr>
              <a:t>이 메서드가 완료될 때까지 </a:t>
            </a:r>
            <a:r>
              <a:rPr lang="ko-KR" altLang="en-US" dirty="0" err="1" smtClean="0">
                <a:latin typeface="Optima" panose="020B0604020202020204" pitchFamily="34" charset="0"/>
              </a:rPr>
              <a:t>쓰레드의</a:t>
            </a:r>
            <a:r>
              <a:rPr lang="ko-KR" altLang="en-US" dirty="0" smtClean="0">
                <a:latin typeface="Optima" panose="020B0604020202020204" pitchFamily="34" charset="0"/>
              </a:rPr>
              <a:t> 실행이 정지된 상태</a:t>
            </a:r>
            <a:endParaRPr lang="en-US" altLang="ko-KR" dirty="0" smtClean="0">
              <a:latin typeface="Optima" panose="020B0604020202020204" pitchFamily="34" charset="0"/>
            </a:endParaRPr>
          </a:p>
          <a:p>
            <a:pPr lvl="1"/>
            <a:r>
              <a:rPr lang="ko-KR" altLang="en-US" dirty="0" smtClean="0">
                <a:latin typeface="Optima" panose="020B0604020202020204" pitchFamily="34" charset="0"/>
              </a:rPr>
              <a:t>파일이나 네트워크에서 데이터를 읽어오거나 쓰는 동작</a:t>
            </a:r>
            <a:r>
              <a:rPr lang="en-US" altLang="ko-KR" dirty="0" smtClean="0">
                <a:latin typeface="Optima" panose="020B0604020202020204" pitchFamily="34" charset="0"/>
              </a:rPr>
              <a:t>(</a:t>
            </a:r>
            <a:r>
              <a:rPr lang="ko-KR" altLang="en-US" dirty="0" smtClean="0">
                <a:latin typeface="Optima" panose="020B0604020202020204" pitchFamily="34" charset="0"/>
              </a:rPr>
              <a:t>속도가 느림</a:t>
            </a:r>
            <a:r>
              <a:rPr lang="en-US" altLang="ko-KR" dirty="0" smtClean="0">
                <a:latin typeface="Optima" panose="020B0604020202020204" pitchFamily="34" charset="0"/>
              </a:rPr>
              <a:t>)</a:t>
            </a:r>
          </a:p>
          <a:p>
            <a:pPr lvl="1">
              <a:buFont typeface="SimSun" pitchFamily="2" charset="-122"/>
              <a:buNone/>
            </a:pPr>
            <a:r>
              <a:rPr lang="en-US" altLang="ko-KR" dirty="0" smtClean="0">
                <a:latin typeface="Optima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dirty="0" err="1" smtClean="0">
                <a:latin typeface="Optima" panose="020B0604020202020204" pitchFamily="34" charset="0"/>
                <a:sym typeface="Wingdings" panose="05000000000000000000" pitchFamily="2" charset="2"/>
              </a:rPr>
              <a:t>입출력완료</a:t>
            </a:r>
            <a:r>
              <a:rPr lang="ko-KR" altLang="en-US" dirty="0" smtClean="0">
                <a:latin typeface="Optima" panose="020B0604020202020204" pitchFamily="34" charset="0"/>
                <a:sym typeface="Wingdings" panose="05000000000000000000" pitchFamily="2" charset="2"/>
              </a:rPr>
              <a:t> 시까지 다른 </a:t>
            </a:r>
            <a:r>
              <a:rPr lang="ko-KR" altLang="en-US" dirty="0" err="1" smtClean="0">
                <a:latin typeface="Optima" panose="020B0604020202020204" pitchFamily="34" charset="0"/>
                <a:sym typeface="Wingdings" panose="05000000000000000000" pitchFamily="2" charset="2"/>
              </a:rPr>
              <a:t>쓰레드에게</a:t>
            </a:r>
            <a:r>
              <a:rPr lang="ko-KR" altLang="en-US" dirty="0" smtClean="0">
                <a:latin typeface="Optima" panose="020B0604020202020204" pitchFamily="34" charset="0"/>
                <a:sym typeface="Wingdings" panose="05000000000000000000" pitchFamily="2" charset="2"/>
              </a:rPr>
              <a:t> 기회를 줌</a:t>
            </a:r>
            <a:endParaRPr lang="en-US" altLang="ko-KR" dirty="0" smtClean="0">
              <a:latin typeface="Optima" panose="020B0604020202020204" pitchFamily="34" charset="0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대기</a:t>
            </a:r>
            <a:r>
              <a:rPr lang="en-US" altLang="ko-KR" dirty="0" smtClean="0"/>
              <a:t>(Waiting)</a:t>
            </a:r>
          </a:p>
          <a:p>
            <a:pPr lvl="1"/>
            <a:r>
              <a:rPr lang="ko-KR" altLang="en-US" dirty="0" err="1" smtClean="0">
                <a:latin typeface="Optima" panose="020B0604020202020204" pitchFamily="34" charset="0"/>
              </a:rPr>
              <a:t>쓰레드가</a:t>
            </a:r>
            <a:r>
              <a:rPr lang="ko-KR" altLang="en-US" dirty="0" smtClean="0">
                <a:latin typeface="Optima" panose="020B0604020202020204" pitchFamily="34" charset="0"/>
              </a:rPr>
              <a:t> </a:t>
            </a:r>
            <a:r>
              <a:rPr lang="en-US" altLang="ko-KR" dirty="0" smtClean="0">
                <a:latin typeface="Optima" panose="020B0604020202020204" pitchFamily="34" charset="0"/>
              </a:rPr>
              <a:t>wait()</a:t>
            </a:r>
            <a:r>
              <a:rPr lang="ko-KR" altLang="en-US" dirty="0" smtClean="0">
                <a:latin typeface="Optima" panose="020B0604020202020204" pitchFamily="34" charset="0"/>
              </a:rPr>
              <a:t>메서드에 의해 특정 이벤트를 기다리는 상태</a:t>
            </a:r>
            <a:endParaRPr lang="en-US" altLang="ko-KR" dirty="0" smtClean="0">
              <a:latin typeface="Optima" panose="020B0604020202020204" pitchFamily="34" charset="0"/>
            </a:endParaRPr>
          </a:p>
          <a:p>
            <a:pPr lvl="1"/>
            <a:r>
              <a:rPr lang="ko-KR" altLang="en-US" dirty="0" smtClean="0">
                <a:latin typeface="Optima" panose="020B0604020202020204" pitchFamily="34" charset="0"/>
              </a:rPr>
              <a:t>여러 </a:t>
            </a:r>
            <a:r>
              <a:rPr lang="ko-KR" altLang="en-US" dirty="0" err="1" smtClean="0">
                <a:latin typeface="Optima" panose="020B0604020202020204" pitchFamily="34" charset="0"/>
              </a:rPr>
              <a:t>쓰레드가</a:t>
            </a:r>
            <a:r>
              <a:rPr lang="ko-KR" altLang="en-US" dirty="0" smtClean="0">
                <a:latin typeface="Optima" panose="020B0604020202020204" pitchFamily="34" charset="0"/>
              </a:rPr>
              <a:t> 하나의 자원을 공유하고 있을 때 해당 자원을 사용할 수 있는 순서가 될 때까지 기다림</a:t>
            </a:r>
            <a:r>
              <a:rPr lang="en-US" altLang="ko-KR" dirty="0" smtClean="0">
                <a:latin typeface="Optima" panose="020B0604020202020204" pitchFamily="34" charset="0"/>
              </a:rPr>
              <a:t>(</a:t>
            </a:r>
            <a:r>
              <a:rPr lang="ko-KR" altLang="en-US" dirty="0" smtClean="0">
                <a:latin typeface="Optima" panose="020B0604020202020204" pitchFamily="34" charset="0"/>
              </a:rPr>
              <a:t>다른 </a:t>
            </a:r>
            <a:r>
              <a:rPr lang="ko-KR" altLang="en-US" dirty="0" err="1" smtClean="0">
                <a:latin typeface="Optima" panose="020B0604020202020204" pitchFamily="34" charset="0"/>
              </a:rPr>
              <a:t>쓰레드의</a:t>
            </a:r>
            <a:r>
              <a:rPr lang="ko-KR" altLang="en-US" dirty="0" smtClean="0">
                <a:latin typeface="Optima" panose="020B0604020202020204" pitchFamily="34" charset="0"/>
              </a:rPr>
              <a:t> </a:t>
            </a:r>
            <a:r>
              <a:rPr lang="en-US" altLang="ko-KR" dirty="0" smtClean="0">
                <a:latin typeface="Optima" panose="020B0604020202020204" pitchFamily="34" charset="0"/>
              </a:rPr>
              <a:t>notify</a:t>
            </a:r>
            <a:r>
              <a:rPr lang="ko-KR" altLang="en-US" dirty="0" smtClean="0">
                <a:latin typeface="Optima" panose="020B0604020202020204" pitchFamily="34" charset="0"/>
              </a:rPr>
              <a:t>에 의해 </a:t>
            </a:r>
            <a:r>
              <a:rPr lang="ko-KR" altLang="en-US" dirty="0" err="1" smtClean="0">
                <a:latin typeface="Optima" panose="020B0604020202020204" pitchFamily="34" charset="0"/>
              </a:rPr>
              <a:t>깨워짐</a:t>
            </a:r>
            <a:r>
              <a:rPr lang="en-US" altLang="ko-KR" dirty="0" smtClean="0">
                <a:latin typeface="Optima" panose="020B0604020202020204" pitchFamily="34" charset="0"/>
              </a:rPr>
              <a:t>)</a:t>
            </a:r>
            <a:endParaRPr lang="ko-KR" altLang="en-US" dirty="0" smtClean="0">
              <a:latin typeface="Optima" panose="020B0604020202020204" pitchFamily="34" charset="0"/>
            </a:endParaRPr>
          </a:p>
        </p:txBody>
      </p:sp>
      <p:grpSp>
        <p:nvGrpSpPr>
          <p:cNvPr id="479236" name="그룹 3"/>
          <p:cNvGrpSpPr>
            <a:grpSpLocks/>
          </p:cNvGrpSpPr>
          <p:nvPr/>
        </p:nvGrpSpPr>
        <p:grpSpPr bwMode="auto">
          <a:xfrm>
            <a:off x="6221413" y="2428875"/>
            <a:ext cx="3087687" cy="1428750"/>
            <a:chOff x="6709835" y="4643446"/>
            <a:chExt cx="2850176" cy="1428760"/>
          </a:xfrm>
        </p:grpSpPr>
        <p:sp>
          <p:nvSpPr>
            <p:cNvPr id="479237" name="타원 4"/>
            <p:cNvSpPr>
              <a:spLocks noChangeArrowheads="1"/>
            </p:cNvSpPr>
            <p:nvPr/>
          </p:nvSpPr>
          <p:spPr bwMode="auto">
            <a:xfrm>
              <a:off x="6928875" y="4767686"/>
              <a:ext cx="927619" cy="434840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</a:t>
              </a:r>
              <a:r>
                <a:rPr kumimoji="1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(Run)</a:t>
              </a:r>
              <a:endParaRPr kumimoji="1"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구부러진 연결선 5"/>
            <p:cNvCxnSpPr>
              <a:stCxn id="479237" idx="0"/>
              <a:endCxn id="479237" idx="6"/>
            </p:cNvCxnSpPr>
            <p:nvPr/>
          </p:nvCxnSpPr>
          <p:spPr bwMode="auto">
            <a:xfrm rot="16200000" flipH="1">
              <a:off x="7515491" y="4644486"/>
              <a:ext cx="217490" cy="463062"/>
            </a:xfrm>
            <a:prstGeom prst="curvedConnector4">
              <a:avLst>
                <a:gd name="adj1" fmla="val -91428"/>
                <a:gd name="adj2" fmla="val 149230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479239" name="타원 6"/>
            <p:cNvSpPr>
              <a:spLocks noChangeArrowheads="1"/>
            </p:cNvSpPr>
            <p:nvPr/>
          </p:nvSpPr>
          <p:spPr bwMode="auto">
            <a:xfrm>
              <a:off x="6928875" y="5637366"/>
              <a:ext cx="927619" cy="434840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100">
                  <a:ea typeface="맑은 고딕" panose="020B0503020000020004" pitchFamily="50" charset="-127"/>
                </a:rPr>
                <a:t>준비</a:t>
              </a:r>
              <a:r>
                <a:rPr kumimoji="1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(R</a:t>
              </a:r>
              <a:r>
                <a:rPr lang="en-US" altLang="ko-KR" sz="1100">
                  <a:ea typeface="맑은 고딕" panose="020B0503020000020004" pitchFamily="50" charset="-127"/>
                </a:rPr>
                <a:t>eady</a:t>
              </a:r>
              <a:r>
                <a:rPr kumimoji="1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kumimoji="1"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" name="직선 화살표 연결선 7"/>
            <p:cNvCxnSpPr>
              <a:stCxn id="479239" idx="0"/>
              <a:endCxn id="479237" idx="4"/>
            </p:cNvCxnSpPr>
            <p:nvPr/>
          </p:nvCxnSpPr>
          <p:spPr bwMode="auto">
            <a:xfrm rot="5400000" flipH="1" flipV="1">
              <a:off x="7175216" y="5419862"/>
              <a:ext cx="434978" cy="293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cxnSp>
          <p:nvCxnSpPr>
            <p:cNvPr id="9" name="직선 화살표 연결선 8"/>
            <p:cNvCxnSpPr>
              <a:stCxn id="479245" idx="4"/>
              <a:endCxn id="479239" idx="6"/>
            </p:cNvCxnSpPr>
            <p:nvPr/>
          </p:nvCxnSpPr>
          <p:spPr bwMode="auto">
            <a:xfrm rot="5400000">
              <a:off x="8040588" y="5465107"/>
              <a:ext cx="204789" cy="57443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479242" name="TextBox 9"/>
            <p:cNvSpPr txBox="1">
              <a:spLocks noChangeArrowheads="1"/>
            </p:cNvSpPr>
            <p:nvPr/>
          </p:nvSpPr>
          <p:spPr bwMode="auto">
            <a:xfrm>
              <a:off x="8052912" y="5715016"/>
              <a:ext cx="128319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100">
                  <a:ea typeface="맑은 고딕" panose="020B0503020000020004" pitchFamily="50" charset="-127"/>
                </a:rPr>
                <a:t>입출력 메서드 완료</a:t>
              </a:r>
            </a:p>
          </p:txBody>
        </p:sp>
        <p:sp>
          <p:nvSpPr>
            <p:cNvPr id="479243" name="TextBox 10"/>
            <p:cNvSpPr txBox="1">
              <a:spLocks noChangeArrowheads="1"/>
            </p:cNvSpPr>
            <p:nvPr/>
          </p:nvSpPr>
          <p:spPr bwMode="auto">
            <a:xfrm>
              <a:off x="6709835" y="5326766"/>
              <a:ext cx="69131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100">
                  <a:ea typeface="맑은 고딕" panose="020B0503020000020004" pitchFamily="50" charset="-127"/>
                </a:rPr>
                <a:t>스케줄링</a:t>
              </a:r>
            </a:p>
          </p:txBody>
        </p:sp>
        <p:sp>
          <p:nvSpPr>
            <p:cNvPr id="479244" name="TextBox 11"/>
            <p:cNvSpPr txBox="1">
              <a:spLocks noChangeArrowheads="1"/>
            </p:cNvSpPr>
            <p:nvPr/>
          </p:nvSpPr>
          <p:spPr bwMode="auto">
            <a:xfrm>
              <a:off x="8094004" y="4643446"/>
              <a:ext cx="44420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100">
                  <a:ea typeface="맑은 고딕" panose="020B0503020000020004" pitchFamily="50" charset="-127"/>
                </a:rPr>
                <a:t>run()</a:t>
              </a:r>
              <a:endParaRPr lang="ko-KR" altLang="en-US" sz="1100">
                <a:ea typeface="맑은 고딕" panose="020B0503020000020004" pitchFamily="50" charset="-127"/>
              </a:endParaRPr>
            </a:p>
          </p:txBody>
        </p:sp>
        <p:sp>
          <p:nvSpPr>
            <p:cNvPr id="479245" name="타원 12"/>
            <p:cNvSpPr>
              <a:spLocks noChangeArrowheads="1"/>
            </p:cNvSpPr>
            <p:nvPr/>
          </p:nvSpPr>
          <p:spPr bwMode="auto">
            <a:xfrm>
              <a:off x="7858148" y="5214950"/>
              <a:ext cx="1143009" cy="434840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kumimoji="1"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지연</a:t>
              </a:r>
              <a:r>
                <a:rPr kumimoji="1" lang="en-US" altLang="ko-KR" sz="11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>
                  <a:ea typeface="맑은 고딕" panose="020B0503020000020004" pitchFamily="50" charset="-127"/>
                </a:rPr>
                <a:t>Blocked)</a:t>
              </a:r>
              <a:endParaRPr kumimoji="1"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/>
            <p:cNvCxnSpPr>
              <a:stCxn id="479237" idx="6"/>
              <a:endCxn id="479245" idx="0"/>
            </p:cNvCxnSpPr>
            <p:nvPr/>
          </p:nvCxnSpPr>
          <p:spPr bwMode="auto">
            <a:xfrm>
              <a:off x="7855767" y="4984761"/>
              <a:ext cx="574431" cy="23018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</p:cxnSp>
        <p:sp>
          <p:nvSpPr>
            <p:cNvPr id="479247" name="TextBox 14"/>
            <p:cNvSpPr txBox="1">
              <a:spLocks noChangeArrowheads="1"/>
            </p:cNvSpPr>
            <p:nvPr/>
          </p:nvSpPr>
          <p:spPr bwMode="auto">
            <a:xfrm>
              <a:off x="8276819" y="4929198"/>
              <a:ext cx="128319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100">
                  <a:ea typeface="맑은 고딕" panose="020B0503020000020004" pitchFamily="50" charset="-127"/>
                </a:rPr>
                <a:t>입출력 메서드 호출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JRE (</a:t>
            </a:r>
            <a:r>
              <a:rPr lang="ko-KR" altLang="en-US" smtClean="0"/>
              <a:t>자바 실행 환경</a:t>
            </a:r>
            <a:r>
              <a:rPr lang="en-US" altLang="ko-KR" smtClean="0"/>
              <a:t>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475" y="908050"/>
            <a:ext cx="9410700" cy="1216025"/>
          </a:xfrm>
        </p:spPr>
        <p:txBody>
          <a:bodyPr/>
          <a:lstStyle/>
          <a:p>
            <a:r>
              <a:rPr lang="en-US" altLang="ko-KR" smtClean="0"/>
              <a:t>OS </a:t>
            </a:r>
            <a:r>
              <a:rPr lang="ko-KR" altLang="en-US" smtClean="0"/>
              <a:t>별 </a:t>
            </a:r>
            <a:r>
              <a:rPr lang="en-US" altLang="ko-KR" smtClean="0"/>
              <a:t>JRE (Java Runtime Environment)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Java </a:t>
            </a:r>
            <a:r>
              <a:rPr lang="ko-KR" altLang="en-US" smtClean="0">
                <a:latin typeface="Optima" panose="020B0604020202020204" pitchFamily="34" charset="0"/>
              </a:rPr>
              <a:t>수행 환경 </a:t>
            </a:r>
          </a:p>
          <a:p>
            <a:pPr lvl="1"/>
            <a:r>
              <a:rPr lang="en-US" altLang="ko-KR" smtClean="0">
                <a:latin typeface="Optima" panose="020B0604020202020204" pitchFamily="34" charset="0"/>
              </a:rPr>
              <a:t>OS</a:t>
            </a:r>
            <a:r>
              <a:rPr lang="ko-KR" altLang="en-US" smtClean="0">
                <a:latin typeface="Optima" panose="020B0604020202020204" pitchFamily="34" charset="0"/>
              </a:rPr>
              <a:t>별 </a:t>
            </a:r>
            <a:r>
              <a:rPr lang="en-US" altLang="ko-KR" smtClean="0">
                <a:latin typeface="Optima" panose="020B0604020202020204" pitchFamily="34" charset="0"/>
              </a:rPr>
              <a:t>JRE </a:t>
            </a:r>
            <a:r>
              <a:rPr lang="ko-KR" altLang="en-US" smtClean="0">
                <a:latin typeface="Optima" panose="020B0604020202020204" pitchFamily="34" charset="0"/>
              </a:rPr>
              <a:t>존재 </a:t>
            </a:r>
            <a:r>
              <a:rPr lang="en-US" altLang="ko-KR" smtClean="0">
                <a:latin typeface="Optima" panose="020B0604020202020204" pitchFamily="34" charset="0"/>
              </a:rPr>
              <a:t>(Windows, Solaris, Linux)</a:t>
            </a:r>
          </a:p>
          <a:p>
            <a:endParaRPr lang="en-US" altLang="ko-KR" smtClean="0"/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330200" y="2276475"/>
            <a:ext cx="8913813" cy="3898900"/>
            <a:chOff x="192" y="1298"/>
            <a:chExt cx="5183" cy="2637"/>
          </a:xfrm>
        </p:grpSpPr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192" y="1298"/>
              <a:ext cx="5183" cy="26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C0C0C0"/>
              </a:outerShdw>
            </a:effectLst>
          </p:spPr>
          <p:txBody>
            <a:bodyPr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en-US" altLang="ko-KR">
                <a:latin typeface="휴먼새내기체"/>
                <a:ea typeface="휴먼새내기체"/>
                <a:cs typeface="휴먼새내기체"/>
              </a:endParaRPr>
            </a:p>
            <a:p>
              <a:pPr eaLnBrk="1" hangingPunct="1"/>
              <a:r>
                <a:rPr lang="en-US" altLang="ko-KR">
                  <a:latin typeface="휴먼새내기체"/>
                  <a:ea typeface="휴먼새내기체"/>
                  <a:cs typeface="휴먼새내기체"/>
                </a:rPr>
                <a:t> </a:t>
              </a:r>
            </a:p>
          </p:txBody>
        </p:sp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393"/>
              <a:ext cx="1448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39" name="AutoShape 7"/>
            <p:cNvSpPr>
              <a:spLocks noChangeArrowheads="1"/>
            </p:cNvSpPr>
            <p:nvPr/>
          </p:nvSpPr>
          <p:spPr bwMode="auto">
            <a:xfrm>
              <a:off x="336" y="2977"/>
              <a:ext cx="1296" cy="272"/>
            </a:xfrm>
            <a:prstGeom prst="flowChartPreparation">
              <a:avLst/>
            </a:prstGeom>
            <a:solidFill>
              <a:srgbClr val="FFCC99"/>
            </a:solidFill>
            <a:ln>
              <a:noFill/>
            </a:ln>
            <a:effectLst>
              <a:outerShdw dist="52363" dir="4557825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500">
                  <a:latin typeface="Arial Black" panose="020B0A04020102020204" pitchFamily="34" charset="0"/>
                  <a:ea typeface="굴림" panose="020B0600000101010101" pitchFamily="50" charset="-127"/>
                </a:rPr>
                <a:t>Windows </a:t>
              </a:r>
              <a:r>
                <a:rPr lang="ko-KR" altLang="en-US" sz="1500">
                  <a:latin typeface="Arial Black" panose="020B0A04020102020204" pitchFamily="34" charset="0"/>
                  <a:ea typeface="굴림" panose="020B0600000101010101" pitchFamily="50" charset="-127"/>
                </a:rPr>
                <a:t>용</a:t>
              </a:r>
              <a:br>
                <a:rPr lang="ko-KR" altLang="en-US" sz="1500">
                  <a:latin typeface="Arial Black" panose="020B0A04020102020204" pitchFamily="34" charset="0"/>
                  <a:ea typeface="굴림" panose="020B0600000101010101" pitchFamily="50" charset="-127"/>
                </a:rPr>
              </a:br>
              <a:r>
                <a:rPr lang="en-US" altLang="ko-KR" sz="1500">
                  <a:latin typeface="Arial Black" panose="020B0A04020102020204" pitchFamily="34" charset="0"/>
                  <a:ea typeface="굴림" panose="020B0600000101010101" pitchFamily="50" charset="-127"/>
                </a:rPr>
                <a:t>JRE</a:t>
              </a:r>
            </a:p>
          </p:txBody>
        </p:sp>
        <p:grpSp>
          <p:nvGrpSpPr>
            <p:cNvPr id="18440" name="Group 8"/>
            <p:cNvGrpSpPr>
              <a:grpSpLocks/>
            </p:cNvGrpSpPr>
            <p:nvPr/>
          </p:nvGrpSpPr>
          <p:grpSpPr bwMode="auto">
            <a:xfrm>
              <a:off x="4848" y="3249"/>
              <a:ext cx="370" cy="454"/>
              <a:chOff x="4848" y="2736"/>
              <a:chExt cx="468" cy="690"/>
            </a:xfrm>
          </p:grpSpPr>
          <p:pic>
            <p:nvPicPr>
              <p:cNvPr id="18526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2736"/>
                <a:ext cx="444" cy="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27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8" y="3264"/>
                <a:ext cx="468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441" name="AutoShape 11"/>
            <p:cNvSpPr>
              <a:spLocks noChangeArrowheads="1"/>
            </p:cNvSpPr>
            <p:nvPr/>
          </p:nvSpPr>
          <p:spPr bwMode="auto">
            <a:xfrm>
              <a:off x="3984" y="2977"/>
              <a:ext cx="1296" cy="272"/>
            </a:xfrm>
            <a:prstGeom prst="flowChartPreparation">
              <a:avLst/>
            </a:prstGeom>
            <a:solidFill>
              <a:srgbClr val="C0C0C0"/>
            </a:solidFill>
            <a:ln>
              <a:noFill/>
            </a:ln>
            <a:effectLst>
              <a:outerShdw dist="45791" dir="3378596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500">
                  <a:latin typeface="Arial Black" panose="020B0A04020102020204" pitchFamily="34" charset="0"/>
                  <a:ea typeface="굴림" panose="020B0600000101010101" pitchFamily="50" charset="-127"/>
                </a:rPr>
                <a:t>Linux</a:t>
              </a:r>
              <a:r>
                <a:rPr lang="ko-KR" altLang="en-US" sz="1500">
                  <a:latin typeface="Arial Black" panose="020B0A04020102020204" pitchFamily="34" charset="0"/>
                  <a:ea typeface="굴림" panose="020B0600000101010101" pitchFamily="50" charset="-127"/>
                </a:rPr>
                <a:t>용</a:t>
              </a:r>
              <a:br>
                <a:rPr lang="ko-KR" altLang="en-US" sz="1500">
                  <a:latin typeface="Arial Black" panose="020B0A04020102020204" pitchFamily="34" charset="0"/>
                  <a:ea typeface="굴림" panose="020B0600000101010101" pitchFamily="50" charset="-127"/>
                </a:rPr>
              </a:br>
              <a:r>
                <a:rPr lang="en-US" altLang="ko-KR" sz="1500">
                  <a:latin typeface="Arial Black" panose="020B0A04020102020204" pitchFamily="34" charset="0"/>
                  <a:ea typeface="굴림" panose="020B0600000101010101" pitchFamily="50" charset="-127"/>
                </a:rPr>
                <a:t>JRE</a:t>
              </a:r>
            </a:p>
          </p:txBody>
        </p:sp>
        <p:pic>
          <p:nvPicPr>
            <p:cNvPr id="18442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3657"/>
              <a:ext cx="46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3" name="AutoShape 13"/>
            <p:cNvSpPr>
              <a:spLocks noChangeArrowheads="1"/>
            </p:cNvSpPr>
            <p:nvPr/>
          </p:nvSpPr>
          <p:spPr bwMode="auto">
            <a:xfrm>
              <a:off x="2160" y="2977"/>
              <a:ext cx="1296" cy="272"/>
            </a:xfrm>
            <a:prstGeom prst="flowChartPreparation">
              <a:avLst/>
            </a:prstGeom>
            <a:solidFill>
              <a:srgbClr val="99CCFF"/>
            </a:solidFill>
            <a:ln>
              <a:noFill/>
            </a:ln>
            <a:effectLst>
              <a:outerShdw dist="56796" dir="3806097" algn="ctr" rotWithShape="0">
                <a:schemeClr val="accent1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500">
                  <a:latin typeface="Arial Black" panose="020B0A04020102020204" pitchFamily="34" charset="0"/>
                  <a:ea typeface="굴림" panose="020B0600000101010101" pitchFamily="50" charset="-127"/>
                </a:rPr>
                <a:t>Solaris </a:t>
              </a:r>
              <a:r>
                <a:rPr lang="ko-KR" altLang="en-US" sz="1500">
                  <a:latin typeface="Arial Black" panose="020B0A04020102020204" pitchFamily="34" charset="0"/>
                  <a:ea typeface="굴림" panose="020B0600000101010101" pitchFamily="50" charset="-127"/>
                </a:rPr>
                <a:t>용</a:t>
              </a:r>
            </a:p>
            <a:p>
              <a:pPr eaLnBrk="1" hangingPunct="1"/>
              <a:r>
                <a:rPr lang="en-US" altLang="ko-KR" sz="1500">
                  <a:latin typeface="Arial Black" panose="020B0A04020102020204" pitchFamily="34" charset="0"/>
                  <a:ea typeface="굴림" panose="020B0600000101010101" pitchFamily="50" charset="-127"/>
                </a:rPr>
                <a:t>JRE</a:t>
              </a:r>
            </a:p>
          </p:txBody>
        </p:sp>
        <p:sp>
          <p:nvSpPr>
            <p:cNvPr id="18444" name="Text Box 14"/>
            <p:cNvSpPr txBox="1">
              <a:spLocks noChangeArrowheads="1"/>
            </p:cNvSpPr>
            <p:nvPr/>
          </p:nvSpPr>
          <p:spPr bwMode="auto">
            <a:xfrm>
              <a:off x="3721" y="1984"/>
              <a:ext cx="1521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2400">
                  <a:solidFill>
                    <a:srgbClr val="FF0000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Write Once</a:t>
              </a:r>
            </a:p>
            <a:p>
              <a:pPr eaLnBrk="1" hangingPunct="1"/>
              <a:r>
                <a:rPr lang="en-US" altLang="ko-KR" sz="2400">
                  <a:solidFill>
                    <a:srgbClr val="FF0000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Run Anywhere</a:t>
              </a:r>
            </a:p>
          </p:txBody>
        </p:sp>
        <p:pic>
          <p:nvPicPr>
            <p:cNvPr id="18445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612"/>
              <a:ext cx="92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46" name="Group 16"/>
            <p:cNvGrpSpPr>
              <a:grpSpLocks/>
            </p:cNvGrpSpPr>
            <p:nvPr/>
          </p:nvGrpSpPr>
          <p:grpSpPr bwMode="auto">
            <a:xfrm>
              <a:off x="768" y="3249"/>
              <a:ext cx="509" cy="454"/>
              <a:chOff x="1973" y="1187"/>
              <a:chExt cx="512" cy="617"/>
            </a:xfrm>
          </p:grpSpPr>
          <p:sp>
            <p:nvSpPr>
              <p:cNvPr id="18505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1973" y="1187"/>
                <a:ext cx="512" cy="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06" name="Freeform 18"/>
              <p:cNvSpPr>
                <a:spLocks/>
              </p:cNvSpPr>
              <p:nvPr/>
            </p:nvSpPr>
            <p:spPr bwMode="auto">
              <a:xfrm>
                <a:off x="1978" y="1199"/>
                <a:ext cx="491" cy="582"/>
              </a:xfrm>
              <a:custGeom>
                <a:avLst/>
                <a:gdLst>
                  <a:gd name="T0" fmla="*/ 2 w 1964"/>
                  <a:gd name="T1" fmla="*/ 90 h 2329"/>
                  <a:gd name="T2" fmla="*/ 0 w 1964"/>
                  <a:gd name="T3" fmla="*/ 48 h 2329"/>
                  <a:gd name="T4" fmla="*/ 13 w 1964"/>
                  <a:gd name="T5" fmla="*/ 38 h 2329"/>
                  <a:gd name="T6" fmla="*/ 33 w 1964"/>
                  <a:gd name="T7" fmla="*/ 32 h 2329"/>
                  <a:gd name="T8" fmla="*/ 360 w 1964"/>
                  <a:gd name="T9" fmla="*/ 0 h 2329"/>
                  <a:gd name="T10" fmla="*/ 389 w 1964"/>
                  <a:gd name="T11" fmla="*/ 12 h 2329"/>
                  <a:gd name="T12" fmla="*/ 415 w 1964"/>
                  <a:gd name="T13" fmla="*/ 28 h 2329"/>
                  <a:gd name="T14" fmla="*/ 454 w 1964"/>
                  <a:gd name="T15" fmla="*/ 110 h 2329"/>
                  <a:gd name="T16" fmla="*/ 455 w 1964"/>
                  <a:gd name="T17" fmla="*/ 137 h 2329"/>
                  <a:gd name="T18" fmla="*/ 491 w 1964"/>
                  <a:gd name="T19" fmla="*/ 202 h 2329"/>
                  <a:gd name="T20" fmla="*/ 471 w 1964"/>
                  <a:gd name="T21" fmla="*/ 304 h 2329"/>
                  <a:gd name="T22" fmla="*/ 408 w 1964"/>
                  <a:gd name="T23" fmla="*/ 325 h 2329"/>
                  <a:gd name="T24" fmla="*/ 399 w 1964"/>
                  <a:gd name="T25" fmla="*/ 362 h 2329"/>
                  <a:gd name="T26" fmla="*/ 361 w 1964"/>
                  <a:gd name="T27" fmla="*/ 379 h 2329"/>
                  <a:gd name="T28" fmla="*/ 417 w 1964"/>
                  <a:gd name="T29" fmla="*/ 410 h 2329"/>
                  <a:gd name="T30" fmla="*/ 415 w 1964"/>
                  <a:gd name="T31" fmla="*/ 469 h 2329"/>
                  <a:gd name="T32" fmla="*/ 322 w 1964"/>
                  <a:gd name="T33" fmla="*/ 582 h 2329"/>
                  <a:gd name="T34" fmla="*/ 38 w 1964"/>
                  <a:gd name="T35" fmla="*/ 522 h 2329"/>
                  <a:gd name="T36" fmla="*/ 18 w 1964"/>
                  <a:gd name="T37" fmla="*/ 415 h 2329"/>
                  <a:gd name="T38" fmla="*/ 88 w 1964"/>
                  <a:gd name="T39" fmla="*/ 390 h 2329"/>
                  <a:gd name="T40" fmla="*/ 89 w 1964"/>
                  <a:gd name="T41" fmla="*/ 375 h 2329"/>
                  <a:gd name="T42" fmla="*/ 115 w 1964"/>
                  <a:gd name="T43" fmla="*/ 374 h 2329"/>
                  <a:gd name="T44" fmla="*/ 116 w 1964"/>
                  <a:gd name="T45" fmla="*/ 350 h 2329"/>
                  <a:gd name="T46" fmla="*/ 44 w 1964"/>
                  <a:gd name="T47" fmla="*/ 333 h 2329"/>
                  <a:gd name="T48" fmla="*/ 25 w 1964"/>
                  <a:gd name="T49" fmla="*/ 302 h 2329"/>
                  <a:gd name="T50" fmla="*/ 2 w 1964"/>
                  <a:gd name="T51" fmla="*/ 90 h 2329"/>
                  <a:gd name="T52" fmla="*/ 2 w 1964"/>
                  <a:gd name="T53" fmla="*/ 90 h 232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964"/>
                  <a:gd name="T82" fmla="*/ 0 h 2329"/>
                  <a:gd name="T83" fmla="*/ 1964 w 1964"/>
                  <a:gd name="T84" fmla="*/ 2329 h 2329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964" h="2329">
                    <a:moveTo>
                      <a:pt x="7" y="359"/>
                    </a:moveTo>
                    <a:lnTo>
                      <a:pt x="0" y="192"/>
                    </a:lnTo>
                    <a:lnTo>
                      <a:pt x="50" y="154"/>
                    </a:lnTo>
                    <a:lnTo>
                      <a:pt x="130" y="130"/>
                    </a:lnTo>
                    <a:lnTo>
                      <a:pt x="1438" y="0"/>
                    </a:lnTo>
                    <a:lnTo>
                      <a:pt x="1557" y="47"/>
                    </a:lnTo>
                    <a:lnTo>
                      <a:pt x="1659" y="112"/>
                    </a:lnTo>
                    <a:lnTo>
                      <a:pt x="1814" y="439"/>
                    </a:lnTo>
                    <a:lnTo>
                      <a:pt x="1821" y="547"/>
                    </a:lnTo>
                    <a:lnTo>
                      <a:pt x="1964" y="810"/>
                    </a:lnTo>
                    <a:lnTo>
                      <a:pt x="1883" y="1218"/>
                    </a:lnTo>
                    <a:lnTo>
                      <a:pt x="1633" y="1299"/>
                    </a:lnTo>
                    <a:lnTo>
                      <a:pt x="1594" y="1448"/>
                    </a:lnTo>
                    <a:lnTo>
                      <a:pt x="1443" y="1515"/>
                    </a:lnTo>
                    <a:lnTo>
                      <a:pt x="1669" y="1642"/>
                    </a:lnTo>
                    <a:lnTo>
                      <a:pt x="1658" y="1875"/>
                    </a:lnTo>
                    <a:lnTo>
                      <a:pt x="1286" y="2329"/>
                    </a:lnTo>
                    <a:lnTo>
                      <a:pt x="151" y="2090"/>
                    </a:lnTo>
                    <a:lnTo>
                      <a:pt x="72" y="1660"/>
                    </a:lnTo>
                    <a:lnTo>
                      <a:pt x="353" y="1561"/>
                    </a:lnTo>
                    <a:lnTo>
                      <a:pt x="356" y="1502"/>
                    </a:lnTo>
                    <a:lnTo>
                      <a:pt x="461" y="1498"/>
                    </a:lnTo>
                    <a:lnTo>
                      <a:pt x="465" y="1402"/>
                    </a:lnTo>
                    <a:lnTo>
                      <a:pt x="174" y="1331"/>
                    </a:lnTo>
                    <a:lnTo>
                      <a:pt x="100" y="1209"/>
                    </a:lnTo>
                    <a:lnTo>
                      <a:pt x="7" y="3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07" name="Freeform 19"/>
              <p:cNvSpPr>
                <a:spLocks/>
              </p:cNvSpPr>
              <p:nvPr/>
            </p:nvSpPr>
            <p:spPr bwMode="auto">
              <a:xfrm>
                <a:off x="1988" y="1207"/>
                <a:ext cx="481" cy="574"/>
              </a:xfrm>
              <a:custGeom>
                <a:avLst/>
                <a:gdLst>
                  <a:gd name="T0" fmla="*/ 83 w 1923"/>
                  <a:gd name="T1" fmla="*/ 386 h 2295"/>
                  <a:gd name="T2" fmla="*/ 80 w 1923"/>
                  <a:gd name="T3" fmla="*/ 374 h 2295"/>
                  <a:gd name="T4" fmla="*/ 116 w 1923"/>
                  <a:gd name="T5" fmla="*/ 387 h 2295"/>
                  <a:gd name="T6" fmla="*/ 179 w 1923"/>
                  <a:gd name="T7" fmla="*/ 404 h 2295"/>
                  <a:gd name="T8" fmla="*/ 207 w 1923"/>
                  <a:gd name="T9" fmla="*/ 398 h 2295"/>
                  <a:gd name="T10" fmla="*/ 140 w 1923"/>
                  <a:gd name="T11" fmla="*/ 377 h 2295"/>
                  <a:gd name="T12" fmla="*/ 105 w 1923"/>
                  <a:gd name="T13" fmla="*/ 366 h 2295"/>
                  <a:gd name="T14" fmla="*/ 117 w 1923"/>
                  <a:gd name="T15" fmla="*/ 345 h 2295"/>
                  <a:gd name="T16" fmla="*/ 31 w 1923"/>
                  <a:gd name="T17" fmla="*/ 318 h 2295"/>
                  <a:gd name="T18" fmla="*/ 6 w 1923"/>
                  <a:gd name="T19" fmla="*/ 273 h 2295"/>
                  <a:gd name="T20" fmla="*/ 0 w 1923"/>
                  <a:gd name="T21" fmla="*/ 51 h 2295"/>
                  <a:gd name="T22" fmla="*/ 19 w 1923"/>
                  <a:gd name="T23" fmla="*/ 40 h 2295"/>
                  <a:gd name="T24" fmla="*/ 304 w 1923"/>
                  <a:gd name="T25" fmla="*/ 10 h 2295"/>
                  <a:gd name="T26" fmla="*/ 340 w 1923"/>
                  <a:gd name="T27" fmla="*/ 9 h 2295"/>
                  <a:gd name="T28" fmla="*/ 368 w 1923"/>
                  <a:gd name="T29" fmla="*/ 0 h 2295"/>
                  <a:gd name="T30" fmla="*/ 391 w 1923"/>
                  <a:gd name="T31" fmla="*/ 12 h 2295"/>
                  <a:gd name="T32" fmla="*/ 420 w 1923"/>
                  <a:gd name="T33" fmla="*/ 59 h 2295"/>
                  <a:gd name="T34" fmla="*/ 443 w 1923"/>
                  <a:gd name="T35" fmla="*/ 107 h 2295"/>
                  <a:gd name="T36" fmla="*/ 439 w 1923"/>
                  <a:gd name="T37" fmla="*/ 126 h 2295"/>
                  <a:gd name="T38" fmla="*/ 481 w 1923"/>
                  <a:gd name="T39" fmla="*/ 194 h 2295"/>
                  <a:gd name="T40" fmla="*/ 461 w 1923"/>
                  <a:gd name="T41" fmla="*/ 296 h 2295"/>
                  <a:gd name="T42" fmla="*/ 392 w 1923"/>
                  <a:gd name="T43" fmla="*/ 319 h 2295"/>
                  <a:gd name="T44" fmla="*/ 371 w 1923"/>
                  <a:gd name="T45" fmla="*/ 361 h 2295"/>
                  <a:gd name="T46" fmla="*/ 339 w 1923"/>
                  <a:gd name="T47" fmla="*/ 375 h 2295"/>
                  <a:gd name="T48" fmla="*/ 373 w 1923"/>
                  <a:gd name="T49" fmla="*/ 444 h 2295"/>
                  <a:gd name="T50" fmla="*/ 311 w 1923"/>
                  <a:gd name="T51" fmla="*/ 574 h 2295"/>
                  <a:gd name="T52" fmla="*/ 28 w 1923"/>
                  <a:gd name="T53" fmla="*/ 514 h 2295"/>
                  <a:gd name="T54" fmla="*/ 30 w 1923"/>
                  <a:gd name="T55" fmla="*/ 440 h 2295"/>
                  <a:gd name="T56" fmla="*/ 309 w 1923"/>
                  <a:gd name="T57" fmla="*/ 471 h 2295"/>
                  <a:gd name="T58" fmla="*/ 323 w 1923"/>
                  <a:gd name="T59" fmla="*/ 443 h 2295"/>
                  <a:gd name="T60" fmla="*/ 217 w 1923"/>
                  <a:gd name="T61" fmla="*/ 429 h 2295"/>
                  <a:gd name="T62" fmla="*/ 120 w 1923"/>
                  <a:gd name="T63" fmla="*/ 407 h 2295"/>
                  <a:gd name="T64" fmla="*/ 83 w 1923"/>
                  <a:gd name="T65" fmla="*/ 386 h 2295"/>
                  <a:gd name="T66" fmla="*/ 83 w 1923"/>
                  <a:gd name="T67" fmla="*/ 386 h 22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923"/>
                  <a:gd name="T103" fmla="*/ 0 h 2295"/>
                  <a:gd name="T104" fmla="*/ 1923 w 1923"/>
                  <a:gd name="T105" fmla="*/ 2295 h 22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923" h="2295">
                    <a:moveTo>
                      <a:pt x="331" y="1545"/>
                    </a:moveTo>
                    <a:lnTo>
                      <a:pt x="321" y="1497"/>
                    </a:lnTo>
                    <a:lnTo>
                      <a:pt x="463" y="1548"/>
                    </a:lnTo>
                    <a:lnTo>
                      <a:pt x="716" y="1615"/>
                    </a:lnTo>
                    <a:lnTo>
                      <a:pt x="826" y="1592"/>
                    </a:lnTo>
                    <a:lnTo>
                      <a:pt x="559" y="1508"/>
                    </a:lnTo>
                    <a:lnTo>
                      <a:pt x="420" y="1464"/>
                    </a:lnTo>
                    <a:lnTo>
                      <a:pt x="467" y="1378"/>
                    </a:lnTo>
                    <a:lnTo>
                      <a:pt x="124" y="1271"/>
                    </a:lnTo>
                    <a:lnTo>
                      <a:pt x="24" y="1093"/>
                    </a:lnTo>
                    <a:lnTo>
                      <a:pt x="0" y="202"/>
                    </a:lnTo>
                    <a:lnTo>
                      <a:pt x="74" y="159"/>
                    </a:lnTo>
                    <a:lnTo>
                      <a:pt x="1216" y="40"/>
                    </a:lnTo>
                    <a:lnTo>
                      <a:pt x="1360" y="37"/>
                    </a:lnTo>
                    <a:lnTo>
                      <a:pt x="1471" y="0"/>
                    </a:lnTo>
                    <a:lnTo>
                      <a:pt x="1563" y="46"/>
                    </a:lnTo>
                    <a:lnTo>
                      <a:pt x="1679" y="237"/>
                    </a:lnTo>
                    <a:lnTo>
                      <a:pt x="1773" y="429"/>
                    </a:lnTo>
                    <a:lnTo>
                      <a:pt x="1755" y="504"/>
                    </a:lnTo>
                    <a:lnTo>
                      <a:pt x="1923" y="776"/>
                    </a:lnTo>
                    <a:lnTo>
                      <a:pt x="1842" y="1184"/>
                    </a:lnTo>
                    <a:lnTo>
                      <a:pt x="1567" y="1277"/>
                    </a:lnTo>
                    <a:lnTo>
                      <a:pt x="1484" y="1442"/>
                    </a:lnTo>
                    <a:lnTo>
                      <a:pt x="1357" y="1501"/>
                    </a:lnTo>
                    <a:lnTo>
                      <a:pt x="1492" y="1777"/>
                    </a:lnTo>
                    <a:lnTo>
                      <a:pt x="1245" y="2295"/>
                    </a:lnTo>
                    <a:lnTo>
                      <a:pt x="110" y="2056"/>
                    </a:lnTo>
                    <a:lnTo>
                      <a:pt x="121" y="1760"/>
                    </a:lnTo>
                    <a:lnTo>
                      <a:pt x="1234" y="1884"/>
                    </a:lnTo>
                    <a:lnTo>
                      <a:pt x="1291" y="1773"/>
                    </a:lnTo>
                    <a:lnTo>
                      <a:pt x="867" y="1714"/>
                    </a:lnTo>
                    <a:lnTo>
                      <a:pt x="481" y="1626"/>
                    </a:lnTo>
                    <a:lnTo>
                      <a:pt x="331" y="1545"/>
                    </a:lnTo>
                    <a:close/>
                  </a:path>
                </a:pathLst>
              </a:custGeom>
              <a:solidFill>
                <a:srgbClr val="F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08" name="Freeform 20"/>
              <p:cNvSpPr>
                <a:spLocks/>
              </p:cNvSpPr>
              <p:nvPr/>
            </p:nvSpPr>
            <p:spPr bwMode="auto">
              <a:xfrm>
                <a:off x="2378" y="1699"/>
                <a:ext cx="86" cy="82"/>
              </a:xfrm>
              <a:custGeom>
                <a:avLst/>
                <a:gdLst>
                  <a:gd name="T0" fmla="*/ 52 w 345"/>
                  <a:gd name="T1" fmla="*/ 0 h 328"/>
                  <a:gd name="T2" fmla="*/ 11 w 345"/>
                  <a:gd name="T3" fmla="*/ 5 h 328"/>
                  <a:gd name="T4" fmla="*/ 10 w 345"/>
                  <a:gd name="T5" fmla="*/ 39 h 328"/>
                  <a:gd name="T6" fmla="*/ 0 w 345"/>
                  <a:gd name="T7" fmla="*/ 53 h 328"/>
                  <a:gd name="T8" fmla="*/ 22 w 345"/>
                  <a:gd name="T9" fmla="*/ 82 h 328"/>
                  <a:gd name="T10" fmla="*/ 72 w 345"/>
                  <a:gd name="T11" fmla="*/ 77 h 328"/>
                  <a:gd name="T12" fmla="*/ 86 w 345"/>
                  <a:gd name="T13" fmla="*/ 52 h 328"/>
                  <a:gd name="T14" fmla="*/ 68 w 345"/>
                  <a:gd name="T15" fmla="*/ 7 h 328"/>
                  <a:gd name="T16" fmla="*/ 52 w 345"/>
                  <a:gd name="T17" fmla="*/ 0 h 328"/>
                  <a:gd name="T18" fmla="*/ 52 w 345"/>
                  <a:gd name="T19" fmla="*/ 0 h 3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5"/>
                  <a:gd name="T31" fmla="*/ 0 h 328"/>
                  <a:gd name="T32" fmla="*/ 345 w 345"/>
                  <a:gd name="T33" fmla="*/ 328 h 3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5" h="328">
                    <a:moveTo>
                      <a:pt x="210" y="0"/>
                    </a:moveTo>
                    <a:lnTo>
                      <a:pt x="46" y="20"/>
                    </a:lnTo>
                    <a:lnTo>
                      <a:pt x="41" y="154"/>
                    </a:lnTo>
                    <a:lnTo>
                      <a:pt x="0" y="213"/>
                    </a:lnTo>
                    <a:lnTo>
                      <a:pt x="89" y="328"/>
                    </a:lnTo>
                    <a:lnTo>
                      <a:pt x="287" y="307"/>
                    </a:lnTo>
                    <a:lnTo>
                      <a:pt x="345" y="209"/>
                    </a:lnTo>
                    <a:lnTo>
                      <a:pt x="273" y="2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09" name="Freeform 21"/>
              <p:cNvSpPr>
                <a:spLocks/>
              </p:cNvSpPr>
              <p:nvPr/>
            </p:nvSpPr>
            <p:spPr bwMode="auto">
              <a:xfrm>
                <a:off x="2376" y="1693"/>
                <a:ext cx="86" cy="94"/>
              </a:xfrm>
              <a:custGeom>
                <a:avLst/>
                <a:gdLst>
                  <a:gd name="T0" fmla="*/ 4 w 346"/>
                  <a:gd name="T1" fmla="*/ 94 h 374"/>
                  <a:gd name="T2" fmla="*/ 0 w 346"/>
                  <a:gd name="T3" fmla="*/ 67 h 374"/>
                  <a:gd name="T4" fmla="*/ 14 w 346"/>
                  <a:gd name="T5" fmla="*/ 56 h 374"/>
                  <a:gd name="T6" fmla="*/ 36 w 346"/>
                  <a:gd name="T7" fmla="*/ 55 h 374"/>
                  <a:gd name="T8" fmla="*/ 53 w 346"/>
                  <a:gd name="T9" fmla="*/ 73 h 374"/>
                  <a:gd name="T10" fmla="*/ 68 w 346"/>
                  <a:gd name="T11" fmla="*/ 62 h 374"/>
                  <a:gd name="T12" fmla="*/ 57 w 346"/>
                  <a:gd name="T13" fmla="*/ 45 h 374"/>
                  <a:gd name="T14" fmla="*/ 18 w 346"/>
                  <a:gd name="T15" fmla="*/ 48 h 374"/>
                  <a:gd name="T16" fmla="*/ 16 w 346"/>
                  <a:gd name="T17" fmla="*/ 26 h 374"/>
                  <a:gd name="T18" fmla="*/ 54 w 346"/>
                  <a:gd name="T19" fmla="*/ 0 h 374"/>
                  <a:gd name="T20" fmla="*/ 79 w 346"/>
                  <a:gd name="T21" fmla="*/ 28 h 374"/>
                  <a:gd name="T22" fmla="*/ 86 w 346"/>
                  <a:gd name="T23" fmla="*/ 65 h 374"/>
                  <a:gd name="T24" fmla="*/ 58 w 346"/>
                  <a:gd name="T25" fmla="*/ 94 h 374"/>
                  <a:gd name="T26" fmla="*/ 4 w 346"/>
                  <a:gd name="T27" fmla="*/ 94 h 374"/>
                  <a:gd name="T28" fmla="*/ 4 w 346"/>
                  <a:gd name="T29" fmla="*/ 94 h 3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6"/>
                  <a:gd name="T46" fmla="*/ 0 h 374"/>
                  <a:gd name="T47" fmla="*/ 346 w 346"/>
                  <a:gd name="T48" fmla="*/ 374 h 37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6" h="374">
                    <a:moveTo>
                      <a:pt x="18" y="374"/>
                    </a:moveTo>
                    <a:lnTo>
                      <a:pt x="0" y="267"/>
                    </a:lnTo>
                    <a:lnTo>
                      <a:pt x="56" y="224"/>
                    </a:lnTo>
                    <a:lnTo>
                      <a:pt x="144" y="220"/>
                    </a:lnTo>
                    <a:lnTo>
                      <a:pt x="214" y="291"/>
                    </a:lnTo>
                    <a:lnTo>
                      <a:pt x="274" y="248"/>
                    </a:lnTo>
                    <a:lnTo>
                      <a:pt x="228" y="181"/>
                    </a:lnTo>
                    <a:lnTo>
                      <a:pt x="73" y="189"/>
                    </a:lnTo>
                    <a:lnTo>
                      <a:pt x="66" y="102"/>
                    </a:lnTo>
                    <a:lnTo>
                      <a:pt x="216" y="0"/>
                    </a:lnTo>
                    <a:lnTo>
                      <a:pt x="317" y="110"/>
                    </a:lnTo>
                    <a:lnTo>
                      <a:pt x="346" y="259"/>
                    </a:lnTo>
                    <a:lnTo>
                      <a:pt x="232" y="374"/>
                    </a:lnTo>
                    <a:lnTo>
                      <a:pt x="18" y="374"/>
                    </a:lnTo>
                    <a:close/>
                  </a:path>
                </a:pathLst>
              </a:custGeom>
              <a:solidFill>
                <a:srgbClr val="F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10" name="Freeform 22"/>
              <p:cNvSpPr>
                <a:spLocks/>
              </p:cNvSpPr>
              <p:nvPr/>
            </p:nvSpPr>
            <p:spPr bwMode="auto">
              <a:xfrm>
                <a:off x="2384" y="1693"/>
                <a:ext cx="87" cy="99"/>
              </a:xfrm>
              <a:custGeom>
                <a:avLst/>
                <a:gdLst>
                  <a:gd name="T0" fmla="*/ 2 w 347"/>
                  <a:gd name="T1" fmla="*/ 95 h 394"/>
                  <a:gd name="T2" fmla="*/ 0 w 347"/>
                  <a:gd name="T3" fmla="*/ 84 h 394"/>
                  <a:gd name="T4" fmla="*/ 19 w 347"/>
                  <a:gd name="T5" fmla="*/ 73 h 394"/>
                  <a:gd name="T6" fmla="*/ 55 w 347"/>
                  <a:gd name="T7" fmla="*/ 75 h 394"/>
                  <a:gd name="T8" fmla="*/ 68 w 347"/>
                  <a:gd name="T9" fmla="*/ 65 h 394"/>
                  <a:gd name="T10" fmla="*/ 65 w 347"/>
                  <a:gd name="T11" fmla="*/ 30 h 394"/>
                  <a:gd name="T12" fmla="*/ 38 w 347"/>
                  <a:gd name="T13" fmla="*/ 19 h 394"/>
                  <a:gd name="T14" fmla="*/ 4 w 347"/>
                  <a:gd name="T15" fmla="*/ 39 h 394"/>
                  <a:gd name="T16" fmla="*/ 5 w 347"/>
                  <a:gd name="T17" fmla="*/ 11 h 394"/>
                  <a:gd name="T18" fmla="*/ 21 w 347"/>
                  <a:gd name="T19" fmla="*/ 1 h 394"/>
                  <a:gd name="T20" fmla="*/ 46 w 347"/>
                  <a:gd name="T21" fmla="*/ 0 h 394"/>
                  <a:gd name="T22" fmla="*/ 67 w 347"/>
                  <a:gd name="T23" fmla="*/ 13 h 394"/>
                  <a:gd name="T24" fmla="*/ 81 w 347"/>
                  <a:gd name="T25" fmla="*/ 31 h 394"/>
                  <a:gd name="T26" fmla="*/ 87 w 347"/>
                  <a:gd name="T27" fmla="*/ 60 h 394"/>
                  <a:gd name="T28" fmla="*/ 82 w 347"/>
                  <a:gd name="T29" fmla="*/ 84 h 394"/>
                  <a:gd name="T30" fmla="*/ 67 w 347"/>
                  <a:gd name="T31" fmla="*/ 97 h 394"/>
                  <a:gd name="T32" fmla="*/ 28 w 347"/>
                  <a:gd name="T33" fmla="*/ 99 h 394"/>
                  <a:gd name="T34" fmla="*/ 2 w 347"/>
                  <a:gd name="T35" fmla="*/ 95 h 394"/>
                  <a:gd name="T36" fmla="*/ 2 w 347"/>
                  <a:gd name="T37" fmla="*/ 95 h 39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47"/>
                  <a:gd name="T58" fmla="*/ 0 h 394"/>
                  <a:gd name="T59" fmla="*/ 347 w 347"/>
                  <a:gd name="T60" fmla="*/ 394 h 39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47" h="394">
                    <a:moveTo>
                      <a:pt x="8" y="378"/>
                    </a:moveTo>
                    <a:lnTo>
                      <a:pt x="0" y="335"/>
                    </a:lnTo>
                    <a:lnTo>
                      <a:pt x="77" y="291"/>
                    </a:lnTo>
                    <a:lnTo>
                      <a:pt x="219" y="299"/>
                    </a:lnTo>
                    <a:lnTo>
                      <a:pt x="272" y="259"/>
                    </a:lnTo>
                    <a:lnTo>
                      <a:pt x="259" y="118"/>
                    </a:lnTo>
                    <a:lnTo>
                      <a:pt x="153" y="74"/>
                    </a:lnTo>
                    <a:lnTo>
                      <a:pt x="16" y="157"/>
                    </a:lnTo>
                    <a:lnTo>
                      <a:pt x="21" y="43"/>
                    </a:lnTo>
                    <a:lnTo>
                      <a:pt x="85" y="3"/>
                    </a:lnTo>
                    <a:lnTo>
                      <a:pt x="182" y="0"/>
                    </a:lnTo>
                    <a:lnTo>
                      <a:pt x="269" y="51"/>
                    </a:lnTo>
                    <a:lnTo>
                      <a:pt x="322" y="122"/>
                    </a:lnTo>
                    <a:lnTo>
                      <a:pt x="347" y="240"/>
                    </a:lnTo>
                    <a:lnTo>
                      <a:pt x="329" y="335"/>
                    </a:lnTo>
                    <a:lnTo>
                      <a:pt x="269" y="386"/>
                    </a:lnTo>
                    <a:lnTo>
                      <a:pt x="110" y="394"/>
                    </a:lnTo>
                    <a:lnTo>
                      <a:pt x="8" y="378"/>
                    </a:lnTo>
                    <a:close/>
                  </a:path>
                </a:pathLst>
              </a:custGeom>
              <a:solidFill>
                <a:srgbClr val="D1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11" name="Freeform 23"/>
              <p:cNvSpPr>
                <a:spLocks/>
              </p:cNvSpPr>
              <p:nvPr/>
            </p:nvSpPr>
            <p:spPr bwMode="auto">
              <a:xfrm>
                <a:off x="2013" y="1262"/>
                <a:ext cx="455" cy="519"/>
              </a:xfrm>
              <a:custGeom>
                <a:avLst/>
                <a:gdLst>
                  <a:gd name="T0" fmla="*/ 378 w 1820"/>
                  <a:gd name="T1" fmla="*/ 0 h 2075"/>
                  <a:gd name="T2" fmla="*/ 403 w 1820"/>
                  <a:gd name="T3" fmla="*/ 24 h 2075"/>
                  <a:gd name="T4" fmla="*/ 413 w 1820"/>
                  <a:gd name="T5" fmla="*/ 49 h 2075"/>
                  <a:gd name="T6" fmla="*/ 414 w 1820"/>
                  <a:gd name="T7" fmla="*/ 100 h 2075"/>
                  <a:gd name="T8" fmla="*/ 455 w 1820"/>
                  <a:gd name="T9" fmla="*/ 157 h 2075"/>
                  <a:gd name="T10" fmla="*/ 441 w 1820"/>
                  <a:gd name="T11" fmla="*/ 249 h 2075"/>
                  <a:gd name="T12" fmla="*/ 381 w 1820"/>
                  <a:gd name="T13" fmla="*/ 272 h 2075"/>
                  <a:gd name="T14" fmla="*/ 372 w 1820"/>
                  <a:gd name="T15" fmla="*/ 299 h 2075"/>
                  <a:gd name="T16" fmla="*/ 340 w 1820"/>
                  <a:gd name="T17" fmla="*/ 320 h 2075"/>
                  <a:gd name="T18" fmla="*/ 382 w 1820"/>
                  <a:gd name="T19" fmla="*/ 347 h 2075"/>
                  <a:gd name="T20" fmla="*/ 378 w 1820"/>
                  <a:gd name="T21" fmla="*/ 418 h 2075"/>
                  <a:gd name="T22" fmla="*/ 287 w 1820"/>
                  <a:gd name="T23" fmla="*/ 519 h 2075"/>
                  <a:gd name="T24" fmla="*/ 292 w 1820"/>
                  <a:gd name="T25" fmla="*/ 421 h 2075"/>
                  <a:gd name="T26" fmla="*/ 309 w 1820"/>
                  <a:gd name="T27" fmla="*/ 397 h 2075"/>
                  <a:gd name="T28" fmla="*/ 253 w 1820"/>
                  <a:gd name="T29" fmla="*/ 393 h 2075"/>
                  <a:gd name="T30" fmla="*/ 192 w 1820"/>
                  <a:gd name="T31" fmla="*/ 384 h 2075"/>
                  <a:gd name="T32" fmla="*/ 159 w 1820"/>
                  <a:gd name="T33" fmla="*/ 366 h 2075"/>
                  <a:gd name="T34" fmla="*/ 242 w 1820"/>
                  <a:gd name="T35" fmla="*/ 374 h 2075"/>
                  <a:gd name="T36" fmla="*/ 259 w 1820"/>
                  <a:gd name="T37" fmla="*/ 373 h 2075"/>
                  <a:gd name="T38" fmla="*/ 255 w 1820"/>
                  <a:gd name="T39" fmla="*/ 360 h 2075"/>
                  <a:gd name="T40" fmla="*/ 212 w 1820"/>
                  <a:gd name="T41" fmla="*/ 357 h 2075"/>
                  <a:gd name="T42" fmla="*/ 143 w 1820"/>
                  <a:gd name="T43" fmla="*/ 333 h 2075"/>
                  <a:gd name="T44" fmla="*/ 158 w 1820"/>
                  <a:gd name="T45" fmla="*/ 319 h 2075"/>
                  <a:gd name="T46" fmla="*/ 142 w 1820"/>
                  <a:gd name="T47" fmla="*/ 311 h 2075"/>
                  <a:gd name="T48" fmla="*/ 93 w 1820"/>
                  <a:gd name="T49" fmla="*/ 301 h 2075"/>
                  <a:gd name="T50" fmla="*/ 92 w 1820"/>
                  <a:gd name="T51" fmla="*/ 290 h 2075"/>
                  <a:gd name="T52" fmla="*/ 9 w 1820"/>
                  <a:gd name="T53" fmla="*/ 269 h 2075"/>
                  <a:gd name="T54" fmla="*/ 0 w 1820"/>
                  <a:gd name="T55" fmla="*/ 258 h 2075"/>
                  <a:gd name="T56" fmla="*/ 117 w 1820"/>
                  <a:gd name="T57" fmla="*/ 280 h 2075"/>
                  <a:gd name="T58" fmla="*/ 289 w 1820"/>
                  <a:gd name="T59" fmla="*/ 311 h 2075"/>
                  <a:gd name="T60" fmla="*/ 315 w 1820"/>
                  <a:gd name="T61" fmla="*/ 300 h 2075"/>
                  <a:gd name="T62" fmla="*/ 357 w 1820"/>
                  <a:gd name="T63" fmla="*/ 10 h 2075"/>
                  <a:gd name="T64" fmla="*/ 378 w 1820"/>
                  <a:gd name="T65" fmla="*/ 0 h 2075"/>
                  <a:gd name="T66" fmla="*/ 378 w 1820"/>
                  <a:gd name="T67" fmla="*/ 0 h 207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820"/>
                  <a:gd name="T103" fmla="*/ 0 h 2075"/>
                  <a:gd name="T104" fmla="*/ 1820 w 1820"/>
                  <a:gd name="T105" fmla="*/ 2075 h 207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820" h="2075">
                    <a:moveTo>
                      <a:pt x="1512" y="0"/>
                    </a:moveTo>
                    <a:lnTo>
                      <a:pt x="1613" y="94"/>
                    </a:lnTo>
                    <a:lnTo>
                      <a:pt x="1652" y="195"/>
                    </a:lnTo>
                    <a:lnTo>
                      <a:pt x="1654" y="398"/>
                    </a:lnTo>
                    <a:lnTo>
                      <a:pt x="1820" y="628"/>
                    </a:lnTo>
                    <a:lnTo>
                      <a:pt x="1764" y="995"/>
                    </a:lnTo>
                    <a:lnTo>
                      <a:pt x="1522" y="1088"/>
                    </a:lnTo>
                    <a:lnTo>
                      <a:pt x="1488" y="1194"/>
                    </a:lnTo>
                    <a:lnTo>
                      <a:pt x="1360" y="1281"/>
                    </a:lnTo>
                    <a:lnTo>
                      <a:pt x="1529" y="1388"/>
                    </a:lnTo>
                    <a:lnTo>
                      <a:pt x="1512" y="1672"/>
                    </a:lnTo>
                    <a:lnTo>
                      <a:pt x="1146" y="2075"/>
                    </a:lnTo>
                    <a:lnTo>
                      <a:pt x="1168" y="1684"/>
                    </a:lnTo>
                    <a:lnTo>
                      <a:pt x="1236" y="1588"/>
                    </a:lnTo>
                    <a:lnTo>
                      <a:pt x="1011" y="1573"/>
                    </a:lnTo>
                    <a:lnTo>
                      <a:pt x="768" y="1537"/>
                    </a:lnTo>
                    <a:lnTo>
                      <a:pt x="634" y="1462"/>
                    </a:lnTo>
                    <a:lnTo>
                      <a:pt x="966" y="1494"/>
                    </a:lnTo>
                    <a:lnTo>
                      <a:pt x="1035" y="1490"/>
                    </a:lnTo>
                    <a:lnTo>
                      <a:pt x="1018" y="1439"/>
                    </a:lnTo>
                    <a:lnTo>
                      <a:pt x="849" y="1426"/>
                    </a:lnTo>
                    <a:lnTo>
                      <a:pt x="571" y="1332"/>
                    </a:lnTo>
                    <a:lnTo>
                      <a:pt x="631" y="1276"/>
                    </a:lnTo>
                    <a:lnTo>
                      <a:pt x="566" y="1245"/>
                    </a:lnTo>
                    <a:lnTo>
                      <a:pt x="373" y="1205"/>
                    </a:lnTo>
                    <a:lnTo>
                      <a:pt x="368" y="1158"/>
                    </a:lnTo>
                    <a:lnTo>
                      <a:pt x="34" y="1077"/>
                    </a:lnTo>
                    <a:lnTo>
                      <a:pt x="0" y="1030"/>
                    </a:lnTo>
                    <a:lnTo>
                      <a:pt x="469" y="1118"/>
                    </a:lnTo>
                    <a:lnTo>
                      <a:pt x="1156" y="1242"/>
                    </a:lnTo>
                    <a:lnTo>
                      <a:pt x="1259" y="1199"/>
                    </a:lnTo>
                    <a:lnTo>
                      <a:pt x="1427" y="38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B5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12" name="Freeform 24"/>
              <p:cNvSpPr>
                <a:spLocks/>
              </p:cNvSpPr>
              <p:nvPr/>
            </p:nvSpPr>
            <p:spPr bwMode="auto">
              <a:xfrm>
                <a:off x="2031" y="1256"/>
                <a:ext cx="296" cy="279"/>
              </a:xfrm>
              <a:custGeom>
                <a:avLst/>
                <a:gdLst>
                  <a:gd name="T0" fmla="*/ 4 w 1187"/>
                  <a:gd name="T1" fmla="*/ 234 h 1113"/>
                  <a:gd name="T2" fmla="*/ 0 w 1187"/>
                  <a:gd name="T3" fmla="*/ 198 h 1113"/>
                  <a:gd name="T4" fmla="*/ 0 w 1187"/>
                  <a:gd name="T5" fmla="*/ 27 h 1113"/>
                  <a:gd name="T6" fmla="*/ 13 w 1187"/>
                  <a:gd name="T7" fmla="*/ 17 h 1113"/>
                  <a:gd name="T8" fmla="*/ 82 w 1187"/>
                  <a:gd name="T9" fmla="*/ 7 h 1113"/>
                  <a:gd name="T10" fmla="*/ 175 w 1187"/>
                  <a:gd name="T11" fmla="*/ 0 h 1113"/>
                  <a:gd name="T12" fmla="*/ 296 w 1187"/>
                  <a:gd name="T13" fmla="*/ 12 h 1113"/>
                  <a:gd name="T14" fmla="*/ 294 w 1187"/>
                  <a:gd name="T15" fmla="*/ 222 h 1113"/>
                  <a:gd name="T16" fmla="*/ 281 w 1187"/>
                  <a:gd name="T17" fmla="*/ 268 h 1113"/>
                  <a:gd name="T18" fmla="*/ 252 w 1187"/>
                  <a:gd name="T19" fmla="*/ 279 h 1113"/>
                  <a:gd name="T20" fmla="*/ 150 w 1187"/>
                  <a:gd name="T21" fmla="*/ 273 h 1113"/>
                  <a:gd name="T22" fmla="*/ 15 w 1187"/>
                  <a:gd name="T23" fmla="*/ 257 h 1113"/>
                  <a:gd name="T24" fmla="*/ 4 w 1187"/>
                  <a:gd name="T25" fmla="*/ 234 h 1113"/>
                  <a:gd name="T26" fmla="*/ 4 w 1187"/>
                  <a:gd name="T27" fmla="*/ 234 h 111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187"/>
                  <a:gd name="T43" fmla="*/ 0 h 1113"/>
                  <a:gd name="T44" fmla="*/ 1187 w 1187"/>
                  <a:gd name="T45" fmla="*/ 1113 h 111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187" h="1113">
                    <a:moveTo>
                      <a:pt x="17" y="932"/>
                    </a:moveTo>
                    <a:lnTo>
                      <a:pt x="0" y="788"/>
                    </a:lnTo>
                    <a:lnTo>
                      <a:pt x="2" y="108"/>
                    </a:lnTo>
                    <a:lnTo>
                      <a:pt x="53" y="68"/>
                    </a:lnTo>
                    <a:lnTo>
                      <a:pt x="327" y="28"/>
                    </a:lnTo>
                    <a:lnTo>
                      <a:pt x="703" y="0"/>
                    </a:lnTo>
                    <a:lnTo>
                      <a:pt x="1187" y="48"/>
                    </a:lnTo>
                    <a:lnTo>
                      <a:pt x="1177" y="885"/>
                    </a:lnTo>
                    <a:lnTo>
                      <a:pt x="1125" y="1069"/>
                    </a:lnTo>
                    <a:lnTo>
                      <a:pt x="1011" y="1113"/>
                    </a:lnTo>
                    <a:lnTo>
                      <a:pt x="603" y="1091"/>
                    </a:lnTo>
                    <a:lnTo>
                      <a:pt x="59" y="1027"/>
                    </a:lnTo>
                    <a:lnTo>
                      <a:pt x="17" y="932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13" name="Freeform 25"/>
              <p:cNvSpPr>
                <a:spLocks/>
              </p:cNvSpPr>
              <p:nvPr/>
            </p:nvSpPr>
            <p:spPr bwMode="auto">
              <a:xfrm>
                <a:off x="1997" y="1241"/>
                <a:ext cx="338" cy="267"/>
              </a:xfrm>
              <a:custGeom>
                <a:avLst/>
                <a:gdLst>
                  <a:gd name="T0" fmla="*/ 334 w 1350"/>
                  <a:gd name="T1" fmla="*/ 32 h 1067"/>
                  <a:gd name="T2" fmla="*/ 338 w 1350"/>
                  <a:gd name="T3" fmla="*/ 14 h 1067"/>
                  <a:gd name="T4" fmla="*/ 315 w 1350"/>
                  <a:gd name="T5" fmla="*/ 5 h 1067"/>
                  <a:gd name="T6" fmla="*/ 257 w 1350"/>
                  <a:gd name="T7" fmla="*/ 0 h 1067"/>
                  <a:gd name="T8" fmla="*/ 97 w 1350"/>
                  <a:gd name="T9" fmla="*/ 13 h 1067"/>
                  <a:gd name="T10" fmla="*/ 28 w 1350"/>
                  <a:gd name="T11" fmla="*/ 21 h 1067"/>
                  <a:gd name="T12" fmla="*/ 6 w 1350"/>
                  <a:gd name="T13" fmla="*/ 33 h 1067"/>
                  <a:gd name="T14" fmla="*/ 0 w 1350"/>
                  <a:gd name="T15" fmla="*/ 53 h 1067"/>
                  <a:gd name="T16" fmla="*/ 7 w 1350"/>
                  <a:gd name="T17" fmla="*/ 141 h 1067"/>
                  <a:gd name="T18" fmla="*/ 25 w 1350"/>
                  <a:gd name="T19" fmla="*/ 250 h 1067"/>
                  <a:gd name="T20" fmla="*/ 48 w 1350"/>
                  <a:gd name="T21" fmla="*/ 267 h 1067"/>
                  <a:gd name="T22" fmla="*/ 33 w 1350"/>
                  <a:gd name="T23" fmla="*/ 216 h 1067"/>
                  <a:gd name="T24" fmla="*/ 31 w 1350"/>
                  <a:gd name="T25" fmla="*/ 46 h 1067"/>
                  <a:gd name="T26" fmla="*/ 87 w 1350"/>
                  <a:gd name="T27" fmla="*/ 28 h 1067"/>
                  <a:gd name="T28" fmla="*/ 186 w 1350"/>
                  <a:gd name="T29" fmla="*/ 21 h 1067"/>
                  <a:gd name="T30" fmla="*/ 273 w 1350"/>
                  <a:gd name="T31" fmla="*/ 18 h 1067"/>
                  <a:gd name="T32" fmla="*/ 306 w 1350"/>
                  <a:gd name="T33" fmla="*/ 24 h 1067"/>
                  <a:gd name="T34" fmla="*/ 334 w 1350"/>
                  <a:gd name="T35" fmla="*/ 32 h 1067"/>
                  <a:gd name="T36" fmla="*/ 334 w 1350"/>
                  <a:gd name="T37" fmla="*/ 32 h 106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350"/>
                  <a:gd name="T58" fmla="*/ 0 h 1067"/>
                  <a:gd name="T59" fmla="*/ 1350 w 1350"/>
                  <a:gd name="T60" fmla="*/ 1067 h 106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350" h="1067">
                    <a:moveTo>
                      <a:pt x="1333" y="127"/>
                    </a:moveTo>
                    <a:lnTo>
                      <a:pt x="1350" y="56"/>
                    </a:lnTo>
                    <a:lnTo>
                      <a:pt x="1259" y="18"/>
                    </a:lnTo>
                    <a:lnTo>
                      <a:pt x="1028" y="0"/>
                    </a:lnTo>
                    <a:lnTo>
                      <a:pt x="388" y="50"/>
                    </a:lnTo>
                    <a:lnTo>
                      <a:pt x="111" y="84"/>
                    </a:lnTo>
                    <a:lnTo>
                      <a:pt x="24" y="132"/>
                    </a:lnTo>
                    <a:lnTo>
                      <a:pt x="0" y="210"/>
                    </a:lnTo>
                    <a:lnTo>
                      <a:pt x="27" y="565"/>
                    </a:lnTo>
                    <a:lnTo>
                      <a:pt x="98" y="998"/>
                    </a:lnTo>
                    <a:lnTo>
                      <a:pt x="192" y="1067"/>
                    </a:lnTo>
                    <a:lnTo>
                      <a:pt x="133" y="862"/>
                    </a:lnTo>
                    <a:lnTo>
                      <a:pt x="125" y="183"/>
                    </a:lnTo>
                    <a:lnTo>
                      <a:pt x="347" y="113"/>
                    </a:lnTo>
                    <a:lnTo>
                      <a:pt x="741" y="82"/>
                    </a:lnTo>
                    <a:lnTo>
                      <a:pt x="1092" y="70"/>
                    </a:lnTo>
                    <a:lnTo>
                      <a:pt x="1223" y="97"/>
                    </a:lnTo>
                    <a:lnTo>
                      <a:pt x="1333" y="127"/>
                    </a:lnTo>
                    <a:close/>
                  </a:path>
                </a:pathLst>
              </a:custGeom>
              <a:solidFill>
                <a:srgbClr val="B5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14" name="Freeform 26"/>
              <p:cNvSpPr>
                <a:spLocks/>
              </p:cNvSpPr>
              <p:nvPr/>
            </p:nvSpPr>
            <p:spPr bwMode="auto">
              <a:xfrm>
                <a:off x="2055" y="1208"/>
                <a:ext cx="383" cy="433"/>
              </a:xfrm>
              <a:custGeom>
                <a:avLst/>
                <a:gdLst>
                  <a:gd name="T0" fmla="*/ 302 w 1532"/>
                  <a:gd name="T1" fmla="*/ 8 h 1731"/>
                  <a:gd name="T2" fmla="*/ 282 w 1532"/>
                  <a:gd name="T3" fmla="*/ 304 h 1731"/>
                  <a:gd name="T4" fmla="*/ 323 w 1532"/>
                  <a:gd name="T5" fmla="*/ 40 h 1731"/>
                  <a:gd name="T6" fmla="*/ 329 w 1532"/>
                  <a:gd name="T7" fmla="*/ 26 h 1731"/>
                  <a:gd name="T8" fmla="*/ 353 w 1532"/>
                  <a:gd name="T9" fmla="*/ 59 h 1731"/>
                  <a:gd name="T10" fmla="*/ 371 w 1532"/>
                  <a:gd name="T11" fmla="*/ 103 h 1731"/>
                  <a:gd name="T12" fmla="*/ 322 w 1532"/>
                  <a:gd name="T13" fmla="*/ 336 h 1731"/>
                  <a:gd name="T14" fmla="*/ 278 w 1532"/>
                  <a:gd name="T15" fmla="*/ 369 h 1731"/>
                  <a:gd name="T16" fmla="*/ 252 w 1532"/>
                  <a:gd name="T17" fmla="*/ 375 h 1731"/>
                  <a:gd name="T18" fmla="*/ 147 w 1532"/>
                  <a:gd name="T19" fmla="*/ 360 h 1731"/>
                  <a:gd name="T20" fmla="*/ 163 w 1532"/>
                  <a:gd name="T21" fmla="*/ 377 h 1731"/>
                  <a:gd name="T22" fmla="*/ 151 w 1532"/>
                  <a:gd name="T23" fmla="*/ 389 h 1731"/>
                  <a:gd name="T24" fmla="*/ 101 w 1532"/>
                  <a:gd name="T25" fmla="*/ 387 h 1731"/>
                  <a:gd name="T26" fmla="*/ 140 w 1532"/>
                  <a:gd name="T27" fmla="*/ 405 h 1731"/>
                  <a:gd name="T28" fmla="*/ 185 w 1532"/>
                  <a:gd name="T29" fmla="*/ 408 h 1731"/>
                  <a:gd name="T30" fmla="*/ 215 w 1532"/>
                  <a:gd name="T31" fmla="*/ 406 h 1731"/>
                  <a:gd name="T32" fmla="*/ 243 w 1532"/>
                  <a:gd name="T33" fmla="*/ 406 h 1731"/>
                  <a:gd name="T34" fmla="*/ 261 w 1532"/>
                  <a:gd name="T35" fmla="*/ 417 h 1731"/>
                  <a:gd name="T36" fmla="*/ 229 w 1532"/>
                  <a:gd name="T37" fmla="*/ 423 h 1731"/>
                  <a:gd name="T38" fmla="*/ 146 w 1532"/>
                  <a:gd name="T39" fmla="*/ 421 h 1731"/>
                  <a:gd name="T40" fmla="*/ 66 w 1532"/>
                  <a:gd name="T41" fmla="*/ 403 h 1731"/>
                  <a:gd name="T42" fmla="*/ 23 w 1532"/>
                  <a:gd name="T43" fmla="*/ 387 h 1731"/>
                  <a:gd name="T44" fmla="*/ 20 w 1532"/>
                  <a:gd name="T45" fmla="*/ 369 h 1731"/>
                  <a:gd name="T46" fmla="*/ 45 w 1532"/>
                  <a:gd name="T47" fmla="*/ 367 h 1731"/>
                  <a:gd name="T48" fmla="*/ 57 w 1532"/>
                  <a:gd name="T49" fmla="*/ 364 h 1731"/>
                  <a:gd name="T50" fmla="*/ 64 w 1532"/>
                  <a:gd name="T51" fmla="*/ 345 h 1731"/>
                  <a:gd name="T52" fmla="*/ 39 w 1532"/>
                  <a:gd name="T53" fmla="*/ 341 h 1731"/>
                  <a:gd name="T54" fmla="*/ 32 w 1532"/>
                  <a:gd name="T55" fmla="*/ 357 h 1731"/>
                  <a:gd name="T56" fmla="*/ 11 w 1532"/>
                  <a:gd name="T57" fmla="*/ 358 h 1731"/>
                  <a:gd name="T58" fmla="*/ 4 w 1532"/>
                  <a:gd name="T59" fmla="*/ 366 h 1731"/>
                  <a:gd name="T60" fmla="*/ 0 w 1532"/>
                  <a:gd name="T61" fmla="*/ 382 h 1731"/>
                  <a:gd name="T62" fmla="*/ 18 w 1532"/>
                  <a:gd name="T63" fmla="*/ 400 h 1731"/>
                  <a:gd name="T64" fmla="*/ 68 w 1532"/>
                  <a:gd name="T65" fmla="*/ 416 h 1731"/>
                  <a:gd name="T66" fmla="*/ 174 w 1532"/>
                  <a:gd name="T67" fmla="*/ 430 h 1731"/>
                  <a:gd name="T68" fmla="*/ 249 w 1532"/>
                  <a:gd name="T69" fmla="*/ 433 h 1731"/>
                  <a:gd name="T70" fmla="*/ 288 w 1532"/>
                  <a:gd name="T71" fmla="*/ 426 h 1731"/>
                  <a:gd name="T72" fmla="*/ 317 w 1532"/>
                  <a:gd name="T73" fmla="*/ 412 h 1731"/>
                  <a:gd name="T74" fmla="*/ 314 w 1532"/>
                  <a:gd name="T75" fmla="*/ 398 h 1731"/>
                  <a:gd name="T76" fmla="*/ 302 w 1532"/>
                  <a:gd name="T77" fmla="*/ 392 h 1731"/>
                  <a:gd name="T78" fmla="*/ 302 w 1532"/>
                  <a:gd name="T79" fmla="*/ 380 h 1731"/>
                  <a:gd name="T80" fmla="*/ 336 w 1532"/>
                  <a:gd name="T81" fmla="*/ 359 h 1731"/>
                  <a:gd name="T82" fmla="*/ 378 w 1532"/>
                  <a:gd name="T83" fmla="*/ 128 h 1731"/>
                  <a:gd name="T84" fmla="*/ 383 w 1532"/>
                  <a:gd name="T85" fmla="*/ 103 h 1731"/>
                  <a:gd name="T86" fmla="*/ 332 w 1532"/>
                  <a:gd name="T87" fmla="*/ 0 h 1731"/>
                  <a:gd name="T88" fmla="*/ 302 w 1532"/>
                  <a:gd name="T89" fmla="*/ 8 h 1731"/>
                  <a:gd name="T90" fmla="*/ 302 w 1532"/>
                  <a:gd name="T91" fmla="*/ 8 h 173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532"/>
                  <a:gd name="T139" fmla="*/ 0 h 1731"/>
                  <a:gd name="T140" fmla="*/ 1532 w 1532"/>
                  <a:gd name="T141" fmla="*/ 1731 h 1731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532" h="1731">
                    <a:moveTo>
                      <a:pt x="1207" y="33"/>
                    </a:moveTo>
                    <a:lnTo>
                      <a:pt x="1128" y="1217"/>
                    </a:lnTo>
                    <a:lnTo>
                      <a:pt x="1290" y="159"/>
                    </a:lnTo>
                    <a:lnTo>
                      <a:pt x="1316" y="102"/>
                    </a:lnTo>
                    <a:lnTo>
                      <a:pt x="1412" y="234"/>
                    </a:lnTo>
                    <a:lnTo>
                      <a:pt x="1484" y="412"/>
                    </a:lnTo>
                    <a:lnTo>
                      <a:pt x="1287" y="1345"/>
                    </a:lnTo>
                    <a:lnTo>
                      <a:pt x="1110" y="1475"/>
                    </a:lnTo>
                    <a:lnTo>
                      <a:pt x="1008" y="1498"/>
                    </a:lnTo>
                    <a:lnTo>
                      <a:pt x="589" y="1438"/>
                    </a:lnTo>
                    <a:lnTo>
                      <a:pt x="651" y="1506"/>
                    </a:lnTo>
                    <a:lnTo>
                      <a:pt x="603" y="1556"/>
                    </a:lnTo>
                    <a:lnTo>
                      <a:pt x="403" y="1549"/>
                    </a:lnTo>
                    <a:lnTo>
                      <a:pt x="559" y="1620"/>
                    </a:lnTo>
                    <a:lnTo>
                      <a:pt x="741" y="1631"/>
                    </a:lnTo>
                    <a:lnTo>
                      <a:pt x="858" y="1624"/>
                    </a:lnTo>
                    <a:lnTo>
                      <a:pt x="972" y="1624"/>
                    </a:lnTo>
                    <a:lnTo>
                      <a:pt x="1045" y="1668"/>
                    </a:lnTo>
                    <a:lnTo>
                      <a:pt x="917" y="1693"/>
                    </a:lnTo>
                    <a:lnTo>
                      <a:pt x="585" y="1683"/>
                    </a:lnTo>
                    <a:lnTo>
                      <a:pt x="264" y="1613"/>
                    </a:lnTo>
                    <a:lnTo>
                      <a:pt x="91" y="1548"/>
                    </a:lnTo>
                    <a:lnTo>
                      <a:pt x="80" y="1477"/>
                    </a:lnTo>
                    <a:lnTo>
                      <a:pt x="181" y="1468"/>
                    </a:lnTo>
                    <a:lnTo>
                      <a:pt x="227" y="1454"/>
                    </a:lnTo>
                    <a:lnTo>
                      <a:pt x="255" y="1379"/>
                    </a:lnTo>
                    <a:lnTo>
                      <a:pt x="157" y="1365"/>
                    </a:lnTo>
                    <a:lnTo>
                      <a:pt x="129" y="1426"/>
                    </a:lnTo>
                    <a:lnTo>
                      <a:pt x="44" y="1431"/>
                    </a:lnTo>
                    <a:lnTo>
                      <a:pt x="15" y="1463"/>
                    </a:lnTo>
                    <a:lnTo>
                      <a:pt x="0" y="1528"/>
                    </a:lnTo>
                    <a:lnTo>
                      <a:pt x="70" y="1599"/>
                    </a:lnTo>
                    <a:lnTo>
                      <a:pt x="270" y="1665"/>
                    </a:lnTo>
                    <a:lnTo>
                      <a:pt x="695" y="1721"/>
                    </a:lnTo>
                    <a:lnTo>
                      <a:pt x="995" y="1731"/>
                    </a:lnTo>
                    <a:lnTo>
                      <a:pt x="1150" y="1703"/>
                    </a:lnTo>
                    <a:lnTo>
                      <a:pt x="1267" y="1646"/>
                    </a:lnTo>
                    <a:lnTo>
                      <a:pt x="1255" y="1591"/>
                    </a:lnTo>
                    <a:lnTo>
                      <a:pt x="1208" y="1567"/>
                    </a:lnTo>
                    <a:lnTo>
                      <a:pt x="1209" y="1521"/>
                    </a:lnTo>
                    <a:lnTo>
                      <a:pt x="1343" y="1435"/>
                    </a:lnTo>
                    <a:lnTo>
                      <a:pt x="1513" y="510"/>
                    </a:lnTo>
                    <a:lnTo>
                      <a:pt x="1532" y="412"/>
                    </a:lnTo>
                    <a:lnTo>
                      <a:pt x="1326" y="0"/>
                    </a:lnTo>
                    <a:lnTo>
                      <a:pt x="1207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15" name="Freeform 27"/>
              <p:cNvSpPr>
                <a:spLocks/>
              </p:cNvSpPr>
              <p:nvPr/>
            </p:nvSpPr>
            <p:spPr bwMode="auto">
              <a:xfrm>
                <a:off x="1973" y="1192"/>
                <a:ext cx="415" cy="389"/>
              </a:xfrm>
              <a:custGeom>
                <a:avLst/>
                <a:gdLst>
                  <a:gd name="T0" fmla="*/ 414 w 1658"/>
                  <a:gd name="T1" fmla="*/ 16 h 1559"/>
                  <a:gd name="T2" fmla="*/ 377 w 1658"/>
                  <a:gd name="T3" fmla="*/ 0 h 1559"/>
                  <a:gd name="T4" fmla="*/ 26 w 1658"/>
                  <a:gd name="T5" fmla="*/ 35 h 1559"/>
                  <a:gd name="T6" fmla="*/ 4 w 1658"/>
                  <a:gd name="T7" fmla="*/ 48 h 1559"/>
                  <a:gd name="T8" fmla="*/ 0 w 1658"/>
                  <a:gd name="T9" fmla="*/ 76 h 1559"/>
                  <a:gd name="T10" fmla="*/ 18 w 1658"/>
                  <a:gd name="T11" fmla="*/ 306 h 1559"/>
                  <a:gd name="T12" fmla="*/ 34 w 1658"/>
                  <a:gd name="T13" fmla="*/ 343 h 1559"/>
                  <a:gd name="T14" fmla="*/ 56 w 1658"/>
                  <a:gd name="T15" fmla="*/ 352 h 1559"/>
                  <a:gd name="T16" fmla="*/ 191 w 1658"/>
                  <a:gd name="T17" fmla="*/ 375 h 1559"/>
                  <a:gd name="T18" fmla="*/ 322 w 1658"/>
                  <a:gd name="T19" fmla="*/ 389 h 1559"/>
                  <a:gd name="T20" fmla="*/ 173 w 1658"/>
                  <a:gd name="T21" fmla="*/ 362 h 1559"/>
                  <a:gd name="T22" fmla="*/ 46 w 1658"/>
                  <a:gd name="T23" fmla="*/ 333 h 1559"/>
                  <a:gd name="T24" fmla="*/ 30 w 1658"/>
                  <a:gd name="T25" fmla="*/ 302 h 1559"/>
                  <a:gd name="T26" fmla="*/ 9 w 1658"/>
                  <a:gd name="T27" fmla="*/ 88 h 1559"/>
                  <a:gd name="T28" fmla="*/ 10 w 1658"/>
                  <a:gd name="T29" fmla="*/ 55 h 1559"/>
                  <a:gd name="T30" fmla="*/ 30 w 1658"/>
                  <a:gd name="T31" fmla="*/ 46 h 1559"/>
                  <a:gd name="T32" fmla="*/ 352 w 1658"/>
                  <a:gd name="T33" fmla="*/ 16 h 1559"/>
                  <a:gd name="T34" fmla="*/ 384 w 1658"/>
                  <a:gd name="T35" fmla="*/ 25 h 1559"/>
                  <a:gd name="T36" fmla="*/ 415 w 1658"/>
                  <a:gd name="T37" fmla="*/ 24 h 1559"/>
                  <a:gd name="T38" fmla="*/ 414 w 1658"/>
                  <a:gd name="T39" fmla="*/ 16 h 1559"/>
                  <a:gd name="T40" fmla="*/ 414 w 1658"/>
                  <a:gd name="T41" fmla="*/ 16 h 15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658"/>
                  <a:gd name="T64" fmla="*/ 0 h 1559"/>
                  <a:gd name="T65" fmla="*/ 1658 w 1658"/>
                  <a:gd name="T66" fmla="*/ 1559 h 15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658" h="1559">
                    <a:moveTo>
                      <a:pt x="1653" y="66"/>
                    </a:moveTo>
                    <a:lnTo>
                      <a:pt x="1508" y="0"/>
                    </a:lnTo>
                    <a:lnTo>
                      <a:pt x="103" y="141"/>
                    </a:lnTo>
                    <a:lnTo>
                      <a:pt x="17" y="191"/>
                    </a:lnTo>
                    <a:lnTo>
                      <a:pt x="0" y="304"/>
                    </a:lnTo>
                    <a:lnTo>
                      <a:pt x="72" y="1225"/>
                    </a:lnTo>
                    <a:lnTo>
                      <a:pt x="136" y="1376"/>
                    </a:lnTo>
                    <a:lnTo>
                      <a:pt x="223" y="1409"/>
                    </a:lnTo>
                    <a:lnTo>
                      <a:pt x="765" y="1502"/>
                    </a:lnTo>
                    <a:lnTo>
                      <a:pt x="1287" y="1559"/>
                    </a:lnTo>
                    <a:lnTo>
                      <a:pt x="692" y="1451"/>
                    </a:lnTo>
                    <a:lnTo>
                      <a:pt x="184" y="1334"/>
                    </a:lnTo>
                    <a:lnTo>
                      <a:pt x="121" y="1210"/>
                    </a:lnTo>
                    <a:lnTo>
                      <a:pt x="36" y="351"/>
                    </a:lnTo>
                    <a:lnTo>
                      <a:pt x="40" y="220"/>
                    </a:lnTo>
                    <a:lnTo>
                      <a:pt x="118" y="183"/>
                    </a:lnTo>
                    <a:lnTo>
                      <a:pt x="1405" y="66"/>
                    </a:lnTo>
                    <a:lnTo>
                      <a:pt x="1534" y="99"/>
                    </a:lnTo>
                    <a:lnTo>
                      <a:pt x="1658" y="95"/>
                    </a:lnTo>
                    <a:lnTo>
                      <a:pt x="1653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16" name="Freeform 28"/>
              <p:cNvSpPr>
                <a:spLocks/>
              </p:cNvSpPr>
              <p:nvPr/>
            </p:nvSpPr>
            <p:spPr bwMode="auto">
              <a:xfrm>
                <a:off x="2389" y="1335"/>
                <a:ext cx="88" cy="212"/>
              </a:xfrm>
              <a:custGeom>
                <a:avLst/>
                <a:gdLst>
                  <a:gd name="T0" fmla="*/ 44 w 354"/>
                  <a:gd name="T1" fmla="*/ 0 h 847"/>
                  <a:gd name="T2" fmla="*/ 80 w 354"/>
                  <a:gd name="T3" fmla="*/ 51 h 847"/>
                  <a:gd name="T4" fmla="*/ 88 w 354"/>
                  <a:gd name="T5" fmla="*/ 62 h 847"/>
                  <a:gd name="T6" fmla="*/ 64 w 354"/>
                  <a:gd name="T7" fmla="*/ 176 h 847"/>
                  <a:gd name="T8" fmla="*/ 52 w 354"/>
                  <a:gd name="T9" fmla="*/ 181 h 847"/>
                  <a:gd name="T10" fmla="*/ 0 w 354"/>
                  <a:gd name="T11" fmla="*/ 212 h 847"/>
                  <a:gd name="T12" fmla="*/ 6 w 354"/>
                  <a:gd name="T13" fmla="*/ 184 h 847"/>
                  <a:gd name="T14" fmla="*/ 20 w 354"/>
                  <a:gd name="T15" fmla="*/ 178 h 847"/>
                  <a:gd name="T16" fmla="*/ 36 w 354"/>
                  <a:gd name="T17" fmla="*/ 91 h 847"/>
                  <a:gd name="T18" fmla="*/ 41 w 354"/>
                  <a:gd name="T19" fmla="*/ 98 h 847"/>
                  <a:gd name="T20" fmla="*/ 30 w 354"/>
                  <a:gd name="T21" fmla="*/ 175 h 847"/>
                  <a:gd name="T22" fmla="*/ 41 w 354"/>
                  <a:gd name="T23" fmla="*/ 172 h 847"/>
                  <a:gd name="T24" fmla="*/ 51 w 354"/>
                  <a:gd name="T25" fmla="*/ 98 h 847"/>
                  <a:gd name="T26" fmla="*/ 56 w 354"/>
                  <a:gd name="T27" fmla="*/ 102 h 847"/>
                  <a:gd name="T28" fmla="*/ 50 w 354"/>
                  <a:gd name="T29" fmla="*/ 168 h 847"/>
                  <a:gd name="T30" fmla="*/ 59 w 354"/>
                  <a:gd name="T31" fmla="*/ 168 h 847"/>
                  <a:gd name="T32" fmla="*/ 79 w 354"/>
                  <a:gd name="T33" fmla="*/ 66 h 847"/>
                  <a:gd name="T34" fmla="*/ 37 w 354"/>
                  <a:gd name="T35" fmla="*/ 16 h 847"/>
                  <a:gd name="T36" fmla="*/ 44 w 354"/>
                  <a:gd name="T37" fmla="*/ 0 h 847"/>
                  <a:gd name="T38" fmla="*/ 44 w 354"/>
                  <a:gd name="T39" fmla="*/ 0 h 84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54"/>
                  <a:gd name="T61" fmla="*/ 0 h 847"/>
                  <a:gd name="T62" fmla="*/ 354 w 354"/>
                  <a:gd name="T63" fmla="*/ 847 h 84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54" h="847">
                    <a:moveTo>
                      <a:pt x="176" y="0"/>
                    </a:moveTo>
                    <a:lnTo>
                      <a:pt x="320" y="203"/>
                    </a:lnTo>
                    <a:lnTo>
                      <a:pt x="354" y="247"/>
                    </a:lnTo>
                    <a:lnTo>
                      <a:pt x="259" y="702"/>
                    </a:lnTo>
                    <a:lnTo>
                      <a:pt x="210" y="724"/>
                    </a:lnTo>
                    <a:lnTo>
                      <a:pt x="0" y="847"/>
                    </a:lnTo>
                    <a:lnTo>
                      <a:pt x="24" y="735"/>
                    </a:lnTo>
                    <a:lnTo>
                      <a:pt x="79" y="712"/>
                    </a:lnTo>
                    <a:lnTo>
                      <a:pt x="144" y="365"/>
                    </a:lnTo>
                    <a:lnTo>
                      <a:pt x="165" y="393"/>
                    </a:lnTo>
                    <a:lnTo>
                      <a:pt x="120" y="700"/>
                    </a:lnTo>
                    <a:lnTo>
                      <a:pt x="166" y="689"/>
                    </a:lnTo>
                    <a:lnTo>
                      <a:pt x="205" y="393"/>
                    </a:lnTo>
                    <a:lnTo>
                      <a:pt x="226" y="408"/>
                    </a:lnTo>
                    <a:lnTo>
                      <a:pt x="202" y="672"/>
                    </a:lnTo>
                    <a:lnTo>
                      <a:pt x="238" y="671"/>
                    </a:lnTo>
                    <a:lnTo>
                      <a:pt x="319" y="263"/>
                    </a:lnTo>
                    <a:lnTo>
                      <a:pt x="148" y="64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17" name="Freeform 29"/>
              <p:cNvSpPr>
                <a:spLocks/>
              </p:cNvSpPr>
              <p:nvPr/>
            </p:nvSpPr>
            <p:spPr bwMode="auto">
              <a:xfrm>
                <a:off x="1986" y="1582"/>
                <a:ext cx="417" cy="217"/>
              </a:xfrm>
              <a:custGeom>
                <a:avLst/>
                <a:gdLst>
                  <a:gd name="T0" fmla="*/ 83 w 1671"/>
                  <a:gd name="T1" fmla="*/ 0 h 869"/>
                  <a:gd name="T2" fmla="*/ 0 w 1671"/>
                  <a:gd name="T3" fmla="*/ 26 h 869"/>
                  <a:gd name="T4" fmla="*/ 19 w 1671"/>
                  <a:gd name="T5" fmla="*/ 149 h 869"/>
                  <a:gd name="T6" fmla="*/ 315 w 1671"/>
                  <a:gd name="T7" fmla="*/ 217 h 869"/>
                  <a:gd name="T8" fmla="*/ 415 w 1671"/>
                  <a:gd name="T9" fmla="*/ 93 h 869"/>
                  <a:gd name="T10" fmla="*/ 417 w 1671"/>
                  <a:gd name="T11" fmla="*/ 21 h 869"/>
                  <a:gd name="T12" fmla="*/ 367 w 1671"/>
                  <a:gd name="T13" fmla="*/ 1 h 869"/>
                  <a:gd name="T14" fmla="*/ 357 w 1671"/>
                  <a:gd name="T15" fmla="*/ 7 h 869"/>
                  <a:gd name="T16" fmla="*/ 400 w 1671"/>
                  <a:gd name="T17" fmla="*/ 28 h 869"/>
                  <a:gd name="T18" fmla="*/ 331 w 1671"/>
                  <a:gd name="T19" fmla="*/ 97 h 869"/>
                  <a:gd name="T20" fmla="*/ 407 w 1671"/>
                  <a:gd name="T21" fmla="*/ 44 h 869"/>
                  <a:gd name="T22" fmla="*/ 392 w 1671"/>
                  <a:gd name="T23" fmla="*/ 102 h 869"/>
                  <a:gd name="T24" fmla="*/ 321 w 1671"/>
                  <a:gd name="T25" fmla="*/ 189 h 869"/>
                  <a:gd name="T26" fmla="*/ 319 w 1671"/>
                  <a:gd name="T27" fmla="*/ 125 h 869"/>
                  <a:gd name="T28" fmla="*/ 305 w 1671"/>
                  <a:gd name="T29" fmla="*/ 193 h 869"/>
                  <a:gd name="T30" fmla="*/ 30 w 1671"/>
                  <a:gd name="T31" fmla="*/ 134 h 869"/>
                  <a:gd name="T32" fmla="*/ 23 w 1671"/>
                  <a:gd name="T33" fmla="*/ 53 h 869"/>
                  <a:gd name="T34" fmla="*/ 252 w 1671"/>
                  <a:gd name="T35" fmla="*/ 87 h 869"/>
                  <a:gd name="T36" fmla="*/ 31 w 1671"/>
                  <a:gd name="T37" fmla="*/ 31 h 869"/>
                  <a:gd name="T38" fmla="*/ 85 w 1671"/>
                  <a:gd name="T39" fmla="*/ 12 h 869"/>
                  <a:gd name="T40" fmla="*/ 83 w 1671"/>
                  <a:gd name="T41" fmla="*/ 0 h 869"/>
                  <a:gd name="T42" fmla="*/ 83 w 1671"/>
                  <a:gd name="T43" fmla="*/ 0 h 86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671"/>
                  <a:gd name="T67" fmla="*/ 0 h 869"/>
                  <a:gd name="T68" fmla="*/ 1671 w 1671"/>
                  <a:gd name="T69" fmla="*/ 869 h 869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671" h="869">
                    <a:moveTo>
                      <a:pt x="331" y="0"/>
                    </a:moveTo>
                    <a:lnTo>
                      <a:pt x="0" y="104"/>
                    </a:lnTo>
                    <a:lnTo>
                      <a:pt x="75" y="598"/>
                    </a:lnTo>
                    <a:lnTo>
                      <a:pt x="1261" y="869"/>
                    </a:lnTo>
                    <a:lnTo>
                      <a:pt x="1662" y="371"/>
                    </a:lnTo>
                    <a:lnTo>
                      <a:pt x="1671" y="84"/>
                    </a:lnTo>
                    <a:lnTo>
                      <a:pt x="1469" y="4"/>
                    </a:lnTo>
                    <a:lnTo>
                      <a:pt x="1430" y="30"/>
                    </a:lnTo>
                    <a:lnTo>
                      <a:pt x="1602" y="111"/>
                    </a:lnTo>
                    <a:lnTo>
                      <a:pt x="1325" y="387"/>
                    </a:lnTo>
                    <a:lnTo>
                      <a:pt x="1631" y="177"/>
                    </a:lnTo>
                    <a:lnTo>
                      <a:pt x="1570" y="409"/>
                    </a:lnTo>
                    <a:lnTo>
                      <a:pt x="1287" y="755"/>
                    </a:lnTo>
                    <a:lnTo>
                      <a:pt x="1277" y="499"/>
                    </a:lnTo>
                    <a:lnTo>
                      <a:pt x="1223" y="773"/>
                    </a:lnTo>
                    <a:lnTo>
                      <a:pt x="119" y="536"/>
                    </a:lnTo>
                    <a:lnTo>
                      <a:pt x="91" y="214"/>
                    </a:lnTo>
                    <a:lnTo>
                      <a:pt x="1008" y="347"/>
                    </a:lnTo>
                    <a:lnTo>
                      <a:pt x="126" y="124"/>
                    </a:lnTo>
                    <a:lnTo>
                      <a:pt x="341" y="48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18" name="Freeform 30"/>
              <p:cNvSpPr>
                <a:spLocks/>
              </p:cNvSpPr>
              <p:nvPr/>
            </p:nvSpPr>
            <p:spPr bwMode="auto">
              <a:xfrm>
                <a:off x="2399" y="1609"/>
                <a:ext cx="66" cy="89"/>
              </a:xfrm>
              <a:custGeom>
                <a:avLst/>
                <a:gdLst>
                  <a:gd name="T0" fmla="*/ 2 w 265"/>
                  <a:gd name="T1" fmla="*/ 0 h 357"/>
                  <a:gd name="T2" fmla="*/ 27 w 265"/>
                  <a:gd name="T3" fmla="*/ 1 h 357"/>
                  <a:gd name="T4" fmla="*/ 54 w 265"/>
                  <a:gd name="T5" fmla="*/ 14 h 357"/>
                  <a:gd name="T6" fmla="*/ 66 w 265"/>
                  <a:gd name="T7" fmla="*/ 36 h 357"/>
                  <a:gd name="T8" fmla="*/ 60 w 265"/>
                  <a:gd name="T9" fmla="*/ 55 h 357"/>
                  <a:gd name="T10" fmla="*/ 34 w 265"/>
                  <a:gd name="T11" fmla="*/ 74 h 357"/>
                  <a:gd name="T12" fmla="*/ 32 w 265"/>
                  <a:gd name="T13" fmla="*/ 89 h 357"/>
                  <a:gd name="T14" fmla="*/ 23 w 265"/>
                  <a:gd name="T15" fmla="*/ 86 h 357"/>
                  <a:gd name="T16" fmla="*/ 23 w 265"/>
                  <a:gd name="T17" fmla="*/ 65 h 357"/>
                  <a:gd name="T18" fmla="*/ 50 w 265"/>
                  <a:gd name="T19" fmla="*/ 49 h 357"/>
                  <a:gd name="T20" fmla="*/ 47 w 265"/>
                  <a:gd name="T21" fmla="*/ 23 h 357"/>
                  <a:gd name="T22" fmla="*/ 26 w 265"/>
                  <a:gd name="T23" fmla="*/ 13 h 357"/>
                  <a:gd name="T24" fmla="*/ 0 w 265"/>
                  <a:gd name="T25" fmla="*/ 12 h 357"/>
                  <a:gd name="T26" fmla="*/ 2 w 265"/>
                  <a:gd name="T27" fmla="*/ 0 h 357"/>
                  <a:gd name="T28" fmla="*/ 2 w 265"/>
                  <a:gd name="T29" fmla="*/ 0 h 3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65"/>
                  <a:gd name="T46" fmla="*/ 0 h 357"/>
                  <a:gd name="T47" fmla="*/ 265 w 265"/>
                  <a:gd name="T48" fmla="*/ 357 h 35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65" h="357">
                    <a:moveTo>
                      <a:pt x="10" y="0"/>
                    </a:moveTo>
                    <a:lnTo>
                      <a:pt x="110" y="4"/>
                    </a:lnTo>
                    <a:lnTo>
                      <a:pt x="217" y="56"/>
                    </a:lnTo>
                    <a:lnTo>
                      <a:pt x="265" y="146"/>
                    </a:lnTo>
                    <a:lnTo>
                      <a:pt x="241" y="221"/>
                    </a:lnTo>
                    <a:lnTo>
                      <a:pt x="136" y="296"/>
                    </a:lnTo>
                    <a:lnTo>
                      <a:pt x="129" y="357"/>
                    </a:lnTo>
                    <a:lnTo>
                      <a:pt x="94" y="344"/>
                    </a:lnTo>
                    <a:lnTo>
                      <a:pt x="91" y="260"/>
                    </a:lnTo>
                    <a:lnTo>
                      <a:pt x="201" y="198"/>
                    </a:lnTo>
                    <a:lnTo>
                      <a:pt x="189" y="92"/>
                    </a:lnTo>
                    <a:lnTo>
                      <a:pt x="104" y="52"/>
                    </a:lnTo>
                    <a:lnTo>
                      <a:pt x="0" y="4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19" name="Freeform 31"/>
              <p:cNvSpPr>
                <a:spLocks/>
              </p:cNvSpPr>
              <p:nvPr/>
            </p:nvSpPr>
            <p:spPr bwMode="auto">
              <a:xfrm>
                <a:off x="2372" y="1688"/>
                <a:ext cx="108" cy="108"/>
              </a:xfrm>
              <a:custGeom>
                <a:avLst/>
                <a:gdLst>
                  <a:gd name="T0" fmla="*/ 0 w 432"/>
                  <a:gd name="T1" fmla="*/ 75 h 433"/>
                  <a:gd name="T2" fmla="*/ 10 w 432"/>
                  <a:gd name="T3" fmla="*/ 44 h 433"/>
                  <a:gd name="T4" fmla="*/ 8 w 432"/>
                  <a:gd name="T5" fmla="*/ 21 h 433"/>
                  <a:gd name="T6" fmla="*/ 15 w 432"/>
                  <a:gd name="T7" fmla="*/ 9 h 433"/>
                  <a:gd name="T8" fmla="*/ 29 w 432"/>
                  <a:gd name="T9" fmla="*/ 2 h 433"/>
                  <a:gd name="T10" fmla="*/ 57 w 432"/>
                  <a:gd name="T11" fmla="*/ 0 h 433"/>
                  <a:gd name="T12" fmla="*/ 82 w 432"/>
                  <a:gd name="T13" fmla="*/ 8 h 433"/>
                  <a:gd name="T14" fmla="*/ 98 w 432"/>
                  <a:gd name="T15" fmla="*/ 28 h 433"/>
                  <a:gd name="T16" fmla="*/ 108 w 432"/>
                  <a:gd name="T17" fmla="*/ 69 h 433"/>
                  <a:gd name="T18" fmla="*/ 97 w 432"/>
                  <a:gd name="T19" fmla="*/ 98 h 433"/>
                  <a:gd name="T20" fmla="*/ 63 w 432"/>
                  <a:gd name="T21" fmla="*/ 108 h 433"/>
                  <a:gd name="T22" fmla="*/ 19 w 432"/>
                  <a:gd name="T23" fmla="*/ 106 h 433"/>
                  <a:gd name="T24" fmla="*/ 7 w 432"/>
                  <a:gd name="T25" fmla="*/ 92 h 433"/>
                  <a:gd name="T26" fmla="*/ 36 w 432"/>
                  <a:gd name="T27" fmla="*/ 97 h 433"/>
                  <a:gd name="T28" fmla="*/ 73 w 432"/>
                  <a:gd name="T29" fmla="*/ 97 h 433"/>
                  <a:gd name="T30" fmla="*/ 92 w 432"/>
                  <a:gd name="T31" fmla="*/ 86 h 433"/>
                  <a:gd name="T32" fmla="*/ 94 w 432"/>
                  <a:gd name="T33" fmla="*/ 62 h 433"/>
                  <a:gd name="T34" fmla="*/ 79 w 432"/>
                  <a:gd name="T35" fmla="*/ 22 h 433"/>
                  <a:gd name="T36" fmla="*/ 59 w 432"/>
                  <a:gd name="T37" fmla="*/ 10 h 433"/>
                  <a:gd name="T38" fmla="*/ 34 w 432"/>
                  <a:gd name="T39" fmla="*/ 12 h 433"/>
                  <a:gd name="T40" fmla="*/ 21 w 432"/>
                  <a:gd name="T41" fmla="*/ 20 h 433"/>
                  <a:gd name="T42" fmla="*/ 19 w 432"/>
                  <a:gd name="T43" fmla="*/ 31 h 433"/>
                  <a:gd name="T44" fmla="*/ 26 w 432"/>
                  <a:gd name="T45" fmla="*/ 49 h 433"/>
                  <a:gd name="T46" fmla="*/ 15 w 432"/>
                  <a:gd name="T47" fmla="*/ 65 h 433"/>
                  <a:gd name="T48" fmla="*/ 0 w 432"/>
                  <a:gd name="T49" fmla="*/ 75 h 433"/>
                  <a:gd name="T50" fmla="*/ 0 w 432"/>
                  <a:gd name="T51" fmla="*/ 75 h 43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32"/>
                  <a:gd name="T79" fmla="*/ 0 h 433"/>
                  <a:gd name="T80" fmla="*/ 432 w 432"/>
                  <a:gd name="T81" fmla="*/ 433 h 433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32" h="433">
                    <a:moveTo>
                      <a:pt x="0" y="301"/>
                    </a:moveTo>
                    <a:lnTo>
                      <a:pt x="38" y="177"/>
                    </a:lnTo>
                    <a:lnTo>
                      <a:pt x="30" y="84"/>
                    </a:lnTo>
                    <a:lnTo>
                      <a:pt x="61" y="36"/>
                    </a:lnTo>
                    <a:lnTo>
                      <a:pt x="116" y="9"/>
                    </a:lnTo>
                    <a:lnTo>
                      <a:pt x="229" y="0"/>
                    </a:lnTo>
                    <a:lnTo>
                      <a:pt x="326" y="31"/>
                    </a:lnTo>
                    <a:lnTo>
                      <a:pt x="392" y="111"/>
                    </a:lnTo>
                    <a:lnTo>
                      <a:pt x="432" y="278"/>
                    </a:lnTo>
                    <a:lnTo>
                      <a:pt x="389" y="393"/>
                    </a:lnTo>
                    <a:lnTo>
                      <a:pt x="250" y="433"/>
                    </a:lnTo>
                    <a:lnTo>
                      <a:pt x="74" y="424"/>
                    </a:lnTo>
                    <a:lnTo>
                      <a:pt x="26" y="367"/>
                    </a:lnTo>
                    <a:lnTo>
                      <a:pt x="145" y="389"/>
                    </a:lnTo>
                    <a:lnTo>
                      <a:pt x="291" y="389"/>
                    </a:lnTo>
                    <a:lnTo>
                      <a:pt x="367" y="345"/>
                    </a:lnTo>
                    <a:lnTo>
                      <a:pt x="375" y="248"/>
                    </a:lnTo>
                    <a:lnTo>
                      <a:pt x="316" y="88"/>
                    </a:lnTo>
                    <a:lnTo>
                      <a:pt x="236" y="40"/>
                    </a:lnTo>
                    <a:lnTo>
                      <a:pt x="137" y="49"/>
                    </a:lnTo>
                    <a:lnTo>
                      <a:pt x="84" y="80"/>
                    </a:lnTo>
                    <a:lnTo>
                      <a:pt x="74" y="124"/>
                    </a:lnTo>
                    <a:lnTo>
                      <a:pt x="104" y="195"/>
                    </a:lnTo>
                    <a:lnTo>
                      <a:pt x="58" y="261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20" name="Freeform 32"/>
              <p:cNvSpPr>
                <a:spLocks/>
              </p:cNvSpPr>
              <p:nvPr/>
            </p:nvSpPr>
            <p:spPr bwMode="auto">
              <a:xfrm>
                <a:off x="2385" y="1733"/>
                <a:ext cx="73" cy="40"/>
              </a:xfrm>
              <a:custGeom>
                <a:avLst/>
                <a:gdLst>
                  <a:gd name="T0" fmla="*/ 0 w 290"/>
                  <a:gd name="T1" fmla="*/ 15 h 164"/>
                  <a:gd name="T2" fmla="*/ 13 w 290"/>
                  <a:gd name="T3" fmla="*/ 4 h 164"/>
                  <a:gd name="T4" fmla="*/ 41 w 290"/>
                  <a:gd name="T5" fmla="*/ 0 h 164"/>
                  <a:gd name="T6" fmla="*/ 64 w 290"/>
                  <a:gd name="T7" fmla="*/ 3 h 164"/>
                  <a:gd name="T8" fmla="*/ 73 w 290"/>
                  <a:gd name="T9" fmla="*/ 11 h 164"/>
                  <a:gd name="T10" fmla="*/ 47 w 290"/>
                  <a:gd name="T11" fmla="*/ 9 h 164"/>
                  <a:gd name="T12" fmla="*/ 49 w 290"/>
                  <a:gd name="T13" fmla="*/ 20 h 164"/>
                  <a:gd name="T14" fmla="*/ 43 w 290"/>
                  <a:gd name="T15" fmla="*/ 40 h 164"/>
                  <a:gd name="T16" fmla="*/ 37 w 290"/>
                  <a:gd name="T17" fmla="*/ 40 h 164"/>
                  <a:gd name="T18" fmla="*/ 41 w 290"/>
                  <a:gd name="T19" fmla="*/ 24 h 164"/>
                  <a:gd name="T20" fmla="*/ 34 w 290"/>
                  <a:gd name="T21" fmla="*/ 9 h 164"/>
                  <a:gd name="T22" fmla="*/ 0 w 290"/>
                  <a:gd name="T23" fmla="*/ 15 h 164"/>
                  <a:gd name="T24" fmla="*/ 0 w 290"/>
                  <a:gd name="T25" fmla="*/ 15 h 1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0"/>
                  <a:gd name="T40" fmla="*/ 0 h 164"/>
                  <a:gd name="T41" fmla="*/ 290 w 290"/>
                  <a:gd name="T42" fmla="*/ 164 h 1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0" h="164">
                    <a:moveTo>
                      <a:pt x="0" y="62"/>
                    </a:moveTo>
                    <a:lnTo>
                      <a:pt x="50" y="18"/>
                    </a:lnTo>
                    <a:lnTo>
                      <a:pt x="162" y="0"/>
                    </a:lnTo>
                    <a:lnTo>
                      <a:pt x="255" y="13"/>
                    </a:lnTo>
                    <a:lnTo>
                      <a:pt x="290" y="44"/>
                    </a:lnTo>
                    <a:lnTo>
                      <a:pt x="188" y="36"/>
                    </a:lnTo>
                    <a:lnTo>
                      <a:pt x="196" y="84"/>
                    </a:lnTo>
                    <a:lnTo>
                      <a:pt x="171" y="164"/>
                    </a:lnTo>
                    <a:lnTo>
                      <a:pt x="145" y="164"/>
                    </a:lnTo>
                    <a:lnTo>
                      <a:pt x="164" y="97"/>
                    </a:lnTo>
                    <a:lnTo>
                      <a:pt x="134" y="36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21" name="Freeform 33"/>
              <p:cNvSpPr>
                <a:spLocks/>
              </p:cNvSpPr>
              <p:nvPr/>
            </p:nvSpPr>
            <p:spPr bwMode="auto">
              <a:xfrm>
                <a:off x="2145" y="1683"/>
                <a:ext cx="123" cy="35"/>
              </a:xfrm>
              <a:custGeom>
                <a:avLst/>
                <a:gdLst>
                  <a:gd name="T0" fmla="*/ 0 w 491"/>
                  <a:gd name="T1" fmla="*/ 32 h 138"/>
                  <a:gd name="T2" fmla="*/ 36 w 491"/>
                  <a:gd name="T3" fmla="*/ 35 h 138"/>
                  <a:gd name="T4" fmla="*/ 38 w 491"/>
                  <a:gd name="T5" fmla="*/ 19 h 138"/>
                  <a:gd name="T6" fmla="*/ 123 w 491"/>
                  <a:gd name="T7" fmla="*/ 30 h 138"/>
                  <a:gd name="T8" fmla="*/ 123 w 491"/>
                  <a:gd name="T9" fmla="*/ 14 h 138"/>
                  <a:gd name="T10" fmla="*/ 9 w 491"/>
                  <a:gd name="T11" fmla="*/ 0 h 138"/>
                  <a:gd name="T12" fmla="*/ 0 w 491"/>
                  <a:gd name="T13" fmla="*/ 32 h 138"/>
                  <a:gd name="T14" fmla="*/ 0 w 491"/>
                  <a:gd name="T15" fmla="*/ 32 h 13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91"/>
                  <a:gd name="T25" fmla="*/ 0 h 138"/>
                  <a:gd name="T26" fmla="*/ 491 w 491"/>
                  <a:gd name="T27" fmla="*/ 138 h 13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91" h="138">
                    <a:moveTo>
                      <a:pt x="0" y="125"/>
                    </a:moveTo>
                    <a:lnTo>
                      <a:pt x="143" y="138"/>
                    </a:lnTo>
                    <a:lnTo>
                      <a:pt x="150" y="75"/>
                    </a:lnTo>
                    <a:lnTo>
                      <a:pt x="491" y="119"/>
                    </a:lnTo>
                    <a:lnTo>
                      <a:pt x="491" y="56"/>
                    </a:lnTo>
                    <a:lnTo>
                      <a:pt x="37" y="0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A3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22" name="Freeform 34"/>
              <p:cNvSpPr>
                <a:spLocks/>
              </p:cNvSpPr>
              <p:nvPr/>
            </p:nvSpPr>
            <p:spPr bwMode="auto">
              <a:xfrm>
                <a:off x="2145" y="1674"/>
                <a:ext cx="130" cy="69"/>
              </a:xfrm>
              <a:custGeom>
                <a:avLst/>
                <a:gdLst>
                  <a:gd name="T0" fmla="*/ 2 w 521"/>
                  <a:gd name="T1" fmla="*/ 0 h 275"/>
                  <a:gd name="T2" fmla="*/ 0 w 521"/>
                  <a:gd name="T3" fmla="*/ 40 h 275"/>
                  <a:gd name="T4" fmla="*/ 16 w 521"/>
                  <a:gd name="T5" fmla="*/ 40 h 275"/>
                  <a:gd name="T6" fmla="*/ 18 w 521"/>
                  <a:gd name="T7" fmla="*/ 14 h 275"/>
                  <a:gd name="T8" fmla="*/ 117 w 521"/>
                  <a:gd name="T9" fmla="*/ 31 h 275"/>
                  <a:gd name="T10" fmla="*/ 125 w 521"/>
                  <a:gd name="T11" fmla="*/ 69 h 275"/>
                  <a:gd name="T12" fmla="*/ 130 w 521"/>
                  <a:gd name="T13" fmla="*/ 19 h 275"/>
                  <a:gd name="T14" fmla="*/ 2 w 521"/>
                  <a:gd name="T15" fmla="*/ 0 h 275"/>
                  <a:gd name="T16" fmla="*/ 2 w 521"/>
                  <a:gd name="T17" fmla="*/ 0 h 2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21"/>
                  <a:gd name="T28" fmla="*/ 0 h 275"/>
                  <a:gd name="T29" fmla="*/ 521 w 521"/>
                  <a:gd name="T30" fmla="*/ 275 h 27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21" h="275">
                    <a:moveTo>
                      <a:pt x="9" y="0"/>
                    </a:moveTo>
                    <a:lnTo>
                      <a:pt x="0" y="161"/>
                    </a:lnTo>
                    <a:lnTo>
                      <a:pt x="66" y="161"/>
                    </a:lnTo>
                    <a:lnTo>
                      <a:pt x="71" y="57"/>
                    </a:lnTo>
                    <a:lnTo>
                      <a:pt x="467" y="124"/>
                    </a:lnTo>
                    <a:lnTo>
                      <a:pt x="501" y="275"/>
                    </a:lnTo>
                    <a:lnTo>
                      <a:pt x="521" y="7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23" name="Freeform 35"/>
              <p:cNvSpPr>
                <a:spLocks/>
              </p:cNvSpPr>
              <p:nvPr/>
            </p:nvSpPr>
            <p:spPr bwMode="auto">
              <a:xfrm>
                <a:off x="2019" y="1254"/>
                <a:ext cx="315" cy="287"/>
              </a:xfrm>
              <a:custGeom>
                <a:avLst/>
                <a:gdLst>
                  <a:gd name="T0" fmla="*/ 313 w 1261"/>
                  <a:gd name="T1" fmla="*/ 132 h 1150"/>
                  <a:gd name="T2" fmla="*/ 315 w 1261"/>
                  <a:gd name="T3" fmla="*/ 64 h 1150"/>
                  <a:gd name="T4" fmla="*/ 314 w 1261"/>
                  <a:gd name="T5" fmla="*/ 9 h 1150"/>
                  <a:gd name="T6" fmla="*/ 274 w 1261"/>
                  <a:gd name="T7" fmla="*/ 0 h 1150"/>
                  <a:gd name="T8" fmla="*/ 127 w 1261"/>
                  <a:gd name="T9" fmla="*/ 1 h 1150"/>
                  <a:gd name="T10" fmla="*/ 31 w 1261"/>
                  <a:gd name="T11" fmla="*/ 16 h 1150"/>
                  <a:gd name="T12" fmla="*/ 2 w 1261"/>
                  <a:gd name="T13" fmla="*/ 26 h 1150"/>
                  <a:gd name="T14" fmla="*/ 0 w 1261"/>
                  <a:gd name="T15" fmla="*/ 91 h 1150"/>
                  <a:gd name="T16" fmla="*/ 2 w 1261"/>
                  <a:gd name="T17" fmla="*/ 184 h 1150"/>
                  <a:gd name="T18" fmla="*/ 12 w 1261"/>
                  <a:gd name="T19" fmla="*/ 246 h 1150"/>
                  <a:gd name="T20" fmla="*/ 26 w 1261"/>
                  <a:gd name="T21" fmla="*/ 259 h 1150"/>
                  <a:gd name="T22" fmla="*/ 103 w 1261"/>
                  <a:gd name="T23" fmla="*/ 278 h 1150"/>
                  <a:gd name="T24" fmla="*/ 183 w 1261"/>
                  <a:gd name="T25" fmla="*/ 287 h 1150"/>
                  <a:gd name="T26" fmla="*/ 260 w 1261"/>
                  <a:gd name="T27" fmla="*/ 281 h 1150"/>
                  <a:gd name="T28" fmla="*/ 202 w 1261"/>
                  <a:gd name="T29" fmla="*/ 277 h 1150"/>
                  <a:gd name="T30" fmla="*/ 71 w 1261"/>
                  <a:gd name="T31" fmla="*/ 260 h 1150"/>
                  <a:gd name="T32" fmla="*/ 31 w 1261"/>
                  <a:gd name="T33" fmla="*/ 247 h 1150"/>
                  <a:gd name="T34" fmla="*/ 23 w 1261"/>
                  <a:gd name="T35" fmla="*/ 219 h 1150"/>
                  <a:gd name="T36" fmla="*/ 17 w 1261"/>
                  <a:gd name="T37" fmla="*/ 158 h 1150"/>
                  <a:gd name="T38" fmla="*/ 16 w 1261"/>
                  <a:gd name="T39" fmla="*/ 91 h 1150"/>
                  <a:gd name="T40" fmla="*/ 24 w 1261"/>
                  <a:gd name="T41" fmla="*/ 40 h 1150"/>
                  <a:gd name="T42" fmla="*/ 60 w 1261"/>
                  <a:gd name="T43" fmla="*/ 28 h 1150"/>
                  <a:gd name="T44" fmla="*/ 157 w 1261"/>
                  <a:gd name="T45" fmla="*/ 14 h 1150"/>
                  <a:gd name="T46" fmla="*/ 250 w 1261"/>
                  <a:gd name="T47" fmla="*/ 13 h 1150"/>
                  <a:gd name="T48" fmla="*/ 301 w 1261"/>
                  <a:gd name="T49" fmla="*/ 19 h 1150"/>
                  <a:gd name="T50" fmla="*/ 307 w 1261"/>
                  <a:gd name="T51" fmla="*/ 36 h 1150"/>
                  <a:gd name="T52" fmla="*/ 305 w 1261"/>
                  <a:gd name="T53" fmla="*/ 109 h 1150"/>
                  <a:gd name="T54" fmla="*/ 306 w 1261"/>
                  <a:gd name="T55" fmla="*/ 223 h 1150"/>
                  <a:gd name="T56" fmla="*/ 313 w 1261"/>
                  <a:gd name="T57" fmla="*/ 132 h 1150"/>
                  <a:gd name="T58" fmla="*/ 313 w 1261"/>
                  <a:gd name="T59" fmla="*/ 132 h 11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261"/>
                  <a:gd name="T91" fmla="*/ 0 h 1150"/>
                  <a:gd name="T92" fmla="*/ 1261 w 1261"/>
                  <a:gd name="T93" fmla="*/ 1150 h 11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261" h="1150">
                    <a:moveTo>
                      <a:pt x="1254" y="528"/>
                    </a:moveTo>
                    <a:lnTo>
                      <a:pt x="1261" y="256"/>
                    </a:lnTo>
                    <a:lnTo>
                      <a:pt x="1258" y="37"/>
                    </a:lnTo>
                    <a:lnTo>
                      <a:pt x="1097" y="0"/>
                    </a:lnTo>
                    <a:lnTo>
                      <a:pt x="509" y="4"/>
                    </a:lnTo>
                    <a:lnTo>
                      <a:pt x="126" y="63"/>
                    </a:lnTo>
                    <a:lnTo>
                      <a:pt x="10" y="104"/>
                    </a:lnTo>
                    <a:lnTo>
                      <a:pt x="0" y="363"/>
                    </a:lnTo>
                    <a:lnTo>
                      <a:pt x="8" y="736"/>
                    </a:lnTo>
                    <a:lnTo>
                      <a:pt x="50" y="984"/>
                    </a:lnTo>
                    <a:lnTo>
                      <a:pt x="105" y="1037"/>
                    </a:lnTo>
                    <a:lnTo>
                      <a:pt x="413" y="1112"/>
                    </a:lnTo>
                    <a:lnTo>
                      <a:pt x="733" y="1150"/>
                    </a:lnTo>
                    <a:lnTo>
                      <a:pt x="1039" y="1124"/>
                    </a:lnTo>
                    <a:lnTo>
                      <a:pt x="808" y="1108"/>
                    </a:lnTo>
                    <a:lnTo>
                      <a:pt x="284" y="1041"/>
                    </a:lnTo>
                    <a:lnTo>
                      <a:pt x="123" y="991"/>
                    </a:lnTo>
                    <a:lnTo>
                      <a:pt x="92" y="877"/>
                    </a:lnTo>
                    <a:lnTo>
                      <a:pt x="68" y="635"/>
                    </a:lnTo>
                    <a:lnTo>
                      <a:pt x="66" y="366"/>
                    </a:lnTo>
                    <a:lnTo>
                      <a:pt x="96" y="161"/>
                    </a:lnTo>
                    <a:lnTo>
                      <a:pt x="239" y="111"/>
                    </a:lnTo>
                    <a:lnTo>
                      <a:pt x="628" y="55"/>
                    </a:lnTo>
                    <a:lnTo>
                      <a:pt x="999" y="51"/>
                    </a:lnTo>
                    <a:lnTo>
                      <a:pt x="1204" y="78"/>
                    </a:lnTo>
                    <a:lnTo>
                      <a:pt x="1229" y="146"/>
                    </a:lnTo>
                    <a:lnTo>
                      <a:pt x="1219" y="437"/>
                    </a:lnTo>
                    <a:lnTo>
                      <a:pt x="1223" y="895"/>
                    </a:lnTo>
                    <a:lnTo>
                      <a:pt x="1254" y="5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24" name="Freeform 36"/>
              <p:cNvSpPr>
                <a:spLocks/>
              </p:cNvSpPr>
              <p:nvPr/>
            </p:nvSpPr>
            <p:spPr bwMode="auto">
              <a:xfrm>
                <a:off x="2047" y="1285"/>
                <a:ext cx="96" cy="223"/>
              </a:xfrm>
              <a:custGeom>
                <a:avLst/>
                <a:gdLst>
                  <a:gd name="T0" fmla="*/ 10 w 384"/>
                  <a:gd name="T1" fmla="*/ 14 h 890"/>
                  <a:gd name="T2" fmla="*/ 2 w 384"/>
                  <a:gd name="T3" fmla="*/ 51 h 890"/>
                  <a:gd name="T4" fmla="*/ 0 w 384"/>
                  <a:gd name="T5" fmla="*/ 93 h 890"/>
                  <a:gd name="T6" fmla="*/ 1 w 384"/>
                  <a:gd name="T7" fmla="*/ 131 h 890"/>
                  <a:gd name="T8" fmla="*/ 3 w 384"/>
                  <a:gd name="T9" fmla="*/ 159 h 890"/>
                  <a:gd name="T10" fmla="*/ 8 w 384"/>
                  <a:gd name="T11" fmla="*/ 190 h 890"/>
                  <a:gd name="T12" fmla="*/ 13 w 384"/>
                  <a:gd name="T13" fmla="*/ 209 h 890"/>
                  <a:gd name="T14" fmla="*/ 47 w 384"/>
                  <a:gd name="T15" fmla="*/ 219 h 890"/>
                  <a:gd name="T16" fmla="*/ 96 w 384"/>
                  <a:gd name="T17" fmla="*/ 223 h 890"/>
                  <a:gd name="T18" fmla="*/ 54 w 384"/>
                  <a:gd name="T19" fmla="*/ 198 h 890"/>
                  <a:gd name="T20" fmla="*/ 39 w 384"/>
                  <a:gd name="T21" fmla="*/ 165 h 890"/>
                  <a:gd name="T22" fmla="*/ 35 w 384"/>
                  <a:gd name="T23" fmla="*/ 93 h 890"/>
                  <a:gd name="T24" fmla="*/ 42 w 384"/>
                  <a:gd name="T25" fmla="*/ 58 h 890"/>
                  <a:gd name="T26" fmla="*/ 52 w 384"/>
                  <a:gd name="T27" fmla="*/ 29 h 890"/>
                  <a:gd name="T28" fmla="*/ 65 w 384"/>
                  <a:gd name="T29" fmla="*/ 10 h 890"/>
                  <a:gd name="T30" fmla="*/ 92 w 384"/>
                  <a:gd name="T31" fmla="*/ 0 h 890"/>
                  <a:gd name="T32" fmla="*/ 47 w 384"/>
                  <a:gd name="T33" fmla="*/ 2 h 890"/>
                  <a:gd name="T34" fmla="*/ 10 w 384"/>
                  <a:gd name="T35" fmla="*/ 14 h 890"/>
                  <a:gd name="T36" fmla="*/ 10 w 384"/>
                  <a:gd name="T37" fmla="*/ 14 h 8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84"/>
                  <a:gd name="T58" fmla="*/ 0 h 890"/>
                  <a:gd name="T59" fmla="*/ 384 w 384"/>
                  <a:gd name="T60" fmla="*/ 890 h 89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84" h="890">
                    <a:moveTo>
                      <a:pt x="39" y="56"/>
                    </a:moveTo>
                    <a:lnTo>
                      <a:pt x="7" y="203"/>
                    </a:lnTo>
                    <a:lnTo>
                      <a:pt x="0" y="370"/>
                    </a:lnTo>
                    <a:lnTo>
                      <a:pt x="2" y="522"/>
                    </a:lnTo>
                    <a:lnTo>
                      <a:pt x="11" y="634"/>
                    </a:lnTo>
                    <a:lnTo>
                      <a:pt x="30" y="760"/>
                    </a:lnTo>
                    <a:lnTo>
                      <a:pt x="50" y="836"/>
                    </a:lnTo>
                    <a:lnTo>
                      <a:pt x="189" y="873"/>
                    </a:lnTo>
                    <a:lnTo>
                      <a:pt x="384" y="890"/>
                    </a:lnTo>
                    <a:lnTo>
                      <a:pt x="215" y="792"/>
                    </a:lnTo>
                    <a:lnTo>
                      <a:pt x="154" y="658"/>
                    </a:lnTo>
                    <a:lnTo>
                      <a:pt x="141" y="372"/>
                    </a:lnTo>
                    <a:lnTo>
                      <a:pt x="169" y="233"/>
                    </a:lnTo>
                    <a:lnTo>
                      <a:pt x="206" y="117"/>
                    </a:lnTo>
                    <a:lnTo>
                      <a:pt x="260" y="39"/>
                    </a:lnTo>
                    <a:lnTo>
                      <a:pt x="368" y="0"/>
                    </a:lnTo>
                    <a:lnTo>
                      <a:pt x="189" y="6"/>
                    </a:lnTo>
                    <a:lnTo>
                      <a:pt x="39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25" name="Freeform 37"/>
              <p:cNvSpPr>
                <a:spLocks/>
              </p:cNvSpPr>
              <p:nvPr/>
            </p:nvSpPr>
            <p:spPr bwMode="auto">
              <a:xfrm>
                <a:off x="2200" y="1408"/>
                <a:ext cx="108" cy="110"/>
              </a:xfrm>
              <a:custGeom>
                <a:avLst/>
                <a:gdLst>
                  <a:gd name="T0" fmla="*/ 0 w 433"/>
                  <a:gd name="T1" fmla="*/ 103 h 437"/>
                  <a:gd name="T2" fmla="*/ 30 w 433"/>
                  <a:gd name="T3" fmla="*/ 102 h 437"/>
                  <a:gd name="T4" fmla="*/ 48 w 433"/>
                  <a:gd name="T5" fmla="*/ 92 h 437"/>
                  <a:gd name="T6" fmla="*/ 67 w 433"/>
                  <a:gd name="T7" fmla="*/ 79 h 437"/>
                  <a:gd name="T8" fmla="*/ 81 w 433"/>
                  <a:gd name="T9" fmla="*/ 63 h 437"/>
                  <a:gd name="T10" fmla="*/ 92 w 433"/>
                  <a:gd name="T11" fmla="*/ 44 h 437"/>
                  <a:gd name="T12" fmla="*/ 104 w 433"/>
                  <a:gd name="T13" fmla="*/ 20 h 437"/>
                  <a:gd name="T14" fmla="*/ 107 w 433"/>
                  <a:gd name="T15" fmla="*/ 0 h 437"/>
                  <a:gd name="T16" fmla="*/ 107 w 433"/>
                  <a:gd name="T17" fmla="*/ 12 h 437"/>
                  <a:gd name="T18" fmla="*/ 108 w 433"/>
                  <a:gd name="T19" fmla="*/ 21 h 437"/>
                  <a:gd name="T20" fmla="*/ 108 w 433"/>
                  <a:gd name="T21" fmla="*/ 26 h 437"/>
                  <a:gd name="T22" fmla="*/ 107 w 433"/>
                  <a:gd name="T23" fmla="*/ 31 h 437"/>
                  <a:gd name="T24" fmla="*/ 107 w 433"/>
                  <a:gd name="T25" fmla="*/ 32 h 437"/>
                  <a:gd name="T26" fmla="*/ 107 w 433"/>
                  <a:gd name="T27" fmla="*/ 33 h 437"/>
                  <a:gd name="T28" fmla="*/ 107 w 433"/>
                  <a:gd name="T29" fmla="*/ 33 h 437"/>
                  <a:gd name="T30" fmla="*/ 107 w 433"/>
                  <a:gd name="T31" fmla="*/ 34 h 437"/>
                  <a:gd name="T32" fmla="*/ 107 w 433"/>
                  <a:gd name="T33" fmla="*/ 34 h 437"/>
                  <a:gd name="T34" fmla="*/ 107 w 433"/>
                  <a:gd name="T35" fmla="*/ 34 h 437"/>
                  <a:gd name="T36" fmla="*/ 107 w 433"/>
                  <a:gd name="T37" fmla="*/ 37 h 437"/>
                  <a:gd name="T38" fmla="*/ 107 w 433"/>
                  <a:gd name="T39" fmla="*/ 38 h 437"/>
                  <a:gd name="T40" fmla="*/ 107 w 433"/>
                  <a:gd name="T41" fmla="*/ 38 h 437"/>
                  <a:gd name="T42" fmla="*/ 107 w 433"/>
                  <a:gd name="T43" fmla="*/ 39 h 437"/>
                  <a:gd name="T44" fmla="*/ 105 w 433"/>
                  <a:gd name="T45" fmla="*/ 52 h 437"/>
                  <a:gd name="T46" fmla="*/ 102 w 433"/>
                  <a:gd name="T47" fmla="*/ 77 h 437"/>
                  <a:gd name="T48" fmla="*/ 95 w 433"/>
                  <a:gd name="T49" fmla="*/ 95 h 437"/>
                  <a:gd name="T50" fmla="*/ 80 w 433"/>
                  <a:gd name="T51" fmla="*/ 107 h 437"/>
                  <a:gd name="T52" fmla="*/ 63 w 433"/>
                  <a:gd name="T53" fmla="*/ 109 h 437"/>
                  <a:gd name="T54" fmla="*/ 39 w 433"/>
                  <a:gd name="T55" fmla="*/ 110 h 437"/>
                  <a:gd name="T56" fmla="*/ 0 w 433"/>
                  <a:gd name="T57" fmla="*/ 103 h 437"/>
                  <a:gd name="T58" fmla="*/ 0 w 433"/>
                  <a:gd name="T59" fmla="*/ 103 h 43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433"/>
                  <a:gd name="T91" fmla="*/ 0 h 437"/>
                  <a:gd name="T92" fmla="*/ 433 w 433"/>
                  <a:gd name="T93" fmla="*/ 437 h 437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433" h="437">
                    <a:moveTo>
                      <a:pt x="0" y="411"/>
                    </a:moveTo>
                    <a:lnTo>
                      <a:pt x="122" y="404"/>
                    </a:lnTo>
                    <a:lnTo>
                      <a:pt x="194" y="364"/>
                    </a:lnTo>
                    <a:lnTo>
                      <a:pt x="268" y="315"/>
                    </a:lnTo>
                    <a:lnTo>
                      <a:pt x="326" y="251"/>
                    </a:lnTo>
                    <a:lnTo>
                      <a:pt x="369" y="175"/>
                    </a:lnTo>
                    <a:lnTo>
                      <a:pt x="415" y="79"/>
                    </a:lnTo>
                    <a:lnTo>
                      <a:pt x="428" y="0"/>
                    </a:lnTo>
                    <a:lnTo>
                      <a:pt x="430" y="48"/>
                    </a:lnTo>
                    <a:lnTo>
                      <a:pt x="432" y="83"/>
                    </a:lnTo>
                    <a:lnTo>
                      <a:pt x="433" y="104"/>
                    </a:lnTo>
                    <a:lnTo>
                      <a:pt x="430" y="122"/>
                    </a:lnTo>
                    <a:lnTo>
                      <a:pt x="430" y="128"/>
                    </a:lnTo>
                    <a:lnTo>
                      <a:pt x="430" y="131"/>
                    </a:lnTo>
                    <a:lnTo>
                      <a:pt x="429" y="133"/>
                    </a:lnTo>
                    <a:lnTo>
                      <a:pt x="429" y="134"/>
                    </a:lnTo>
                    <a:lnTo>
                      <a:pt x="429" y="135"/>
                    </a:lnTo>
                    <a:lnTo>
                      <a:pt x="429" y="137"/>
                    </a:lnTo>
                    <a:lnTo>
                      <a:pt x="428" y="146"/>
                    </a:lnTo>
                    <a:lnTo>
                      <a:pt x="428" y="150"/>
                    </a:lnTo>
                    <a:lnTo>
                      <a:pt x="428" y="152"/>
                    </a:lnTo>
                    <a:lnTo>
                      <a:pt x="427" y="154"/>
                    </a:lnTo>
                    <a:lnTo>
                      <a:pt x="422" y="205"/>
                    </a:lnTo>
                    <a:lnTo>
                      <a:pt x="408" y="307"/>
                    </a:lnTo>
                    <a:lnTo>
                      <a:pt x="382" y="376"/>
                    </a:lnTo>
                    <a:lnTo>
                      <a:pt x="322" y="424"/>
                    </a:lnTo>
                    <a:lnTo>
                      <a:pt x="252" y="434"/>
                    </a:lnTo>
                    <a:lnTo>
                      <a:pt x="158" y="437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C5B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8447" name="Group 38"/>
            <p:cNvGrpSpPr>
              <a:grpSpLocks/>
            </p:cNvGrpSpPr>
            <p:nvPr/>
          </p:nvGrpSpPr>
          <p:grpSpPr bwMode="auto">
            <a:xfrm>
              <a:off x="2592" y="3249"/>
              <a:ext cx="509" cy="454"/>
              <a:chOff x="1973" y="1187"/>
              <a:chExt cx="512" cy="617"/>
            </a:xfrm>
          </p:grpSpPr>
          <p:sp>
            <p:nvSpPr>
              <p:cNvPr id="18484" name="AutoShape 39"/>
              <p:cNvSpPr>
                <a:spLocks noChangeAspect="1" noChangeArrowheads="1" noTextEdit="1"/>
              </p:cNvSpPr>
              <p:nvPr/>
            </p:nvSpPr>
            <p:spPr bwMode="auto">
              <a:xfrm>
                <a:off x="1973" y="1187"/>
                <a:ext cx="512" cy="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85" name="Freeform 40"/>
              <p:cNvSpPr>
                <a:spLocks/>
              </p:cNvSpPr>
              <p:nvPr/>
            </p:nvSpPr>
            <p:spPr bwMode="auto">
              <a:xfrm>
                <a:off x="1978" y="1199"/>
                <a:ext cx="491" cy="582"/>
              </a:xfrm>
              <a:custGeom>
                <a:avLst/>
                <a:gdLst>
                  <a:gd name="T0" fmla="*/ 2 w 1964"/>
                  <a:gd name="T1" fmla="*/ 90 h 2329"/>
                  <a:gd name="T2" fmla="*/ 0 w 1964"/>
                  <a:gd name="T3" fmla="*/ 48 h 2329"/>
                  <a:gd name="T4" fmla="*/ 13 w 1964"/>
                  <a:gd name="T5" fmla="*/ 38 h 2329"/>
                  <a:gd name="T6" fmla="*/ 33 w 1964"/>
                  <a:gd name="T7" fmla="*/ 32 h 2329"/>
                  <a:gd name="T8" fmla="*/ 360 w 1964"/>
                  <a:gd name="T9" fmla="*/ 0 h 2329"/>
                  <a:gd name="T10" fmla="*/ 389 w 1964"/>
                  <a:gd name="T11" fmla="*/ 12 h 2329"/>
                  <a:gd name="T12" fmla="*/ 415 w 1964"/>
                  <a:gd name="T13" fmla="*/ 28 h 2329"/>
                  <a:gd name="T14" fmla="*/ 454 w 1964"/>
                  <a:gd name="T15" fmla="*/ 110 h 2329"/>
                  <a:gd name="T16" fmla="*/ 455 w 1964"/>
                  <a:gd name="T17" fmla="*/ 137 h 2329"/>
                  <a:gd name="T18" fmla="*/ 491 w 1964"/>
                  <a:gd name="T19" fmla="*/ 202 h 2329"/>
                  <a:gd name="T20" fmla="*/ 471 w 1964"/>
                  <a:gd name="T21" fmla="*/ 304 h 2329"/>
                  <a:gd name="T22" fmla="*/ 408 w 1964"/>
                  <a:gd name="T23" fmla="*/ 325 h 2329"/>
                  <a:gd name="T24" fmla="*/ 399 w 1964"/>
                  <a:gd name="T25" fmla="*/ 362 h 2329"/>
                  <a:gd name="T26" fmla="*/ 361 w 1964"/>
                  <a:gd name="T27" fmla="*/ 379 h 2329"/>
                  <a:gd name="T28" fmla="*/ 417 w 1964"/>
                  <a:gd name="T29" fmla="*/ 410 h 2329"/>
                  <a:gd name="T30" fmla="*/ 415 w 1964"/>
                  <a:gd name="T31" fmla="*/ 469 h 2329"/>
                  <a:gd name="T32" fmla="*/ 322 w 1964"/>
                  <a:gd name="T33" fmla="*/ 582 h 2329"/>
                  <a:gd name="T34" fmla="*/ 38 w 1964"/>
                  <a:gd name="T35" fmla="*/ 522 h 2329"/>
                  <a:gd name="T36" fmla="*/ 18 w 1964"/>
                  <a:gd name="T37" fmla="*/ 415 h 2329"/>
                  <a:gd name="T38" fmla="*/ 88 w 1964"/>
                  <a:gd name="T39" fmla="*/ 390 h 2329"/>
                  <a:gd name="T40" fmla="*/ 89 w 1964"/>
                  <a:gd name="T41" fmla="*/ 375 h 2329"/>
                  <a:gd name="T42" fmla="*/ 115 w 1964"/>
                  <a:gd name="T43" fmla="*/ 374 h 2329"/>
                  <a:gd name="T44" fmla="*/ 116 w 1964"/>
                  <a:gd name="T45" fmla="*/ 350 h 2329"/>
                  <a:gd name="T46" fmla="*/ 44 w 1964"/>
                  <a:gd name="T47" fmla="*/ 333 h 2329"/>
                  <a:gd name="T48" fmla="*/ 25 w 1964"/>
                  <a:gd name="T49" fmla="*/ 302 h 2329"/>
                  <a:gd name="T50" fmla="*/ 2 w 1964"/>
                  <a:gd name="T51" fmla="*/ 90 h 2329"/>
                  <a:gd name="T52" fmla="*/ 2 w 1964"/>
                  <a:gd name="T53" fmla="*/ 90 h 232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964"/>
                  <a:gd name="T82" fmla="*/ 0 h 2329"/>
                  <a:gd name="T83" fmla="*/ 1964 w 1964"/>
                  <a:gd name="T84" fmla="*/ 2329 h 2329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964" h="2329">
                    <a:moveTo>
                      <a:pt x="7" y="359"/>
                    </a:moveTo>
                    <a:lnTo>
                      <a:pt x="0" y="192"/>
                    </a:lnTo>
                    <a:lnTo>
                      <a:pt x="50" y="154"/>
                    </a:lnTo>
                    <a:lnTo>
                      <a:pt x="130" y="130"/>
                    </a:lnTo>
                    <a:lnTo>
                      <a:pt x="1438" y="0"/>
                    </a:lnTo>
                    <a:lnTo>
                      <a:pt x="1557" y="47"/>
                    </a:lnTo>
                    <a:lnTo>
                      <a:pt x="1659" y="112"/>
                    </a:lnTo>
                    <a:lnTo>
                      <a:pt x="1814" y="439"/>
                    </a:lnTo>
                    <a:lnTo>
                      <a:pt x="1821" y="547"/>
                    </a:lnTo>
                    <a:lnTo>
                      <a:pt x="1964" y="810"/>
                    </a:lnTo>
                    <a:lnTo>
                      <a:pt x="1883" y="1218"/>
                    </a:lnTo>
                    <a:lnTo>
                      <a:pt x="1633" y="1299"/>
                    </a:lnTo>
                    <a:lnTo>
                      <a:pt x="1594" y="1448"/>
                    </a:lnTo>
                    <a:lnTo>
                      <a:pt x="1443" y="1515"/>
                    </a:lnTo>
                    <a:lnTo>
                      <a:pt x="1669" y="1642"/>
                    </a:lnTo>
                    <a:lnTo>
                      <a:pt x="1658" y="1875"/>
                    </a:lnTo>
                    <a:lnTo>
                      <a:pt x="1286" y="2329"/>
                    </a:lnTo>
                    <a:lnTo>
                      <a:pt x="151" y="2090"/>
                    </a:lnTo>
                    <a:lnTo>
                      <a:pt x="72" y="1660"/>
                    </a:lnTo>
                    <a:lnTo>
                      <a:pt x="353" y="1561"/>
                    </a:lnTo>
                    <a:lnTo>
                      <a:pt x="356" y="1502"/>
                    </a:lnTo>
                    <a:lnTo>
                      <a:pt x="461" y="1498"/>
                    </a:lnTo>
                    <a:lnTo>
                      <a:pt x="465" y="1402"/>
                    </a:lnTo>
                    <a:lnTo>
                      <a:pt x="174" y="1331"/>
                    </a:lnTo>
                    <a:lnTo>
                      <a:pt x="100" y="1209"/>
                    </a:lnTo>
                    <a:lnTo>
                      <a:pt x="7" y="3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86" name="Freeform 41"/>
              <p:cNvSpPr>
                <a:spLocks/>
              </p:cNvSpPr>
              <p:nvPr/>
            </p:nvSpPr>
            <p:spPr bwMode="auto">
              <a:xfrm>
                <a:off x="1988" y="1207"/>
                <a:ext cx="481" cy="574"/>
              </a:xfrm>
              <a:custGeom>
                <a:avLst/>
                <a:gdLst>
                  <a:gd name="T0" fmla="*/ 83 w 1923"/>
                  <a:gd name="T1" fmla="*/ 386 h 2295"/>
                  <a:gd name="T2" fmla="*/ 80 w 1923"/>
                  <a:gd name="T3" fmla="*/ 374 h 2295"/>
                  <a:gd name="T4" fmla="*/ 116 w 1923"/>
                  <a:gd name="T5" fmla="*/ 387 h 2295"/>
                  <a:gd name="T6" fmla="*/ 179 w 1923"/>
                  <a:gd name="T7" fmla="*/ 404 h 2295"/>
                  <a:gd name="T8" fmla="*/ 207 w 1923"/>
                  <a:gd name="T9" fmla="*/ 398 h 2295"/>
                  <a:gd name="T10" fmla="*/ 140 w 1923"/>
                  <a:gd name="T11" fmla="*/ 377 h 2295"/>
                  <a:gd name="T12" fmla="*/ 105 w 1923"/>
                  <a:gd name="T13" fmla="*/ 366 h 2295"/>
                  <a:gd name="T14" fmla="*/ 117 w 1923"/>
                  <a:gd name="T15" fmla="*/ 345 h 2295"/>
                  <a:gd name="T16" fmla="*/ 31 w 1923"/>
                  <a:gd name="T17" fmla="*/ 318 h 2295"/>
                  <a:gd name="T18" fmla="*/ 6 w 1923"/>
                  <a:gd name="T19" fmla="*/ 273 h 2295"/>
                  <a:gd name="T20" fmla="*/ 0 w 1923"/>
                  <a:gd name="T21" fmla="*/ 51 h 2295"/>
                  <a:gd name="T22" fmla="*/ 19 w 1923"/>
                  <a:gd name="T23" fmla="*/ 40 h 2295"/>
                  <a:gd name="T24" fmla="*/ 304 w 1923"/>
                  <a:gd name="T25" fmla="*/ 10 h 2295"/>
                  <a:gd name="T26" fmla="*/ 340 w 1923"/>
                  <a:gd name="T27" fmla="*/ 9 h 2295"/>
                  <a:gd name="T28" fmla="*/ 368 w 1923"/>
                  <a:gd name="T29" fmla="*/ 0 h 2295"/>
                  <a:gd name="T30" fmla="*/ 391 w 1923"/>
                  <a:gd name="T31" fmla="*/ 12 h 2295"/>
                  <a:gd name="T32" fmla="*/ 420 w 1923"/>
                  <a:gd name="T33" fmla="*/ 59 h 2295"/>
                  <a:gd name="T34" fmla="*/ 443 w 1923"/>
                  <a:gd name="T35" fmla="*/ 107 h 2295"/>
                  <a:gd name="T36" fmla="*/ 439 w 1923"/>
                  <a:gd name="T37" fmla="*/ 126 h 2295"/>
                  <a:gd name="T38" fmla="*/ 481 w 1923"/>
                  <a:gd name="T39" fmla="*/ 194 h 2295"/>
                  <a:gd name="T40" fmla="*/ 461 w 1923"/>
                  <a:gd name="T41" fmla="*/ 296 h 2295"/>
                  <a:gd name="T42" fmla="*/ 392 w 1923"/>
                  <a:gd name="T43" fmla="*/ 319 h 2295"/>
                  <a:gd name="T44" fmla="*/ 371 w 1923"/>
                  <a:gd name="T45" fmla="*/ 361 h 2295"/>
                  <a:gd name="T46" fmla="*/ 339 w 1923"/>
                  <a:gd name="T47" fmla="*/ 375 h 2295"/>
                  <a:gd name="T48" fmla="*/ 373 w 1923"/>
                  <a:gd name="T49" fmla="*/ 444 h 2295"/>
                  <a:gd name="T50" fmla="*/ 311 w 1923"/>
                  <a:gd name="T51" fmla="*/ 574 h 2295"/>
                  <a:gd name="T52" fmla="*/ 28 w 1923"/>
                  <a:gd name="T53" fmla="*/ 514 h 2295"/>
                  <a:gd name="T54" fmla="*/ 30 w 1923"/>
                  <a:gd name="T55" fmla="*/ 440 h 2295"/>
                  <a:gd name="T56" fmla="*/ 309 w 1923"/>
                  <a:gd name="T57" fmla="*/ 471 h 2295"/>
                  <a:gd name="T58" fmla="*/ 323 w 1923"/>
                  <a:gd name="T59" fmla="*/ 443 h 2295"/>
                  <a:gd name="T60" fmla="*/ 217 w 1923"/>
                  <a:gd name="T61" fmla="*/ 429 h 2295"/>
                  <a:gd name="T62" fmla="*/ 120 w 1923"/>
                  <a:gd name="T63" fmla="*/ 407 h 2295"/>
                  <a:gd name="T64" fmla="*/ 83 w 1923"/>
                  <a:gd name="T65" fmla="*/ 386 h 2295"/>
                  <a:gd name="T66" fmla="*/ 83 w 1923"/>
                  <a:gd name="T67" fmla="*/ 386 h 22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923"/>
                  <a:gd name="T103" fmla="*/ 0 h 2295"/>
                  <a:gd name="T104" fmla="*/ 1923 w 1923"/>
                  <a:gd name="T105" fmla="*/ 2295 h 22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923" h="2295">
                    <a:moveTo>
                      <a:pt x="331" y="1545"/>
                    </a:moveTo>
                    <a:lnTo>
                      <a:pt x="321" y="1497"/>
                    </a:lnTo>
                    <a:lnTo>
                      <a:pt x="463" y="1548"/>
                    </a:lnTo>
                    <a:lnTo>
                      <a:pt x="716" y="1615"/>
                    </a:lnTo>
                    <a:lnTo>
                      <a:pt x="826" y="1592"/>
                    </a:lnTo>
                    <a:lnTo>
                      <a:pt x="559" y="1508"/>
                    </a:lnTo>
                    <a:lnTo>
                      <a:pt x="420" y="1464"/>
                    </a:lnTo>
                    <a:lnTo>
                      <a:pt x="467" y="1378"/>
                    </a:lnTo>
                    <a:lnTo>
                      <a:pt x="124" y="1271"/>
                    </a:lnTo>
                    <a:lnTo>
                      <a:pt x="24" y="1093"/>
                    </a:lnTo>
                    <a:lnTo>
                      <a:pt x="0" y="202"/>
                    </a:lnTo>
                    <a:lnTo>
                      <a:pt x="74" y="159"/>
                    </a:lnTo>
                    <a:lnTo>
                      <a:pt x="1216" y="40"/>
                    </a:lnTo>
                    <a:lnTo>
                      <a:pt x="1360" y="37"/>
                    </a:lnTo>
                    <a:lnTo>
                      <a:pt x="1471" y="0"/>
                    </a:lnTo>
                    <a:lnTo>
                      <a:pt x="1563" y="46"/>
                    </a:lnTo>
                    <a:lnTo>
                      <a:pt x="1679" y="237"/>
                    </a:lnTo>
                    <a:lnTo>
                      <a:pt x="1773" y="429"/>
                    </a:lnTo>
                    <a:lnTo>
                      <a:pt x="1755" y="504"/>
                    </a:lnTo>
                    <a:lnTo>
                      <a:pt x="1923" y="776"/>
                    </a:lnTo>
                    <a:lnTo>
                      <a:pt x="1842" y="1184"/>
                    </a:lnTo>
                    <a:lnTo>
                      <a:pt x="1567" y="1277"/>
                    </a:lnTo>
                    <a:lnTo>
                      <a:pt x="1484" y="1442"/>
                    </a:lnTo>
                    <a:lnTo>
                      <a:pt x="1357" y="1501"/>
                    </a:lnTo>
                    <a:lnTo>
                      <a:pt x="1492" y="1777"/>
                    </a:lnTo>
                    <a:lnTo>
                      <a:pt x="1245" y="2295"/>
                    </a:lnTo>
                    <a:lnTo>
                      <a:pt x="110" y="2056"/>
                    </a:lnTo>
                    <a:lnTo>
                      <a:pt x="121" y="1760"/>
                    </a:lnTo>
                    <a:lnTo>
                      <a:pt x="1234" y="1884"/>
                    </a:lnTo>
                    <a:lnTo>
                      <a:pt x="1291" y="1773"/>
                    </a:lnTo>
                    <a:lnTo>
                      <a:pt x="867" y="1714"/>
                    </a:lnTo>
                    <a:lnTo>
                      <a:pt x="481" y="1626"/>
                    </a:lnTo>
                    <a:lnTo>
                      <a:pt x="331" y="1545"/>
                    </a:lnTo>
                    <a:close/>
                  </a:path>
                </a:pathLst>
              </a:custGeom>
              <a:solidFill>
                <a:srgbClr val="F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87" name="Freeform 42"/>
              <p:cNvSpPr>
                <a:spLocks/>
              </p:cNvSpPr>
              <p:nvPr/>
            </p:nvSpPr>
            <p:spPr bwMode="auto">
              <a:xfrm>
                <a:off x="2378" y="1699"/>
                <a:ext cx="86" cy="82"/>
              </a:xfrm>
              <a:custGeom>
                <a:avLst/>
                <a:gdLst>
                  <a:gd name="T0" fmla="*/ 52 w 345"/>
                  <a:gd name="T1" fmla="*/ 0 h 328"/>
                  <a:gd name="T2" fmla="*/ 11 w 345"/>
                  <a:gd name="T3" fmla="*/ 5 h 328"/>
                  <a:gd name="T4" fmla="*/ 10 w 345"/>
                  <a:gd name="T5" fmla="*/ 39 h 328"/>
                  <a:gd name="T6" fmla="*/ 0 w 345"/>
                  <a:gd name="T7" fmla="*/ 53 h 328"/>
                  <a:gd name="T8" fmla="*/ 22 w 345"/>
                  <a:gd name="T9" fmla="*/ 82 h 328"/>
                  <a:gd name="T10" fmla="*/ 72 w 345"/>
                  <a:gd name="T11" fmla="*/ 77 h 328"/>
                  <a:gd name="T12" fmla="*/ 86 w 345"/>
                  <a:gd name="T13" fmla="*/ 52 h 328"/>
                  <a:gd name="T14" fmla="*/ 68 w 345"/>
                  <a:gd name="T15" fmla="*/ 7 h 328"/>
                  <a:gd name="T16" fmla="*/ 52 w 345"/>
                  <a:gd name="T17" fmla="*/ 0 h 328"/>
                  <a:gd name="T18" fmla="*/ 52 w 345"/>
                  <a:gd name="T19" fmla="*/ 0 h 3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5"/>
                  <a:gd name="T31" fmla="*/ 0 h 328"/>
                  <a:gd name="T32" fmla="*/ 345 w 345"/>
                  <a:gd name="T33" fmla="*/ 328 h 3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5" h="328">
                    <a:moveTo>
                      <a:pt x="210" y="0"/>
                    </a:moveTo>
                    <a:lnTo>
                      <a:pt x="46" y="20"/>
                    </a:lnTo>
                    <a:lnTo>
                      <a:pt x="41" y="154"/>
                    </a:lnTo>
                    <a:lnTo>
                      <a:pt x="0" y="213"/>
                    </a:lnTo>
                    <a:lnTo>
                      <a:pt x="89" y="328"/>
                    </a:lnTo>
                    <a:lnTo>
                      <a:pt x="287" y="307"/>
                    </a:lnTo>
                    <a:lnTo>
                      <a:pt x="345" y="209"/>
                    </a:lnTo>
                    <a:lnTo>
                      <a:pt x="273" y="2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88" name="Freeform 43"/>
              <p:cNvSpPr>
                <a:spLocks/>
              </p:cNvSpPr>
              <p:nvPr/>
            </p:nvSpPr>
            <p:spPr bwMode="auto">
              <a:xfrm>
                <a:off x="2376" y="1693"/>
                <a:ext cx="86" cy="94"/>
              </a:xfrm>
              <a:custGeom>
                <a:avLst/>
                <a:gdLst>
                  <a:gd name="T0" fmla="*/ 4 w 346"/>
                  <a:gd name="T1" fmla="*/ 94 h 374"/>
                  <a:gd name="T2" fmla="*/ 0 w 346"/>
                  <a:gd name="T3" fmla="*/ 67 h 374"/>
                  <a:gd name="T4" fmla="*/ 14 w 346"/>
                  <a:gd name="T5" fmla="*/ 56 h 374"/>
                  <a:gd name="T6" fmla="*/ 36 w 346"/>
                  <a:gd name="T7" fmla="*/ 55 h 374"/>
                  <a:gd name="T8" fmla="*/ 53 w 346"/>
                  <a:gd name="T9" fmla="*/ 73 h 374"/>
                  <a:gd name="T10" fmla="*/ 68 w 346"/>
                  <a:gd name="T11" fmla="*/ 62 h 374"/>
                  <a:gd name="T12" fmla="*/ 57 w 346"/>
                  <a:gd name="T13" fmla="*/ 45 h 374"/>
                  <a:gd name="T14" fmla="*/ 18 w 346"/>
                  <a:gd name="T15" fmla="*/ 48 h 374"/>
                  <a:gd name="T16" fmla="*/ 16 w 346"/>
                  <a:gd name="T17" fmla="*/ 26 h 374"/>
                  <a:gd name="T18" fmla="*/ 54 w 346"/>
                  <a:gd name="T19" fmla="*/ 0 h 374"/>
                  <a:gd name="T20" fmla="*/ 79 w 346"/>
                  <a:gd name="T21" fmla="*/ 28 h 374"/>
                  <a:gd name="T22" fmla="*/ 86 w 346"/>
                  <a:gd name="T23" fmla="*/ 65 h 374"/>
                  <a:gd name="T24" fmla="*/ 58 w 346"/>
                  <a:gd name="T25" fmla="*/ 94 h 374"/>
                  <a:gd name="T26" fmla="*/ 4 w 346"/>
                  <a:gd name="T27" fmla="*/ 94 h 374"/>
                  <a:gd name="T28" fmla="*/ 4 w 346"/>
                  <a:gd name="T29" fmla="*/ 94 h 3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6"/>
                  <a:gd name="T46" fmla="*/ 0 h 374"/>
                  <a:gd name="T47" fmla="*/ 346 w 346"/>
                  <a:gd name="T48" fmla="*/ 374 h 37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6" h="374">
                    <a:moveTo>
                      <a:pt x="18" y="374"/>
                    </a:moveTo>
                    <a:lnTo>
                      <a:pt x="0" y="267"/>
                    </a:lnTo>
                    <a:lnTo>
                      <a:pt x="56" y="224"/>
                    </a:lnTo>
                    <a:lnTo>
                      <a:pt x="144" y="220"/>
                    </a:lnTo>
                    <a:lnTo>
                      <a:pt x="214" y="291"/>
                    </a:lnTo>
                    <a:lnTo>
                      <a:pt x="274" y="248"/>
                    </a:lnTo>
                    <a:lnTo>
                      <a:pt x="228" y="181"/>
                    </a:lnTo>
                    <a:lnTo>
                      <a:pt x="73" y="189"/>
                    </a:lnTo>
                    <a:lnTo>
                      <a:pt x="66" y="102"/>
                    </a:lnTo>
                    <a:lnTo>
                      <a:pt x="216" y="0"/>
                    </a:lnTo>
                    <a:lnTo>
                      <a:pt x="317" y="110"/>
                    </a:lnTo>
                    <a:lnTo>
                      <a:pt x="346" y="259"/>
                    </a:lnTo>
                    <a:lnTo>
                      <a:pt x="232" y="374"/>
                    </a:lnTo>
                    <a:lnTo>
                      <a:pt x="18" y="374"/>
                    </a:lnTo>
                    <a:close/>
                  </a:path>
                </a:pathLst>
              </a:custGeom>
              <a:solidFill>
                <a:srgbClr val="F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89" name="Freeform 44"/>
              <p:cNvSpPr>
                <a:spLocks/>
              </p:cNvSpPr>
              <p:nvPr/>
            </p:nvSpPr>
            <p:spPr bwMode="auto">
              <a:xfrm>
                <a:off x="2384" y="1693"/>
                <a:ext cx="87" cy="99"/>
              </a:xfrm>
              <a:custGeom>
                <a:avLst/>
                <a:gdLst>
                  <a:gd name="T0" fmla="*/ 2 w 347"/>
                  <a:gd name="T1" fmla="*/ 95 h 394"/>
                  <a:gd name="T2" fmla="*/ 0 w 347"/>
                  <a:gd name="T3" fmla="*/ 84 h 394"/>
                  <a:gd name="T4" fmla="*/ 19 w 347"/>
                  <a:gd name="T5" fmla="*/ 73 h 394"/>
                  <a:gd name="T6" fmla="*/ 55 w 347"/>
                  <a:gd name="T7" fmla="*/ 75 h 394"/>
                  <a:gd name="T8" fmla="*/ 68 w 347"/>
                  <a:gd name="T9" fmla="*/ 65 h 394"/>
                  <a:gd name="T10" fmla="*/ 65 w 347"/>
                  <a:gd name="T11" fmla="*/ 30 h 394"/>
                  <a:gd name="T12" fmla="*/ 38 w 347"/>
                  <a:gd name="T13" fmla="*/ 19 h 394"/>
                  <a:gd name="T14" fmla="*/ 4 w 347"/>
                  <a:gd name="T15" fmla="*/ 39 h 394"/>
                  <a:gd name="T16" fmla="*/ 5 w 347"/>
                  <a:gd name="T17" fmla="*/ 11 h 394"/>
                  <a:gd name="T18" fmla="*/ 21 w 347"/>
                  <a:gd name="T19" fmla="*/ 1 h 394"/>
                  <a:gd name="T20" fmla="*/ 46 w 347"/>
                  <a:gd name="T21" fmla="*/ 0 h 394"/>
                  <a:gd name="T22" fmla="*/ 67 w 347"/>
                  <a:gd name="T23" fmla="*/ 13 h 394"/>
                  <a:gd name="T24" fmla="*/ 81 w 347"/>
                  <a:gd name="T25" fmla="*/ 31 h 394"/>
                  <a:gd name="T26" fmla="*/ 87 w 347"/>
                  <a:gd name="T27" fmla="*/ 60 h 394"/>
                  <a:gd name="T28" fmla="*/ 82 w 347"/>
                  <a:gd name="T29" fmla="*/ 84 h 394"/>
                  <a:gd name="T30" fmla="*/ 67 w 347"/>
                  <a:gd name="T31" fmla="*/ 97 h 394"/>
                  <a:gd name="T32" fmla="*/ 28 w 347"/>
                  <a:gd name="T33" fmla="*/ 99 h 394"/>
                  <a:gd name="T34" fmla="*/ 2 w 347"/>
                  <a:gd name="T35" fmla="*/ 95 h 394"/>
                  <a:gd name="T36" fmla="*/ 2 w 347"/>
                  <a:gd name="T37" fmla="*/ 95 h 39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47"/>
                  <a:gd name="T58" fmla="*/ 0 h 394"/>
                  <a:gd name="T59" fmla="*/ 347 w 347"/>
                  <a:gd name="T60" fmla="*/ 394 h 39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47" h="394">
                    <a:moveTo>
                      <a:pt x="8" y="378"/>
                    </a:moveTo>
                    <a:lnTo>
                      <a:pt x="0" y="335"/>
                    </a:lnTo>
                    <a:lnTo>
                      <a:pt x="77" y="291"/>
                    </a:lnTo>
                    <a:lnTo>
                      <a:pt x="219" y="299"/>
                    </a:lnTo>
                    <a:lnTo>
                      <a:pt x="272" y="259"/>
                    </a:lnTo>
                    <a:lnTo>
                      <a:pt x="259" y="118"/>
                    </a:lnTo>
                    <a:lnTo>
                      <a:pt x="153" y="74"/>
                    </a:lnTo>
                    <a:lnTo>
                      <a:pt x="16" y="157"/>
                    </a:lnTo>
                    <a:lnTo>
                      <a:pt x="21" y="43"/>
                    </a:lnTo>
                    <a:lnTo>
                      <a:pt x="85" y="3"/>
                    </a:lnTo>
                    <a:lnTo>
                      <a:pt x="182" y="0"/>
                    </a:lnTo>
                    <a:lnTo>
                      <a:pt x="269" y="51"/>
                    </a:lnTo>
                    <a:lnTo>
                      <a:pt x="322" y="122"/>
                    </a:lnTo>
                    <a:lnTo>
                      <a:pt x="347" y="240"/>
                    </a:lnTo>
                    <a:lnTo>
                      <a:pt x="329" y="335"/>
                    </a:lnTo>
                    <a:lnTo>
                      <a:pt x="269" y="386"/>
                    </a:lnTo>
                    <a:lnTo>
                      <a:pt x="110" y="394"/>
                    </a:lnTo>
                    <a:lnTo>
                      <a:pt x="8" y="378"/>
                    </a:lnTo>
                    <a:close/>
                  </a:path>
                </a:pathLst>
              </a:custGeom>
              <a:solidFill>
                <a:srgbClr val="D1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90" name="Freeform 45"/>
              <p:cNvSpPr>
                <a:spLocks/>
              </p:cNvSpPr>
              <p:nvPr/>
            </p:nvSpPr>
            <p:spPr bwMode="auto">
              <a:xfrm>
                <a:off x="2013" y="1262"/>
                <a:ext cx="455" cy="519"/>
              </a:xfrm>
              <a:custGeom>
                <a:avLst/>
                <a:gdLst>
                  <a:gd name="T0" fmla="*/ 378 w 1820"/>
                  <a:gd name="T1" fmla="*/ 0 h 2075"/>
                  <a:gd name="T2" fmla="*/ 403 w 1820"/>
                  <a:gd name="T3" fmla="*/ 24 h 2075"/>
                  <a:gd name="T4" fmla="*/ 413 w 1820"/>
                  <a:gd name="T5" fmla="*/ 49 h 2075"/>
                  <a:gd name="T6" fmla="*/ 414 w 1820"/>
                  <a:gd name="T7" fmla="*/ 100 h 2075"/>
                  <a:gd name="T8" fmla="*/ 455 w 1820"/>
                  <a:gd name="T9" fmla="*/ 157 h 2075"/>
                  <a:gd name="T10" fmla="*/ 441 w 1820"/>
                  <a:gd name="T11" fmla="*/ 249 h 2075"/>
                  <a:gd name="T12" fmla="*/ 381 w 1820"/>
                  <a:gd name="T13" fmla="*/ 272 h 2075"/>
                  <a:gd name="T14" fmla="*/ 372 w 1820"/>
                  <a:gd name="T15" fmla="*/ 299 h 2075"/>
                  <a:gd name="T16" fmla="*/ 340 w 1820"/>
                  <a:gd name="T17" fmla="*/ 320 h 2075"/>
                  <a:gd name="T18" fmla="*/ 382 w 1820"/>
                  <a:gd name="T19" fmla="*/ 347 h 2075"/>
                  <a:gd name="T20" fmla="*/ 378 w 1820"/>
                  <a:gd name="T21" fmla="*/ 418 h 2075"/>
                  <a:gd name="T22" fmla="*/ 287 w 1820"/>
                  <a:gd name="T23" fmla="*/ 519 h 2075"/>
                  <a:gd name="T24" fmla="*/ 292 w 1820"/>
                  <a:gd name="T25" fmla="*/ 421 h 2075"/>
                  <a:gd name="T26" fmla="*/ 309 w 1820"/>
                  <a:gd name="T27" fmla="*/ 397 h 2075"/>
                  <a:gd name="T28" fmla="*/ 253 w 1820"/>
                  <a:gd name="T29" fmla="*/ 393 h 2075"/>
                  <a:gd name="T30" fmla="*/ 192 w 1820"/>
                  <a:gd name="T31" fmla="*/ 384 h 2075"/>
                  <a:gd name="T32" fmla="*/ 159 w 1820"/>
                  <a:gd name="T33" fmla="*/ 366 h 2075"/>
                  <a:gd name="T34" fmla="*/ 242 w 1820"/>
                  <a:gd name="T35" fmla="*/ 374 h 2075"/>
                  <a:gd name="T36" fmla="*/ 259 w 1820"/>
                  <a:gd name="T37" fmla="*/ 373 h 2075"/>
                  <a:gd name="T38" fmla="*/ 255 w 1820"/>
                  <a:gd name="T39" fmla="*/ 360 h 2075"/>
                  <a:gd name="T40" fmla="*/ 212 w 1820"/>
                  <a:gd name="T41" fmla="*/ 357 h 2075"/>
                  <a:gd name="T42" fmla="*/ 143 w 1820"/>
                  <a:gd name="T43" fmla="*/ 333 h 2075"/>
                  <a:gd name="T44" fmla="*/ 158 w 1820"/>
                  <a:gd name="T45" fmla="*/ 319 h 2075"/>
                  <a:gd name="T46" fmla="*/ 142 w 1820"/>
                  <a:gd name="T47" fmla="*/ 311 h 2075"/>
                  <a:gd name="T48" fmla="*/ 93 w 1820"/>
                  <a:gd name="T49" fmla="*/ 301 h 2075"/>
                  <a:gd name="T50" fmla="*/ 92 w 1820"/>
                  <a:gd name="T51" fmla="*/ 290 h 2075"/>
                  <a:gd name="T52" fmla="*/ 9 w 1820"/>
                  <a:gd name="T53" fmla="*/ 269 h 2075"/>
                  <a:gd name="T54" fmla="*/ 0 w 1820"/>
                  <a:gd name="T55" fmla="*/ 258 h 2075"/>
                  <a:gd name="T56" fmla="*/ 117 w 1820"/>
                  <a:gd name="T57" fmla="*/ 280 h 2075"/>
                  <a:gd name="T58" fmla="*/ 289 w 1820"/>
                  <a:gd name="T59" fmla="*/ 311 h 2075"/>
                  <a:gd name="T60" fmla="*/ 315 w 1820"/>
                  <a:gd name="T61" fmla="*/ 300 h 2075"/>
                  <a:gd name="T62" fmla="*/ 357 w 1820"/>
                  <a:gd name="T63" fmla="*/ 10 h 2075"/>
                  <a:gd name="T64" fmla="*/ 378 w 1820"/>
                  <a:gd name="T65" fmla="*/ 0 h 2075"/>
                  <a:gd name="T66" fmla="*/ 378 w 1820"/>
                  <a:gd name="T67" fmla="*/ 0 h 207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820"/>
                  <a:gd name="T103" fmla="*/ 0 h 2075"/>
                  <a:gd name="T104" fmla="*/ 1820 w 1820"/>
                  <a:gd name="T105" fmla="*/ 2075 h 207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820" h="2075">
                    <a:moveTo>
                      <a:pt x="1512" y="0"/>
                    </a:moveTo>
                    <a:lnTo>
                      <a:pt x="1613" y="94"/>
                    </a:lnTo>
                    <a:lnTo>
                      <a:pt x="1652" y="195"/>
                    </a:lnTo>
                    <a:lnTo>
                      <a:pt x="1654" y="398"/>
                    </a:lnTo>
                    <a:lnTo>
                      <a:pt x="1820" y="628"/>
                    </a:lnTo>
                    <a:lnTo>
                      <a:pt x="1764" y="995"/>
                    </a:lnTo>
                    <a:lnTo>
                      <a:pt x="1522" y="1088"/>
                    </a:lnTo>
                    <a:lnTo>
                      <a:pt x="1488" y="1194"/>
                    </a:lnTo>
                    <a:lnTo>
                      <a:pt x="1360" y="1281"/>
                    </a:lnTo>
                    <a:lnTo>
                      <a:pt x="1529" y="1388"/>
                    </a:lnTo>
                    <a:lnTo>
                      <a:pt x="1512" y="1672"/>
                    </a:lnTo>
                    <a:lnTo>
                      <a:pt x="1146" y="2075"/>
                    </a:lnTo>
                    <a:lnTo>
                      <a:pt x="1168" y="1684"/>
                    </a:lnTo>
                    <a:lnTo>
                      <a:pt x="1236" y="1588"/>
                    </a:lnTo>
                    <a:lnTo>
                      <a:pt x="1011" y="1573"/>
                    </a:lnTo>
                    <a:lnTo>
                      <a:pt x="768" y="1537"/>
                    </a:lnTo>
                    <a:lnTo>
                      <a:pt x="634" y="1462"/>
                    </a:lnTo>
                    <a:lnTo>
                      <a:pt x="966" y="1494"/>
                    </a:lnTo>
                    <a:lnTo>
                      <a:pt x="1035" y="1490"/>
                    </a:lnTo>
                    <a:lnTo>
                      <a:pt x="1018" y="1439"/>
                    </a:lnTo>
                    <a:lnTo>
                      <a:pt x="849" y="1426"/>
                    </a:lnTo>
                    <a:lnTo>
                      <a:pt x="571" y="1332"/>
                    </a:lnTo>
                    <a:lnTo>
                      <a:pt x="631" y="1276"/>
                    </a:lnTo>
                    <a:lnTo>
                      <a:pt x="566" y="1245"/>
                    </a:lnTo>
                    <a:lnTo>
                      <a:pt x="373" y="1205"/>
                    </a:lnTo>
                    <a:lnTo>
                      <a:pt x="368" y="1158"/>
                    </a:lnTo>
                    <a:lnTo>
                      <a:pt x="34" y="1077"/>
                    </a:lnTo>
                    <a:lnTo>
                      <a:pt x="0" y="1030"/>
                    </a:lnTo>
                    <a:lnTo>
                      <a:pt x="469" y="1118"/>
                    </a:lnTo>
                    <a:lnTo>
                      <a:pt x="1156" y="1242"/>
                    </a:lnTo>
                    <a:lnTo>
                      <a:pt x="1259" y="1199"/>
                    </a:lnTo>
                    <a:lnTo>
                      <a:pt x="1427" y="38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B5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91" name="Freeform 46"/>
              <p:cNvSpPr>
                <a:spLocks/>
              </p:cNvSpPr>
              <p:nvPr/>
            </p:nvSpPr>
            <p:spPr bwMode="auto">
              <a:xfrm>
                <a:off x="2031" y="1256"/>
                <a:ext cx="296" cy="279"/>
              </a:xfrm>
              <a:custGeom>
                <a:avLst/>
                <a:gdLst>
                  <a:gd name="T0" fmla="*/ 4 w 1187"/>
                  <a:gd name="T1" fmla="*/ 234 h 1113"/>
                  <a:gd name="T2" fmla="*/ 0 w 1187"/>
                  <a:gd name="T3" fmla="*/ 198 h 1113"/>
                  <a:gd name="T4" fmla="*/ 0 w 1187"/>
                  <a:gd name="T5" fmla="*/ 27 h 1113"/>
                  <a:gd name="T6" fmla="*/ 13 w 1187"/>
                  <a:gd name="T7" fmla="*/ 17 h 1113"/>
                  <a:gd name="T8" fmla="*/ 82 w 1187"/>
                  <a:gd name="T9" fmla="*/ 7 h 1113"/>
                  <a:gd name="T10" fmla="*/ 175 w 1187"/>
                  <a:gd name="T11" fmla="*/ 0 h 1113"/>
                  <a:gd name="T12" fmla="*/ 296 w 1187"/>
                  <a:gd name="T13" fmla="*/ 12 h 1113"/>
                  <a:gd name="T14" fmla="*/ 294 w 1187"/>
                  <a:gd name="T15" fmla="*/ 222 h 1113"/>
                  <a:gd name="T16" fmla="*/ 281 w 1187"/>
                  <a:gd name="T17" fmla="*/ 268 h 1113"/>
                  <a:gd name="T18" fmla="*/ 252 w 1187"/>
                  <a:gd name="T19" fmla="*/ 279 h 1113"/>
                  <a:gd name="T20" fmla="*/ 150 w 1187"/>
                  <a:gd name="T21" fmla="*/ 273 h 1113"/>
                  <a:gd name="T22" fmla="*/ 15 w 1187"/>
                  <a:gd name="T23" fmla="*/ 257 h 1113"/>
                  <a:gd name="T24" fmla="*/ 4 w 1187"/>
                  <a:gd name="T25" fmla="*/ 234 h 1113"/>
                  <a:gd name="T26" fmla="*/ 4 w 1187"/>
                  <a:gd name="T27" fmla="*/ 234 h 111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187"/>
                  <a:gd name="T43" fmla="*/ 0 h 1113"/>
                  <a:gd name="T44" fmla="*/ 1187 w 1187"/>
                  <a:gd name="T45" fmla="*/ 1113 h 111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187" h="1113">
                    <a:moveTo>
                      <a:pt x="17" y="932"/>
                    </a:moveTo>
                    <a:lnTo>
                      <a:pt x="0" y="788"/>
                    </a:lnTo>
                    <a:lnTo>
                      <a:pt x="2" y="108"/>
                    </a:lnTo>
                    <a:lnTo>
                      <a:pt x="53" y="68"/>
                    </a:lnTo>
                    <a:lnTo>
                      <a:pt x="327" y="28"/>
                    </a:lnTo>
                    <a:lnTo>
                      <a:pt x="703" y="0"/>
                    </a:lnTo>
                    <a:lnTo>
                      <a:pt x="1187" y="48"/>
                    </a:lnTo>
                    <a:lnTo>
                      <a:pt x="1177" y="885"/>
                    </a:lnTo>
                    <a:lnTo>
                      <a:pt x="1125" y="1069"/>
                    </a:lnTo>
                    <a:lnTo>
                      <a:pt x="1011" y="1113"/>
                    </a:lnTo>
                    <a:lnTo>
                      <a:pt x="603" y="1091"/>
                    </a:lnTo>
                    <a:lnTo>
                      <a:pt x="59" y="1027"/>
                    </a:lnTo>
                    <a:lnTo>
                      <a:pt x="17" y="932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92" name="Freeform 47"/>
              <p:cNvSpPr>
                <a:spLocks/>
              </p:cNvSpPr>
              <p:nvPr/>
            </p:nvSpPr>
            <p:spPr bwMode="auto">
              <a:xfrm>
                <a:off x="1997" y="1241"/>
                <a:ext cx="338" cy="267"/>
              </a:xfrm>
              <a:custGeom>
                <a:avLst/>
                <a:gdLst>
                  <a:gd name="T0" fmla="*/ 334 w 1350"/>
                  <a:gd name="T1" fmla="*/ 32 h 1067"/>
                  <a:gd name="T2" fmla="*/ 338 w 1350"/>
                  <a:gd name="T3" fmla="*/ 14 h 1067"/>
                  <a:gd name="T4" fmla="*/ 315 w 1350"/>
                  <a:gd name="T5" fmla="*/ 5 h 1067"/>
                  <a:gd name="T6" fmla="*/ 257 w 1350"/>
                  <a:gd name="T7" fmla="*/ 0 h 1067"/>
                  <a:gd name="T8" fmla="*/ 97 w 1350"/>
                  <a:gd name="T9" fmla="*/ 13 h 1067"/>
                  <a:gd name="T10" fmla="*/ 28 w 1350"/>
                  <a:gd name="T11" fmla="*/ 21 h 1067"/>
                  <a:gd name="T12" fmla="*/ 6 w 1350"/>
                  <a:gd name="T13" fmla="*/ 33 h 1067"/>
                  <a:gd name="T14" fmla="*/ 0 w 1350"/>
                  <a:gd name="T15" fmla="*/ 53 h 1067"/>
                  <a:gd name="T16" fmla="*/ 7 w 1350"/>
                  <a:gd name="T17" fmla="*/ 141 h 1067"/>
                  <a:gd name="T18" fmla="*/ 25 w 1350"/>
                  <a:gd name="T19" fmla="*/ 250 h 1067"/>
                  <a:gd name="T20" fmla="*/ 48 w 1350"/>
                  <a:gd name="T21" fmla="*/ 267 h 1067"/>
                  <a:gd name="T22" fmla="*/ 33 w 1350"/>
                  <a:gd name="T23" fmla="*/ 216 h 1067"/>
                  <a:gd name="T24" fmla="*/ 31 w 1350"/>
                  <a:gd name="T25" fmla="*/ 46 h 1067"/>
                  <a:gd name="T26" fmla="*/ 87 w 1350"/>
                  <a:gd name="T27" fmla="*/ 28 h 1067"/>
                  <a:gd name="T28" fmla="*/ 186 w 1350"/>
                  <a:gd name="T29" fmla="*/ 21 h 1067"/>
                  <a:gd name="T30" fmla="*/ 273 w 1350"/>
                  <a:gd name="T31" fmla="*/ 18 h 1067"/>
                  <a:gd name="T32" fmla="*/ 306 w 1350"/>
                  <a:gd name="T33" fmla="*/ 24 h 1067"/>
                  <a:gd name="T34" fmla="*/ 334 w 1350"/>
                  <a:gd name="T35" fmla="*/ 32 h 1067"/>
                  <a:gd name="T36" fmla="*/ 334 w 1350"/>
                  <a:gd name="T37" fmla="*/ 32 h 106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350"/>
                  <a:gd name="T58" fmla="*/ 0 h 1067"/>
                  <a:gd name="T59" fmla="*/ 1350 w 1350"/>
                  <a:gd name="T60" fmla="*/ 1067 h 106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350" h="1067">
                    <a:moveTo>
                      <a:pt x="1333" y="127"/>
                    </a:moveTo>
                    <a:lnTo>
                      <a:pt x="1350" y="56"/>
                    </a:lnTo>
                    <a:lnTo>
                      <a:pt x="1259" y="18"/>
                    </a:lnTo>
                    <a:lnTo>
                      <a:pt x="1028" y="0"/>
                    </a:lnTo>
                    <a:lnTo>
                      <a:pt x="388" y="50"/>
                    </a:lnTo>
                    <a:lnTo>
                      <a:pt x="111" y="84"/>
                    </a:lnTo>
                    <a:lnTo>
                      <a:pt x="24" y="132"/>
                    </a:lnTo>
                    <a:lnTo>
                      <a:pt x="0" y="210"/>
                    </a:lnTo>
                    <a:lnTo>
                      <a:pt x="27" y="565"/>
                    </a:lnTo>
                    <a:lnTo>
                      <a:pt x="98" y="998"/>
                    </a:lnTo>
                    <a:lnTo>
                      <a:pt x="192" y="1067"/>
                    </a:lnTo>
                    <a:lnTo>
                      <a:pt x="133" y="862"/>
                    </a:lnTo>
                    <a:lnTo>
                      <a:pt x="125" y="183"/>
                    </a:lnTo>
                    <a:lnTo>
                      <a:pt x="347" y="113"/>
                    </a:lnTo>
                    <a:lnTo>
                      <a:pt x="741" y="82"/>
                    </a:lnTo>
                    <a:lnTo>
                      <a:pt x="1092" y="70"/>
                    </a:lnTo>
                    <a:lnTo>
                      <a:pt x="1223" y="97"/>
                    </a:lnTo>
                    <a:lnTo>
                      <a:pt x="1333" y="127"/>
                    </a:lnTo>
                    <a:close/>
                  </a:path>
                </a:pathLst>
              </a:custGeom>
              <a:solidFill>
                <a:srgbClr val="B5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93" name="Freeform 48"/>
              <p:cNvSpPr>
                <a:spLocks/>
              </p:cNvSpPr>
              <p:nvPr/>
            </p:nvSpPr>
            <p:spPr bwMode="auto">
              <a:xfrm>
                <a:off x="2055" y="1208"/>
                <a:ext cx="383" cy="433"/>
              </a:xfrm>
              <a:custGeom>
                <a:avLst/>
                <a:gdLst>
                  <a:gd name="T0" fmla="*/ 302 w 1532"/>
                  <a:gd name="T1" fmla="*/ 8 h 1731"/>
                  <a:gd name="T2" fmla="*/ 282 w 1532"/>
                  <a:gd name="T3" fmla="*/ 304 h 1731"/>
                  <a:gd name="T4" fmla="*/ 323 w 1532"/>
                  <a:gd name="T5" fmla="*/ 40 h 1731"/>
                  <a:gd name="T6" fmla="*/ 329 w 1532"/>
                  <a:gd name="T7" fmla="*/ 26 h 1731"/>
                  <a:gd name="T8" fmla="*/ 353 w 1532"/>
                  <a:gd name="T9" fmla="*/ 59 h 1731"/>
                  <a:gd name="T10" fmla="*/ 371 w 1532"/>
                  <a:gd name="T11" fmla="*/ 103 h 1731"/>
                  <a:gd name="T12" fmla="*/ 322 w 1532"/>
                  <a:gd name="T13" fmla="*/ 336 h 1731"/>
                  <a:gd name="T14" fmla="*/ 278 w 1532"/>
                  <a:gd name="T15" fmla="*/ 369 h 1731"/>
                  <a:gd name="T16" fmla="*/ 252 w 1532"/>
                  <a:gd name="T17" fmla="*/ 375 h 1731"/>
                  <a:gd name="T18" fmla="*/ 147 w 1532"/>
                  <a:gd name="T19" fmla="*/ 360 h 1731"/>
                  <a:gd name="T20" fmla="*/ 163 w 1532"/>
                  <a:gd name="T21" fmla="*/ 377 h 1731"/>
                  <a:gd name="T22" fmla="*/ 151 w 1532"/>
                  <a:gd name="T23" fmla="*/ 389 h 1731"/>
                  <a:gd name="T24" fmla="*/ 101 w 1532"/>
                  <a:gd name="T25" fmla="*/ 387 h 1731"/>
                  <a:gd name="T26" fmla="*/ 140 w 1532"/>
                  <a:gd name="T27" fmla="*/ 405 h 1731"/>
                  <a:gd name="T28" fmla="*/ 185 w 1532"/>
                  <a:gd name="T29" fmla="*/ 408 h 1731"/>
                  <a:gd name="T30" fmla="*/ 215 w 1532"/>
                  <a:gd name="T31" fmla="*/ 406 h 1731"/>
                  <a:gd name="T32" fmla="*/ 243 w 1532"/>
                  <a:gd name="T33" fmla="*/ 406 h 1731"/>
                  <a:gd name="T34" fmla="*/ 261 w 1532"/>
                  <a:gd name="T35" fmla="*/ 417 h 1731"/>
                  <a:gd name="T36" fmla="*/ 229 w 1532"/>
                  <a:gd name="T37" fmla="*/ 423 h 1731"/>
                  <a:gd name="T38" fmla="*/ 146 w 1532"/>
                  <a:gd name="T39" fmla="*/ 421 h 1731"/>
                  <a:gd name="T40" fmla="*/ 66 w 1532"/>
                  <a:gd name="T41" fmla="*/ 403 h 1731"/>
                  <a:gd name="T42" fmla="*/ 23 w 1532"/>
                  <a:gd name="T43" fmla="*/ 387 h 1731"/>
                  <a:gd name="T44" fmla="*/ 20 w 1532"/>
                  <a:gd name="T45" fmla="*/ 369 h 1731"/>
                  <a:gd name="T46" fmla="*/ 45 w 1532"/>
                  <a:gd name="T47" fmla="*/ 367 h 1731"/>
                  <a:gd name="T48" fmla="*/ 57 w 1532"/>
                  <a:gd name="T49" fmla="*/ 364 h 1731"/>
                  <a:gd name="T50" fmla="*/ 64 w 1532"/>
                  <a:gd name="T51" fmla="*/ 345 h 1731"/>
                  <a:gd name="T52" fmla="*/ 39 w 1532"/>
                  <a:gd name="T53" fmla="*/ 341 h 1731"/>
                  <a:gd name="T54" fmla="*/ 32 w 1532"/>
                  <a:gd name="T55" fmla="*/ 357 h 1731"/>
                  <a:gd name="T56" fmla="*/ 11 w 1532"/>
                  <a:gd name="T57" fmla="*/ 358 h 1731"/>
                  <a:gd name="T58" fmla="*/ 4 w 1532"/>
                  <a:gd name="T59" fmla="*/ 366 h 1731"/>
                  <a:gd name="T60" fmla="*/ 0 w 1532"/>
                  <a:gd name="T61" fmla="*/ 382 h 1731"/>
                  <a:gd name="T62" fmla="*/ 18 w 1532"/>
                  <a:gd name="T63" fmla="*/ 400 h 1731"/>
                  <a:gd name="T64" fmla="*/ 68 w 1532"/>
                  <a:gd name="T65" fmla="*/ 416 h 1731"/>
                  <a:gd name="T66" fmla="*/ 174 w 1532"/>
                  <a:gd name="T67" fmla="*/ 430 h 1731"/>
                  <a:gd name="T68" fmla="*/ 249 w 1532"/>
                  <a:gd name="T69" fmla="*/ 433 h 1731"/>
                  <a:gd name="T70" fmla="*/ 288 w 1532"/>
                  <a:gd name="T71" fmla="*/ 426 h 1731"/>
                  <a:gd name="T72" fmla="*/ 317 w 1532"/>
                  <a:gd name="T73" fmla="*/ 412 h 1731"/>
                  <a:gd name="T74" fmla="*/ 314 w 1532"/>
                  <a:gd name="T75" fmla="*/ 398 h 1731"/>
                  <a:gd name="T76" fmla="*/ 302 w 1532"/>
                  <a:gd name="T77" fmla="*/ 392 h 1731"/>
                  <a:gd name="T78" fmla="*/ 302 w 1532"/>
                  <a:gd name="T79" fmla="*/ 380 h 1731"/>
                  <a:gd name="T80" fmla="*/ 336 w 1532"/>
                  <a:gd name="T81" fmla="*/ 359 h 1731"/>
                  <a:gd name="T82" fmla="*/ 378 w 1532"/>
                  <a:gd name="T83" fmla="*/ 128 h 1731"/>
                  <a:gd name="T84" fmla="*/ 383 w 1532"/>
                  <a:gd name="T85" fmla="*/ 103 h 1731"/>
                  <a:gd name="T86" fmla="*/ 332 w 1532"/>
                  <a:gd name="T87" fmla="*/ 0 h 1731"/>
                  <a:gd name="T88" fmla="*/ 302 w 1532"/>
                  <a:gd name="T89" fmla="*/ 8 h 1731"/>
                  <a:gd name="T90" fmla="*/ 302 w 1532"/>
                  <a:gd name="T91" fmla="*/ 8 h 173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532"/>
                  <a:gd name="T139" fmla="*/ 0 h 1731"/>
                  <a:gd name="T140" fmla="*/ 1532 w 1532"/>
                  <a:gd name="T141" fmla="*/ 1731 h 1731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532" h="1731">
                    <a:moveTo>
                      <a:pt x="1207" y="33"/>
                    </a:moveTo>
                    <a:lnTo>
                      <a:pt x="1128" y="1217"/>
                    </a:lnTo>
                    <a:lnTo>
                      <a:pt x="1290" y="159"/>
                    </a:lnTo>
                    <a:lnTo>
                      <a:pt x="1316" y="102"/>
                    </a:lnTo>
                    <a:lnTo>
                      <a:pt x="1412" y="234"/>
                    </a:lnTo>
                    <a:lnTo>
                      <a:pt x="1484" y="412"/>
                    </a:lnTo>
                    <a:lnTo>
                      <a:pt x="1287" y="1345"/>
                    </a:lnTo>
                    <a:lnTo>
                      <a:pt x="1110" y="1475"/>
                    </a:lnTo>
                    <a:lnTo>
                      <a:pt x="1008" y="1498"/>
                    </a:lnTo>
                    <a:lnTo>
                      <a:pt x="589" y="1438"/>
                    </a:lnTo>
                    <a:lnTo>
                      <a:pt x="651" y="1506"/>
                    </a:lnTo>
                    <a:lnTo>
                      <a:pt x="603" y="1556"/>
                    </a:lnTo>
                    <a:lnTo>
                      <a:pt x="403" y="1549"/>
                    </a:lnTo>
                    <a:lnTo>
                      <a:pt x="559" y="1620"/>
                    </a:lnTo>
                    <a:lnTo>
                      <a:pt x="741" y="1631"/>
                    </a:lnTo>
                    <a:lnTo>
                      <a:pt x="858" y="1624"/>
                    </a:lnTo>
                    <a:lnTo>
                      <a:pt x="972" y="1624"/>
                    </a:lnTo>
                    <a:lnTo>
                      <a:pt x="1045" y="1668"/>
                    </a:lnTo>
                    <a:lnTo>
                      <a:pt x="917" y="1693"/>
                    </a:lnTo>
                    <a:lnTo>
                      <a:pt x="585" y="1683"/>
                    </a:lnTo>
                    <a:lnTo>
                      <a:pt x="264" y="1613"/>
                    </a:lnTo>
                    <a:lnTo>
                      <a:pt x="91" y="1548"/>
                    </a:lnTo>
                    <a:lnTo>
                      <a:pt x="80" y="1477"/>
                    </a:lnTo>
                    <a:lnTo>
                      <a:pt x="181" y="1468"/>
                    </a:lnTo>
                    <a:lnTo>
                      <a:pt x="227" y="1454"/>
                    </a:lnTo>
                    <a:lnTo>
                      <a:pt x="255" y="1379"/>
                    </a:lnTo>
                    <a:lnTo>
                      <a:pt x="157" y="1365"/>
                    </a:lnTo>
                    <a:lnTo>
                      <a:pt x="129" y="1426"/>
                    </a:lnTo>
                    <a:lnTo>
                      <a:pt x="44" y="1431"/>
                    </a:lnTo>
                    <a:lnTo>
                      <a:pt x="15" y="1463"/>
                    </a:lnTo>
                    <a:lnTo>
                      <a:pt x="0" y="1528"/>
                    </a:lnTo>
                    <a:lnTo>
                      <a:pt x="70" y="1599"/>
                    </a:lnTo>
                    <a:lnTo>
                      <a:pt x="270" y="1665"/>
                    </a:lnTo>
                    <a:lnTo>
                      <a:pt x="695" y="1721"/>
                    </a:lnTo>
                    <a:lnTo>
                      <a:pt x="995" y="1731"/>
                    </a:lnTo>
                    <a:lnTo>
                      <a:pt x="1150" y="1703"/>
                    </a:lnTo>
                    <a:lnTo>
                      <a:pt x="1267" y="1646"/>
                    </a:lnTo>
                    <a:lnTo>
                      <a:pt x="1255" y="1591"/>
                    </a:lnTo>
                    <a:lnTo>
                      <a:pt x="1208" y="1567"/>
                    </a:lnTo>
                    <a:lnTo>
                      <a:pt x="1209" y="1521"/>
                    </a:lnTo>
                    <a:lnTo>
                      <a:pt x="1343" y="1435"/>
                    </a:lnTo>
                    <a:lnTo>
                      <a:pt x="1513" y="510"/>
                    </a:lnTo>
                    <a:lnTo>
                      <a:pt x="1532" y="412"/>
                    </a:lnTo>
                    <a:lnTo>
                      <a:pt x="1326" y="0"/>
                    </a:lnTo>
                    <a:lnTo>
                      <a:pt x="1207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94" name="Freeform 49"/>
              <p:cNvSpPr>
                <a:spLocks/>
              </p:cNvSpPr>
              <p:nvPr/>
            </p:nvSpPr>
            <p:spPr bwMode="auto">
              <a:xfrm>
                <a:off x="1973" y="1192"/>
                <a:ext cx="415" cy="389"/>
              </a:xfrm>
              <a:custGeom>
                <a:avLst/>
                <a:gdLst>
                  <a:gd name="T0" fmla="*/ 414 w 1658"/>
                  <a:gd name="T1" fmla="*/ 16 h 1559"/>
                  <a:gd name="T2" fmla="*/ 377 w 1658"/>
                  <a:gd name="T3" fmla="*/ 0 h 1559"/>
                  <a:gd name="T4" fmla="*/ 26 w 1658"/>
                  <a:gd name="T5" fmla="*/ 35 h 1559"/>
                  <a:gd name="T6" fmla="*/ 4 w 1658"/>
                  <a:gd name="T7" fmla="*/ 48 h 1559"/>
                  <a:gd name="T8" fmla="*/ 0 w 1658"/>
                  <a:gd name="T9" fmla="*/ 76 h 1559"/>
                  <a:gd name="T10" fmla="*/ 18 w 1658"/>
                  <a:gd name="T11" fmla="*/ 306 h 1559"/>
                  <a:gd name="T12" fmla="*/ 34 w 1658"/>
                  <a:gd name="T13" fmla="*/ 343 h 1559"/>
                  <a:gd name="T14" fmla="*/ 56 w 1658"/>
                  <a:gd name="T15" fmla="*/ 352 h 1559"/>
                  <a:gd name="T16" fmla="*/ 191 w 1658"/>
                  <a:gd name="T17" fmla="*/ 375 h 1559"/>
                  <a:gd name="T18" fmla="*/ 322 w 1658"/>
                  <a:gd name="T19" fmla="*/ 389 h 1559"/>
                  <a:gd name="T20" fmla="*/ 173 w 1658"/>
                  <a:gd name="T21" fmla="*/ 362 h 1559"/>
                  <a:gd name="T22" fmla="*/ 46 w 1658"/>
                  <a:gd name="T23" fmla="*/ 333 h 1559"/>
                  <a:gd name="T24" fmla="*/ 30 w 1658"/>
                  <a:gd name="T25" fmla="*/ 302 h 1559"/>
                  <a:gd name="T26" fmla="*/ 9 w 1658"/>
                  <a:gd name="T27" fmla="*/ 88 h 1559"/>
                  <a:gd name="T28" fmla="*/ 10 w 1658"/>
                  <a:gd name="T29" fmla="*/ 55 h 1559"/>
                  <a:gd name="T30" fmla="*/ 30 w 1658"/>
                  <a:gd name="T31" fmla="*/ 46 h 1559"/>
                  <a:gd name="T32" fmla="*/ 352 w 1658"/>
                  <a:gd name="T33" fmla="*/ 16 h 1559"/>
                  <a:gd name="T34" fmla="*/ 384 w 1658"/>
                  <a:gd name="T35" fmla="*/ 25 h 1559"/>
                  <a:gd name="T36" fmla="*/ 415 w 1658"/>
                  <a:gd name="T37" fmla="*/ 24 h 1559"/>
                  <a:gd name="T38" fmla="*/ 414 w 1658"/>
                  <a:gd name="T39" fmla="*/ 16 h 1559"/>
                  <a:gd name="T40" fmla="*/ 414 w 1658"/>
                  <a:gd name="T41" fmla="*/ 16 h 15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658"/>
                  <a:gd name="T64" fmla="*/ 0 h 1559"/>
                  <a:gd name="T65" fmla="*/ 1658 w 1658"/>
                  <a:gd name="T66" fmla="*/ 1559 h 15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658" h="1559">
                    <a:moveTo>
                      <a:pt x="1653" y="66"/>
                    </a:moveTo>
                    <a:lnTo>
                      <a:pt x="1508" y="0"/>
                    </a:lnTo>
                    <a:lnTo>
                      <a:pt x="103" y="141"/>
                    </a:lnTo>
                    <a:lnTo>
                      <a:pt x="17" y="191"/>
                    </a:lnTo>
                    <a:lnTo>
                      <a:pt x="0" y="304"/>
                    </a:lnTo>
                    <a:lnTo>
                      <a:pt x="72" y="1225"/>
                    </a:lnTo>
                    <a:lnTo>
                      <a:pt x="136" y="1376"/>
                    </a:lnTo>
                    <a:lnTo>
                      <a:pt x="223" y="1409"/>
                    </a:lnTo>
                    <a:lnTo>
                      <a:pt x="765" y="1502"/>
                    </a:lnTo>
                    <a:lnTo>
                      <a:pt x="1287" y="1559"/>
                    </a:lnTo>
                    <a:lnTo>
                      <a:pt x="692" y="1451"/>
                    </a:lnTo>
                    <a:lnTo>
                      <a:pt x="184" y="1334"/>
                    </a:lnTo>
                    <a:lnTo>
                      <a:pt x="121" y="1210"/>
                    </a:lnTo>
                    <a:lnTo>
                      <a:pt x="36" y="351"/>
                    </a:lnTo>
                    <a:lnTo>
                      <a:pt x="40" y="220"/>
                    </a:lnTo>
                    <a:lnTo>
                      <a:pt x="118" y="183"/>
                    </a:lnTo>
                    <a:lnTo>
                      <a:pt x="1405" y="66"/>
                    </a:lnTo>
                    <a:lnTo>
                      <a:pt x="1534" y="99"/>
                    </a:lnTo>
                    <a:lnTo>
                      <a:pt x="1658" y="95"/>
                    </a:lnTo>
                    <a:lnTo>
                      <a:pt x="1653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95" name="Freeform 50"/>
              <p:cNvSpPr>
                <a:spLocks/>
              </p:cNvSpPr>
              <p:nvPr/>
            </p:nvSpPr>
            <p:spPr bwMode="auto">
              <a:xfrm>
                <a:off x="2389" y="1335"/>
                <a:ext cx="88" cy="212"/>
              </a:xfrm>
              <a:custGeom>
                <a:avLst/>
                <a:gdLst>
                  <a:gd name="T0" fmla="*/ 44 w 354"/>
                  <a:gd name="T1" fmla="*/ 0 h 847"/>
                  <a:gd name="T2" fmla="*/ 80 w 354"/>
                  <a:gd name="T3" fmla="*/ 51 h 847"/>
                  <a:gd name="T4" fmla="*/ 88 w 354"/>
                  <a:gd name="T5" fmla="*/ 62 h 847"/>
                  <a:gd name="T6" fmla="*/ 64 w 354"/>
                  <a:gd name="T7" fmla="*/ 176 h 847"/>
                  <a:gd name="T8" fmla="*/ 52 w 354"/>
                  <a:gd name="T9" fmla="*/ 181 h 847"/>
                  <a:gd name="T10" fmla="*/ 0 w 354"/>
                  <a:gd name="T11" fmla="*/ 212 h 847"/>
                  <a:gd name="T12" fmla="*/ 6 w 354"/>
                  <a:gd name="T13" fmla="*/ 184 h 847"/>
                  <a:gd name="T14" fmla="*/ 20 w 354"/>
                  <a:gd name="T15" fmla="*/ 178 h 847"/>
                  <a:gd name="T16" fmla="*/ 36 w 354"/>
                  <a:gd name="T17" fmla="*/ 91 h 847"/>
                  <a:gd name="T18" fmla="*/ 41 w 354"/>
                  <a:gd name="T19" fmla="*/ 98 h 847"/>
                  <a:gd name="T20" fmla="*/ 30 w 354"/>
                  <a:gd name="T21" fmla="*/ 175 h 847"/>
                  <a:gd name="T22" fmla="*/ 41 w 354"/>
                  <a:gd name="T23" fmla="*/ 172 h 847"/>
                  <a:gd name="T24" fmla="*/ 51 w 354"/>
                  <a:gd name="T25" fmla="*/ 98 h 847"/>
                  <a:gd name="T26" fmla="*/ 56 w 354"/>
                  <a:gd name="T27" fmla="*/ 102 h 847"/>
                  <a:gd name="T28" fmla="*/ 50 w 354"/>
                  <a:gd name="T29" fmla="*/ 168 h 847"/>
                  <a:gd name="T30" fmla="*/ 59 w 354"/>
                  <a:gd name="T31" fmla="*/ 168 h 847"/>
                  <a:gd name="T32" fmla="*/ 79 w 354"/>
                  <a:gd name="T33" fmla="*/ 66 h 847"/>
                  <a:gd name="T34" fmla="*/ 37 w 354"/>
                  <a:gd name="T35" fmla="*/ 16 h 847"/>
                  <a:gd name="T36" fmla="*/ 44 w 354"/>
                  <a:gd name="T37" fmla="*/ 0 h 847"/>
                  <a:gd name="T38" fmla="*/ 44 w 354"/>
                  <a:gd name="T39" fmla="*/ 0 h 84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54"/>
                  <a:gd name="T61" fmla="*/ 0 h 847"/>
                  <a:gd name="T62" fmla="*/ 354 w 354"/>
                  <a:gd name="T63" fmla="*/ 847 h 84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54" h="847">
                    <a:moveTo>
                      <a:pt x="176" y="0"/>
                    </a:moveTo>
                    <a:lnTo>
                      <a:pt x="320" y="203"/>
                    </a:lnTo>
                    <a:lnTo>
                      <a:pt x="354" y="247"/>
                    </a:lnTo>
                    <a:lnTo>
                      <a:pt x="259" y="702"/>
                    </a:lnTo>
                    <a:lnTo>
                      <a:pt x="210" y="724"/>
                    </a:lnTo>
                    <a:lnTo>
                      <a:pt x="0" y="847"/>
                    </a:lnTo>
                    <a:lnTo>
                      <a:pt x="24" y="735"/>
                    </a:lnTo>
                    <a:lnTo>
                      <a:pt x="79" y="712"/>
                    </a:lnTo>
                    <a:lnTo>
                      <a:pt x="144" y="365"/>
                    </a:lnTo>
                    <a:lnTo>
                      <a:pt x="165" y="393"/>
                    </a:lnTo>
                    <a:lnTo>
                      <a:pt x="120" y="700"/>
                    </a:lnTo>
                    <a:lnTo>
                      <a:pt x="166" y="689"/>
                    </a:lnTo>
                    <a:lnTo>
                      <a:pt x="205" y="393"/>
                    </a:lnTo>
                    <a:lnTo>
                      <a:pt x="226" y="408"/>
                    </a:lnTo>
                    <a:lnTo>
                      <a:pt x="202" y="672"/>
                    </a:lnTo>
                    <a:lnTo>
                      <a:pt x="238" y="671"/>
                    </a:lnTo>
                    <a:lnTo>
                      <a:pt x="319" y="263"/>
                    </a:lnTo>
                    <a:lnTo>
                      <a:pt x="148" y="64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96" name="Freeform 51"/>
              <p:cNvSpPr>
                <a:spLocks/>
              </p:cNvSpPr>
              <p:nvPr/>
            </p:nvSpPr>
            <p:spPr bwMode="auto">
              <a:xfrm>
                <a:off x="1986" y="1582"/>
                <a:ext cx="417" cy="217"/>
              </a:xfrm>
              <a:custGeom>
                <a:avLst/>
                <a:gdLst>
                  <a:gd name="T0" fmla="*/ 83 w 1671"/>
                  <a:gd name="T1" fmla="*/ 0 h 869"/>
                  <a:gd name="T2" fmla="*/ 0 w 1671"/>
                  <a:gd name="T3" fmla="*/ 26 h 869"/>
                  <a:gd name="T4" fmla="*/ 19 w 1671"/>
                  <a:gd name="T5" fmla="*/ 149 h 869"/>
                  <a:gd name="T6" fmla="*/ 315 w 1671"/>
                  <a:gd name="T7" fmla="*/ 217 h 869"/>
                  <a:gd name="T8" fmla="*/ 415 w 1671"/>
                  <a:gd name="T9" fmla="*/ 93 h 869"/>
                  <a:gd name="T10" fmla="*/ 417 w 1671"/>
                  <a:gd name="T11" fmla="*/ 21 h 869"/>
                  <a:gd name="T12" fmla="*/ 367 w 1671"/>
                  <a:gd name="T13" fmla="*/ 1 h 869"/>
                  <a:gd name="T14" fmla="*/ 357 w 1671"/>
                  <a:gd name="T15" fmla="*/ 7 h 869"/>
                  <a:gd name="T16" fmla="*/ 400 w 1671"/>
                  <a:gd name="T17" fmla="*/ 28 h 869"/>
                  <a:gd name="T18" fmla="*/ 331 w 1671"/>
                  <a:gd name="T19" fmla="*/ 97 h 869"/>
                  <a:gd name="T20" fmla="*/ 407 w 1671"/>
                  <a:gd name="T21" fmla="*/ 44 h 869"/>
                  <a:gd name="T22" fmla="*/ 392 w 1671"/>
                  <a:gd name="T23" fmla="*/ 102 h 869"/>
                  <a:gd name="T24" fmla="*/ 321 w 1671"/>
                  <a:gd name="T25" fmla="*/ 189 h 869"/>
                  <a:gd name="T26" fmla="*/ 319 w 1671"/>
                  <a:gd name="T27" fmla="*/ 125 h 869"/>
                  <a:gd name="T28" fmla="*/ 305 w 1671"/>
                  <a:gd name="T29" fmla="*/ 193 h 869"/>
                  <a:gd name="T30" fmla="*/ 30 w 1671"/>
                  <a:gd name="T31" fmla="*/ 134 h 869"/>
                  <a:gd name="T32" fmla="*/ 23 w 1671"/>
                  <a:gd name="T33" fmla="*/ 53 h 869"/>
                  <a:gd name="T34" fmla="*/ 252 w 1671"/>
                  <a:gd name="T35" fmla="*/ 87 h 869"/>
                  <a:gd name="T36" fmla="*/ 31 w 1671"/>
                  <a:gd name="T37" fmla="*/ 31 h 869"/>
                  <a:gd name="T38" fmla="*/ 85 w 1671"/>
                  <a:gd name="T39" fmla="*/ 12 h 869"/>
                  <a:gd name="T40" fmla="*/ 83 w 1671"/>
                  <a:gd name="T41" fmla="*/ 0 h 869"/>
                  <a:gd name="T42" fmla="*/ 83 w 1671"/>
                  <a:gd name="T43" fmla="*/ 0 h 86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671"/>
                  <a:gd name="T67" fmla="*/ 0 h 869"/>
                  <a:gd name="T68" fmla="*/ 1671 w 1671"/>
                  <a:gd name="T69" fmla="*/ 869 h 869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671" h="869">
                    <a:moveTo>
                      <a:pt x="331" y="0"/>
                    </a:moveTo>
                    <a:lnTo>
                      <a:pt x="0" y="104"/>
                    </a:lnTo>
                    <a:lnTo>
                      <a:pt x="75" y="598"/>
                    </a:lnTo>
                    <a:lnTo>
                      <a:pt x="1261" y="869"/>
                    </a:lnTo>
                    <a:lnTo>
                      <a:pt x="1662" y="371"/>
                    </a:lnTo>
                    <a:lnTo>
                      <a:pt x="1671" y="84"/>
                    </a:lnTo>
                    <a:lnTo>
                      <a:pt x="1469" y="4"/>
                    </a:lnTo>
                    <a:lnTo>
                      <a:pt x="1430" y="30"/>
                    </a:lnTo>
                    <a:lnTo>
                      <a:pt x="1602" y="111"/>
                    </a:lnTo>
                    <a:lnTo>
                      <a:pt x="1325" y="387"/>
                    </a:lnTo>
                    <a:lnTo>
                      <a:pt x="1631" y="177"/>
                    </a:lnTo>
                    <a:lnTo>
                      <a:pt x="1570" y="409"/>
                    </a:lnTo>
                    <a:lnTo>
                      <a:pt x="1287" y="755"/>
                    </a:lnTo>
                    <a:lnTo>
                      <a:pt x="1277" y="499"/>
                    </a:lnTo>
                    <a:lnTo>
                      <a:pt x="1223" y="773"/>
                    </a:lnTo>
                    <a:lnTo>
                      <a:pt x="119" y="536"/>
                    </a:lnTo>
                    <a:lnTo>
                      <a:pt x="91" y="214"/>
                    </a:lnTo>
                    <a:lnTo>
                      <a:pt x="1008" y="347"/>
                    </a:lnTo>
                    <a:lnTo>
                      <a:pt x="126" y="124"/>
                    </a:lnTo>
                    <a:lnTo>
                      <a:pt x="341" y="48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97" name="Freeform 52"/>
              <p:cNvSpPr>
                <a:spLocks/>
              </p:cNvSpPr>
              <p:nvPr/>
            </p:nvSpPr>
            <p:spPr bwMode="auto">
              <a:xfrm>
                <a:off x="2399" y="1609"/>
                <a:ext cx="66" cy="89"/>
              </a:xfrm>
              <a:custGeom>
                <a:avLst/>
                <a:gdLst>
                  <a:gd name="T0" fmla="*/ 2 w 265"/>
                  <a:gd name="T1" fmla="*/ 0 h 357"/>
                  <a:gd name="T2" fmla="*/ 27 w 265"/>
                  <a:gd name="T3" fmla="*/ 1 h 357"/>
                  <a:gd name="T4" fmla="*/ 54 w 265"/>
                  <a:gd name="T5" fmla="*/ 14 h 357"/>
                  <a:gd name="T6" fmla="*/ 66 w 265"/>
                  <a:gd name="T7" fmla="*/ 36 h 357"/>
                  <a:gd name="T8" fmla="*/ 60 w 265"/>
                  <a:gd name="T9" fmla="*/ 55 h 357"/>
                  <a:gd name="T10" fmla="*/ 34 w 265"/>
                  <a:gd name="T11" fmla="*/ 74 h 357"/>
                  <a:gd name="T12" fmla="*/ 32 w 265"/>
                  <a:gd name="T13" fmla="*/ 89 h 357"/>
                  <a:gd name="T14" fmla="*/ 23 w 265"/>
                  <a:gd name="T15" fmla="*/ 86 h 357"/>
                  <a:gd name="T16" fmla="*/ 23 w 265"/>
                  <a:gd name="T17" fmla="*/ 65 h 357"/>
                  <a:gd name="T18" fmla="*/ 50 w 265"/>
                  <a:gd name="T19" fmla="*/ 49 h 357"/>
                  <a:gd name="T20" fmla="*/ 47 w 265"/>
                  <a:gd name="T21" fmla="*/ 23 h 357"/>
                  <a:gd name="T22" fmla="*/ 26 w 265"/>
                  <a:gd name="T23" fmla="*/ 13 h 357"/>
                  <a:gd name="T24" fmla="*/ 0 w 265"/>
                  <a:gd name="T25" fmla="*/ 12 h 357"/>
                  <a:gd name="T26" fmla="*/ 2 w 265"/>
                  <a:gd name="T27" fmla="*/ 0 h 357"/>
                  <a:gd name="T28" fmla="*/ 2 w 265"/>
                  <a:gd name="T29" fmla="*/ 0 h 3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65"/>
                  <a:gd name="T46" fmla="*/ 0 h 357"/>
                  <a:gd name="T47" fmla="*/ 265 w 265"/>
                  <a:gd name="T48" fmla="*/ 357 h 35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65" h="357">
                    <a:moveTo>
                      <a:pt x="10" y="0"/>
                    </a:moveTo>
                    <a:lnTo>
                      <a:pt x="110" y="4"/>
                    </a:lnTo>
                    <a:lnTo>
                      <a:pt x="217" y="56"/>
                    </a:lnTo>
                    <a:lnTo>
                      <a:pt x="265" y="146"/>
                    </a:lnTo>
                    <a:lnTo>
                      <a:pt x="241" y="221"/>
                    </a:lnTo>
                    <a:lnTo>
                      <a:pt x="136" y="296"/>
                    </a:lnTo>
                    <a:lnTo>
                      <a:pt x="129" y="357"/>
                    </a:lnTo>
                    <a:lnTo>
                      <a:pt x="94" y="344"/>
                    </a:lnTo>
                    <a:lnTo>
                      <a:pt x="91" y="260"/>
                    </a:lnTo>
                    <a:lnTo>
                      <a:pt x="201" y="198"/>
                    </a:lnTo>
                    <a:lnTo>
                      <a:pt x="189" y="92"/>
                    </a:lnTo>
                    <a:lnTo>
                      <a:pt x="104" y="52"/>
                    </a:lnTo>
                    <a:lnTo>
                      <a:pt x="0" y="4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98" name="Freeform 53"/>
              <p:cNvSpPr>
                <a:spLocks/>
              </p:cNvSpPr>
              <p:nvPr/>
            </p:nvSpPr>
            <p:spPr bwMode="auto">
              <a:xfrm>
                <a:off x="2372" y="1688"/>
                <a:ext cx="108" cy="108"/>
              </a:xfrm>
              <a:custGeom>
                <a:avLst/>
                <a:gdLst>
                  <a:gd name="T0" fmla="*/ 0 w 432"/>
                  <a:gd name="T1" fmla="*/ 75 h 433"/>
                  <a:gd name="T2" fmla="*/ 10 w 432"/>
                  <a:gd name="T3" fmla="*/ 44 h 433"/>
                  <a:gd name="T4" fmla="*/ 8 w 432"/>
                  <a:gd name="T5" fmla="*/ 21 h 433"/>
                  <a:gd name="T6" fmla="*/ 15 w 432"/>
                  <a:gd name="T7" fmla="*/ 9 h 433"/>
                  <a:gd name="T8" fmla="*/ 29 w 432"/>
                  <a:gd name="T9" fmla="*/ 2 h 433"/>
                  <a:gd name="T10" fmla="*/ 57 w 432"/>
                  <a:gd name="T11" fmla="*/ 0 h 433"/>
                  <a:gd name="T12" fmla="*/ 82 w 432"/>
                  <a:gd name="T13" fmla="*/ 8 h 433"/>
                  <a:gd name="T14" fmla="*/ 98 w 432"/>
                  <a:gd name="T15" fmla="*/ 28 h 433"/>
                  <a:gd name="T16" fmla="*/ 108 w 432"/>
                  <a:gd name="T17" fmla="*/ 69 h 433"/>
                  <a:gd name="T18" fmla="*/ 97 w 432"/>
                  <a:gd name="T19" fmla="*/ 98 h 433"/>
                  <a:gd name="T20" fmla="*/ 63 w 432"/>
                  <a:gd name="T21" fmla="*/ 108 h 433"/>
                  <a:gd name="T22" fmla="*/ 19 w 432"/>
                  <a:gd name="T23" fmla="*/ 106 h 433"/>
                  <a:gd name="T24" fmla="*/ 7 w 432"/>
                  <a:gd name="T25" fmla="*/ 92 h 433"/>
                  <a:gd name="T26" fmla="*/ 36 w 432"/>
                  <a:gd name="T27" fmla="*/ 97 h 433"/>
                  <a:gd name="T28" fmla="*/ 73 w 432"/>
                  <a:gd name="T29" fmla="*/ 97 h 433"/>
                  <a:gd name="T30" fmla="*/ 92 w 432"/>
                  <a:gd name="T31" fmla="*/ 86 h 433"/>
                  <a:gd name="T32" fmla="*/ 94 w 432"/>
                  <a:gd name="T33" fmla="*/ 62 h 433"/>
                  <a:gd name="T34" fmla="*/ 79 w 432"/>
                  <a:gd name="T35" fmla="*/ 22 h 433"/>
                  <a:gd name="T36" fmla="*/ 59 w 432"/>
                  <a:gd name="T37" fmla="*/ 10 h 433"/>
                  <a:gd name="T38" fmla="*/ 34 w 432"/>
                  <a:gd name="T39" fmla="*/ 12 h 433"/>
                  <a:gd name="T40" fmla="*/ 21 w 432"/>
                  <a:gd name="T41" fmla="*/ 20 h 433"/>
                  <a:gd name="T42" fmla="*/ 19 w 432"/>
                  <a:gd name="T43" fmla="*/ 31 h 433"/>
                  <a:gd name="T44" fmla="*/ 26 w 432"/>
                  <a:gd name="T45" fmla="*/ 49 h 433"/>
                  <a:gd name="T46" fmla="*/ 15 w 432"/>
                  <a:gd name="T47" fmla="*/ 65 h 433"/>
                  <a:gd name="T48" fmla="*/ 0 w 432"/>
                  <a:gd name="T49" fmla="*/ 75 h 433"/>
                  <a:gd name="T50" fmla="*/ 0 w 432"/>
                  <a:gd name="T51" fmla="*/ 75 h 43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32"/>
                  <a:gd name="T79" fmla="*/ 0 h 433"/>
                  <a:gd name="T80" fmla="*/ 432 w 432"/>
                  <a:gd name="T81" fmla="*/ 433 h 433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32" h="433">
                    <a:moveTo>
                      <a:pt x="0" y="301"/>
                    </a:moveTo>
                    <a:lnTo>
                      <a:pt x="38" y="177"/>
                    </a:lnTo>
                    <a:lnTo>
                      <a:pt x="30" y="84"/>
                    </a:lnTo>
                    <a:lnTo>
                      <a:pt x="61" y="36"/>
                    </a:lnTo>
                    <a:lnTo>
                      <a:pt x="116" y="9"/>
                    </a:lnTo>
                    <a:lnTo>
                      <a:pt x="229" y="0"/>
                    </a:lnTo>
                    <a:lnTo>
                      <a:pt x="326" y="31"/>
                    </a:lnTo>
                    <a:lnTo>
                      <a:pt x="392" y="111"/>
                    </a:lnTo>
                    <a:lnTo>
                      <a:pt x="432" y="278"/>
                    </a:lnTo>
                    <a:lnTo>
                      <a:pt x="389" y="393"/>
                    </a:lnTo>
                    <a:lnTo>
                      <a:pt x="250" y="433"/>
                    </a:lnTo>
                    <a:lnTo>
                      <a:pt x="74" y="424"/>
                    </a:lnTo>
                    <a:lnTo>
                      <a:pt x="26" y="367"/>
                    </a:lnTo>
                    <a:lnTo>
                      <a:pt x="145" y="389"/>
                    </a:lnTo>
                    <a:lnTo>
                      <a:pt x="291" y="389"/>
                    </a:lnTo>
                    <a:lnTo>
                      <a:pt x="367" y="345"/>
                    </a:lnTo>
                    <a:lnTo>
                      <a:pt x="375" y="248"/>
                    </a:lnTo>
                    <a:lnTo>
                      <a:pt x="316" y="88"/>
                    </a:lnTo>
                    <a:lnTo>
                      <a:pt x="236" y="40"/>
                    </a:lnTo>
                    <a:lnTo>
                      <a:pt x="137" y="49"/>
                    </a:lnTo>
                    <a:lnTo>
                      <a:pt x="84" y="80"/>
                    </a:lnTo>
                    <a:lnTo>
                      <a:pt x="74" y="124"/>
                    </a:lnTo>
                    <a:lnTo>
                      <a:pt x="104" y="195"/>
                    </a:lnTo>
                    <a:lnTo>
                      <a:pt x="58" y="261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99" name="Freeform 54"/>
              <p:cNvSpPr>
                <a:spLocks/>
              </p:cNvSpPr>
              <p:nvPr/>
            </p:nvSpPr>
            <p:spPr bwMode="auto">
              <a:xfrm>
                <a:off x="2385" y="1733"/>
                <a:ext cx="73" cy="40"/>
              </a:xfrm>
              <a:custGeom>
                <a:avLst/>
                <a:gdLst>
                  <a:gd name="T0" fmla="*/ 0 w 290"/>
                  <a:gd name="T1" fmla="*/ 15 h 164"/>
                  <a:gd name="T2" fmla="*/ 13 w 290"/>
                  <a:gd name="T3" fmla="*/ 4 h 164"/>
                  <a:gd name="T4" fmla="*/ 41 w 290"/>
                  <a:gd name="T5" fmla="*/ 0 h 164"/>
                  <a:gd name="T6" fmla="*/ 64 w 290"/>
                  <a:gd name="T7" fmla="*/ 3 h 164"/>
                  <a:gd name="T8" fmla="*/ 73 w 290"/>
                  <a:gd name="T9" fmla="*/ 11 h 164"/>
                  <a:gd name="T10" fmla="*/ 47 w 290"/>
                  <a:gd name="T11" fmla="*/ 9 h 164"/>
                  <a:gd name="T12" fmla="*/ 49 w 290"/>
                  <a:gd name="T13" fmla="*/ 20 h 164"/>
                  <a:gd name="T14" fmla="*/ 43 w 290"/>
                  <a:gd name="T15" fmla="*/ 40 h 164"/>
                  <a:gd name="T16" fmla="*/ 37 w 290"/>
                  <a:gd name="T17" fmla="*/ 40 h 164"/>
                  <a:gd name="T18" fmla="*/ 41 w 290"/>
                  <a:gd name="T19" fmla="*/ 24 h 164"/>
                  <a:gd name="T20" fmla="*/ 34 w 290"/>
                  <a:gd name="T21" fmla="*/ 9 h 164"/>
                  <a:gd name="T22" fmla="*/ 0 w 290"/>
                  <a:gd name="T23" fmla="*/ 15 h 164"/>
                  <a:gd name="T24" fmla="*/ 0 w 290"/>
                  <a:gd name="T25" fmla="*/ 15 h 1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0"/>
                  <a:gd name="T40" fmla="*/ 0 h 164"/>
                  <a:gd name="T41" fmla="*/ 290 w 290"/>
                  <a:gd name="T42" fmla="*/ 164 h 1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0" h="164">
                    <a:moveTo>
                      <a:pt x="0" y="62"/>
                    </a:moveTo>
                    <a:lnTo>
                      <a:pt x="50" y="18"/>
                    </a:lnTo>
                    <a:lnTo>
                      <a:pt x="162" y="0"/>
                    </a:lnTo>
                    <a:lnTo>
                      <a:pt x="255" y="13"/>
                    </a:lnTo>
                    <a:lnTo>
                      <a:pt x="290" y="44"/>
                    </a:lnTo>
                    <a:lnTo>
                      <a:pt x="188" y="36"/>
                    </a:lnTo>
                    <a:lnTo>
                      <a:pt x="196" y="84"/>
                    </a:lnTo>
                    <a:lnTo>
                      <a:pt x="171" y="164"/>
                    </a:lnTo>
                    <a:lnTo>
                      <a:pt x="145" y="164"/>
                    </a:lnTo>
                    <a:lnTo>
                      <a:pt x="164" y="97"/>
                    </a:lnTo>
                    <a:lnTo>
                      <a:pt x="134" y="36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00" name="Freeform 55"/>
              <p:cNvSpPr>
                <a:spLocks/>
              </p:cNvSpPr>
              <p:nvPr/>
            </p:nvSpPr>
            <p:spPr bwMode="auto">
              <a:xfrm>
                <a:off x="2145" y="1683"/>
                <a:ext cx="123" cy="35"/>
              </a:xfrm>
              <a:custGeom>
                <a:avLst/>
                <a:gdLst>
                  <a:gd name="T0" fmla="*/ 0 w 491"/>
                  <a:gd name="T1" fmla="*/ 32 h 138"/>
                  <a:gd name="T2" fmla="*/ 36 w 491"/>
                  <a:gd name="T3" fmla="*/ 35 h 138"/>
                  <a:gd name="T4" fmla="*/ 38 w 491"/>
                  <a:gd name="T5" fmla="*/ 19 h 138"/>
                  <a:gd name="T6" fmla="*/ 123 w 491"/>
                  <a:gd name="T7" fmla="*/ 30 h 138"/>
                  <a:gd name="T8" fmla="*/ 123 w 491"/>
                  <a:gd name="T9" fmla="*/ 14 h 138"/>
                  <a:gd name="T10" fmla="*/ 9 w 491"/>
                  <a:gd name="T11" fmla="*/ 0 h 138"/>
                  <a:gd name="T12" fmla="*/ 0 w 491"/>
                  <a:gd name="T13" fmla="*/ 32 h 138"/>
                  <a:gd name="T14" fmla="*/ 0 w 491"/>
                  <a:gd name="T15" fmla="*/ 32 h 13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91"/>
                  <a:gd name="T25" fmla="*/ 0 h 138"/>
                  <a:gd name="T26" fmla="*/ 491 w 491"/>
                  <a:gd name="T27" fmla="*/ 138 h 13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91" h="138">
                    <a:moveTo>
                      <a:pt x="0" y="125"/>
                    </a:moveTo>
                    <a:lnTo>
                      <a:pt x="143" y="138"/>
                    </a:lnTo>
                    <a:lnTo>
                      <a:pt x="150" y="75"/>
                    </a:lnTo>
                    <a:lnTo>
                      <a:pt x="491" y="119"/>
                    </a:lnTo>
                    <a:lnTo>
                      <a:pt x="491" y="56"/>
                    </a:lnTo>
                    <a:lnTo>
                      <a:pt x="37" y="0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A3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01" name="Freeform 56"/>
              <p:cNvSpPr>
                <a:spLocks/>
              </p:cNvSpPr>
              <p:nvPr/>
            </p:nvSpPr>
            <p:spPr bwMode="auto">
              <a:xfrm>
                <a:off x="2145" y="1674"/>
                <a:ext cx="130" cy="69"/>
              </a:xfrm>
              <a:custGeom>
                <a:avLst/>
                <a:gdLst>
                  <a:gd name="T0" fmla="*/ 2 w 521"/>
                  <a:gd name="T1" fmla="*/ 0 h 275"/>
                  <a:gd name="T2" fmla="*/ 0 w 521"/>
                  <a:gd name="T3" fmla="*/ 40 h 275"/>
                  <a:gd name="T4" fmla="*/ 16 w 521"/>
                  <a:gd name="T5" fmla="*/ 40 h 275"/>
                  <a:gd name="T6" fmla="*/ 18 w 521"/>
                  <a:gd name="T7" fmla="*/ 14 h 275"/>
                  <a:gd name="T8" fmla="*/ 117 w 521"/>
                  <a:gd name="T9" fmla="*/ 31 h 275"/>
                  <a:gd name="T10" fmla="*/ 125 w 521"/>
                  <a:gd name="T11" fmla="*/ 69 h 275"/>
                  <a:gd name="T12" fmla="*/ 130 w 521"/>
                  <a:gd name="T13" fmla="*/ 19 h 275"/>
                  <a:gd name="T14" fmla="*/ 2 w 521"/>
                  <a:gd name="T15" fmla="*/ 0 h 275"/>
                  <a:gd name="T16" fmla="*/ 2 w 521"/>
                  <a:gd name="T17" fmla="*/ 0 h 2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21"/>
                  <a:gd name="T28" fmla="*/ 0 h 275"/>
                  <a:gd name="T29" fmla="*/ 521 w 521"/>
                  <a:gd name="T30" fmla="*/ 275 h 27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21" h="275">
                    <a:moveTo>
                      <a:pt x="9" y="0"/>
                    </a:moveTo>
                    <a:lnTo>
                      <a:pt x="0" y="161"/>
                    </a:lnTo>
                    <a:lnTo>
                      <a:pt x="66" y="161"/>
                    </a:lnTo>
                    <a:lnTo>
                      <a:pt x="71" y="57"/>
                    </a:lnTo>
                    <a:lnTo>
                      <a:pt x="467" y="124"/>
                    </a:lnTo>
                    <a:lnTo>
                      <a:pt x="501" y="275"/>
                    </a:lnTo>
                    <a:lnTo>
                      <a:pt x="521" y="7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02" name="Freeform 57"/>
              <p:cNvSpPr>
                <a:spLocks/>
              </p:cNvSpPr>
              <p:nvPr/>
            </p:nvSpPr>
            <p:spPr bwMode="auto">
              <a:xfrm>
                <a:off x="2019" y="1254"/>
                <a:ext cx="315" cy="287"/>
              </a:xfrm>
              <a:custGeom>
                <a:avLst/>
                <a:gdLst>
                  <a:gd name="T0" fmla="*/ 313 w 1261"/>
                  <a:gd name="T1" fmla="*/ 132 h 1150"/>
                  <a:gd name="T2" fmla="*/ 315 w 1261"/>
                  <a:gd name="T3" fmla="*/ 64 h 1150"/>
                  <a:gd name="T4" fmla="*/ 314 w 1261"/>
                  <a:gd name="T5" fmla="*/ 9 h 1150"/>
                  <a:gd name="T6" fmla="*/ 274 w 1261"/>
                  <a:gd name="T7" fmla="*/ 0 h 1150"/>
                  <a:gd name="T8" fmla="*/ 127 w 1261"/>
                  <a:gd name="T9" fmla="*/ 1 h 1150"/>
                  <a:gd name="T10" fmla="*/ 31 w 1261"/>
                  <a:gd name="T11" fmla="*/ 16 h 1150"/>
                  <a:gd name="T12" fmla="*/ 2 w 1261"/>
                  <a:gd name="T13" fmla="*/ 26 h 1150"/>
                  <a:gd name="T14" fmla="*/ 0 w 1261"/>
                  <a:gd name="T15" fmla="*/ 91 h 1150"/>
                  <a:gd name="T16" fmla="*/ 2 w 1261"/>
                  <a:gd name="T17" fmla="*/ 184 h 1150"/>
                  <a:gd name="T18" fmla="*/ 12 w 1261"/>
                  <a:gd name="T19" fmla="*/ 246 h 1150"/>
                  <a:gd name="T20" fmla="*/ 26 w 1261"/>
                  <a:gd name="T21" fmla="*/ 259 h 1150"/>
                  <a:gd name="T22" fmla="*/ 103 w 1261"/>
                  <a:gd name="T23" fmla="*/ 278 h 1150"/>
                  <a:gd name="T24" fmla="*/ 183 w 1261"/>
                  <a:gd name="T25" fmla="*/ 287 h 1150"/>
                  <a:gd name="T26" fmla="*/ 260 w 1261"/>
                  <a:gd name="T27" fmla="*/ 281 h 1150"/>
                  <a:gd name="T28" fmla="*/ 202 w 1261"/>
                  <a:gd name="T29" fmla="*/ 277 h 1150"/>
                  <a:gd name="T30" fmla="*/ 71 w 1261"/>
                  <a:gd name="T31" fmla="*/ 260 h 1150"/>
                  <a:gd name="T32" fmla="*/ 31 w 1261"/>
                  <a:gd name="T33" fmla="*/ 247 h 1150"/>
                  <a:gd name="T34" fmla="*/ 23 w 1261"/>
                  <a:gd name="T35" fmla="*/ 219 h 1150"/>
                  <a:gd name="T36" fmla="*/ 17 w 1261"/>
                  <a:gd name="T37" fmla="*/ 158 h 1150"/>
                  <a:gd name="T38" fmla="*/ 16 w 1261"/>
                  <a:gd name="T39" fmla="*/ 91 h 1150"/>
                  <a:gd name="T40" fmla="*/ 24 w 1261"/>
                  <a:gd name="T41" fmla="*/ 40 h 1150"/>
                  <a:gd name="T42" fmla="*/ 60 w 1261"/>
                  <a:gd name="T43" fmla="*/ 28 h 1150"/>
                  <a:gd name="T44" fmla="*/ 157 w 1261"/>
                  <a:gd name="T45" fmla="*/ 14 h 1150"/>
                  <a:gd name="T46" fmla="*/ 250 w 1261"/>
                  <a:gd name="T47" fmla="*/ 13 h 1150"/>
                  <a:gd name="T48" fmla="*/ 301 w 1261"/>
                  <a:gd name="T49" fmla="*/ 19 h 1150"/>
                  <a:gd name="T50" fmla="*/ 307 w 1261"/>
                  <a:gd name="T51" fmla="*/ 36 h 1150"/>
                  <a:gd name="T52" fmla="*/ 305 w 1261"/>
                  <a:gd name="T53" fmla="*/ 109 h 1150"/>
                  <a:gd name="T54" fmla="*/ 306 w 1261"/>
                  <a:gd name="T55" fmla="*/ 223 h 1150"/>
                  <a:gd name="T56" fmla="*/ 313 w 1261"/>
                  <a:gd name="T57" fmla="*/ 132 h 1150"/>
                  <a:gd name="T58" fmla="*/ 313 w 1261"/>
                  <a:gd name="T59" fmla="*/ 132 h 11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261"/>
                  <a:gd name="T91" fmla="*/ 0 h 1150"/>
                  <a:gd name="T92" fmla="*/ 1261 w 1261"/>
                  <a:gd name="T93" fmla="*/ 1150 h 11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261" h="1150">
                    <a:moveTo>
                      <a:pt x="1254" y="528"/>
                    </a:moveTo>
                    <a:lnTo>
                      <a:pt x="1261" y="256"/>
                    </a:lnTo>
                    <a:lnTo>
                      <a:pt x="1258" y="37"/>
                    </a:lnTo>
                    <a:lnTo>
                      <a:pt x="1097" y="0"/>
                    </a:lnTo>
                    <a:lnTo>
                      <a:pt x="509" y="4"/>
                    </a:lnTo>
                    <a:lnTo>
                      <a:pt x="126" y="63"/>
                    </a:lnTo>
                    <a:lnTo>
                      <a:pt x="10" y="104"/>
                    </a:lnTo>
                    <a:lnTo>
                      <a:pt x="0" y="363"/>
                    </a:lnTo>
                    <a:lnTo>
                      <a:pt x="8" y="736"/>
                    </a:lnTo>
                    <a:lnTo>
                      <a:pt x="50" y="984"/>
                    </a:lnTo>
                    <a:lnTo>
                      <a:pt x="105" y="1037"/>
                    </a:lnTo>
                    <a:lnTo>
                      <a:pt x="413" y="1112"/>
                    </a:lnTo>
                    <a:lnTo>
                      <a:pt x="733" y="1150"/>
                    </a:lnTo>
                    <a:lnTo>
                      <a:pt x="1039" y="1124"/>
                    </a:lnTo>
                    <a:lnTo>
                      <a:pt x="808" y="1108"/>
                    </a:lnTo>
                    <a:lnTo>
                      <a:pt x="284" y="1041"/>
                    </a:lnTo>
                    <a:lnTo>
                      <a:pt x="123" y="991"/>
                    </a:lnTo>
                    <a:lnTo>
                      <a:pt x="92" y="877"/>
                    </a:lnTo>
                    <a:lnTo>
                      <a:pt x="68" y="635"/>
                    </a:lnTo>
                    <a:lnTo>
                      <a:pt x="66" y="366"/>
                    </a:lnTo>
                    <a:lnTo>
                      <a:pt x="96" y="161"/>
                    </a:lnTo>
                    <a:lnTo>
                      <a:pt x="239" y="111"/>
                    </a:lnTo>
                    <a:lnTo>
                      <a:pt x="628" y="55"/>
                    </a:lnTo>
                    <a:lnTo>
                      <a:pt x="999" y="51"/>
                    </a:lnTo>
                    <a:lnTo>
                      <a:pt x="1204" y="78"/>
                    </a:lnTo>
                    <a:lnTo>
                      <a:pt x="1229" y="146"/>
                    </a:lnTo>
                    <a:lnTo>
                      <a:pt x="1219" y="437"/>
                    </a:lnTo>
                    <a:lnTo>
                      <a:pt x="1223" y="895"/>
                    </a:lnTo>
                    <a:lnTo>
                      <a:pt x="1254" y="5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03" name="Freeform 58"/>
              <p:cNvSpPr>
                <a:spLocks/>
              </p:cNvSpPr>
              <p:nvPr/>
            </p:nvSpPr>
            <p:spPr bwMode="auto">
              <a:xfrm>
                <a:off x="2047" y="1285"/>
                <a:ext cx="96" cy="223"/>
              </a:xfrm>
              <a:custGeom>
                <a:avLst/>
                <a:gdLst>
                  <a:gd name="T0" fmla="*/ 10 w 384"/>
                  <a:gd name="T1" fmla="*/ 14 h 890"/>
                  <a:gd name="T2" fmla="*/ 2 w 384"/>
                  <a:gd name="T3" fmla="*/ 51 h 890"/>
                  <a:gd name="T4" fmla="*/ 0 w 384"/>
                  <a:gd name="T5" fmla="*/ 93 h 890"/>
                  <a:gd name="T6" fmla="*/ 1 w 384"/>
                  <a:gd name="T7" fmla="*/ 131 h 890"/>
                  <a:gd name="T8" fmla="*/ 3 w 384"/>
                  <a:gd name="T9" fmla="*/ 159 h 890"/>
                  <a:gd name="T10" fmla="*/ 8 w 384"/>
                  <a:gd name="T11" fmla="*/ 190 h 890"/>
                  <a:gd name="T12" fmla="*/ 13 w 384"/>
                  <a:gd name="T13" fmla="*/ 209 h 890"/>
                  <a:gd name="T14" fmla="*/ 47 w 384"/>
                  <a:gd name="T15" fmla="*/ 219 h 890"/>
                  <a:gd name="T16" fmla="*/ 96 w 384"/>
                  <a:gd name="T17" fmla="*/ 223 h 890"/>
                  <a:gd name="T18" fmla="*/ 54 w 384"/>
                  <a:gd name="T19" fmla="*/ 198 h 890"/>
                  <a:gd name="T20" fmla="*/ 39 w 384"/>
                  <a:gd name="T21" fmla="*/ 165 h 890"/>
                  <a:gd name="T22" fmla="*/ 35 w 384"/>
                  <a:gd name="T23" fmla="*/ 93 h 890"/>
                  <a:gd name="T24" fmla="*/ 42 w 384"/>
                  <a:gd name="T25" fmla="*/ 58 h 890"/>
                  <a:gd name="T26" fmla="*/ 52 w 384"/>
                  <a:gd name="T27" fmla="*/ 29 h 890"/>
                  <a:gd name="T28" fmla="*/ 65 w 384"/>
                  <a:gd name="T29" fmla="*/ 10 h 890"/>
                  <a:gd name="T30" fmla="*/ 92 w 384"/>
                  <a:gd name="T31" fmla="*/ 0 h 890"/>
                  <a:gd name="T32" fmla="*/ 47 w 384"/>
                  <a:gd name="T33" fmla="*/ 2 h 890"/>
                  <a:gd name="T34" fmla="*/ 10 w 384"/>
                  <a:gd name="T35" fmla="*/ 14 h 890"/>
                  <a:gd name="T36" fmla="*/ 10 w 384"/>
                  <a:gd name="T37" fmla="*/ 14 h 8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84"/>
                  <a:gd name="T58" fmla="*/ 0 h 890"/>
                  <a:gd name="T59" fmla="*/ 384 w 384"/>
                  <a:gd name="T60" fmla="*/ 890 h 89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84" h="890">
                    <a:moveTo>
                      <a:pt x="39" y="56"/>
                    </a:moveTo>
                    <a:lnTo>
                      <a:pt x="7" y="203"/>
                    </a:lnTo>
                    <a:lnTo>
                      <a:pt x="0" y="370"/>
                    </a:lnTo>
                    <a:lnTo>
                      <a:pt x="2" y="522"/>
                    </a:lnTo>
                    <a:lnTo>
                      <a:pt x="11" y="634"/>
                    </a:lnTo>
                    <a:lnTo>
                      <a:pt x="30" y="760"/>
                    </a:lnTo>
                    <a:lnTo>
                      <a:pt x="50" y="836"/>
                    </a:lnTo>
                    <a:lnTo>
                      <a:pt x="189" y="873"/>
                    </a:lnTo>
                    <a:lnTo>
                      <a:pt x="384" y="890"/>
                    </a:lnTo>
                    <a:lnTo>
                      <a:pt x="215" y="792"/>
                    </a:lnTo>
                    <a:lnTo>
                      <a:pt x="154" y="658"/>
                    </a:lnTo>
                    <a:lnTo>
                      <a:pt x="141" y="372"/>
                    </a:lnTo>
                    <a:lnTo>
                      <a:pt x="169" y="233"/>
                    </a:lnTo>
                    <a:lnTo>
                      <a:pt x="206" y="117"/>
                    </a:lnTo>
                    <a:lnTo>
                      <a:pt x="260" y="39"/>
                    </a:lnTo>
                    <a:lnTo>
                      <a:pt x="368" y="0"/>
                    </a:lnTo>
                    <a:lnTo>
                      <a:pt x="189" y="6"/>
                    </a:lnTo>
                    <a:lnTo>
                      <a:pt x="39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504" name="Freeform 59"/>
              <p:cNvSpPr>
                <a:spLocks/>
              </p:cNvSpPr>
              <p:nvPr/>
            </p:nvSpPr>
            <p:spPr bwMode="auto">
              <a:xfrm>
                <a:off x="2200" y="1408"/>
                <a:ext cx="108" cy="110"/>
              </a:xfrm>
              <a:custGeom>
                <a:avLst/>
                <a:gdLst>
                  <a:gd name="T0" fmla="*/ 0 w 433"/>
                  <a:gd name="T1" fmla="*/ 103 h 437"/>
                  <a:gd name="T2" fmla="*/ 30 w 433"/>
                  <a:gd name="T3" fmla="*/ 102 h 437"/>
                  <a:gd name="T4" fmla="*/ 48 w 433"/>
                  <a:gd name="T5" fmla="*/ 92 h 437"/>
                  <a:gd name="T6" fmla="*/ 67 w 433"/>
                  <a:gd name="T7" fmla="*/ 79 h 437"/>
                  <a:gd name="T8" fmla="*/ 81 w 433"/>
                  <a:gd name="T9" fmla="*/ 63 h 437"/>
                  <a:gd name="T10" fmla="*/ 92 w 433"/>
                  <a:gd name="T11" fmla="*/ 44 h 437"/>
                  <a:gd name="T12" fmla="*/ 104 w 433"/>
                  <a:gd name="T13" fmla="*/ 20 h 437"/>
                  <a:gd name="T14" fmla="*/ 107 w 433"/>
                  <a:gd name="T15" fmla="*/ 0 h 437"/>
                  <a:gd name="T16" fmla="*/ 107 w 433"/>
                  <a:gd name="T17" fmla="*/ 12 h 437"/>
                  <a:gd name="T18" fmla="*/ 108 w 433"/>
                  <a:gd name="T19" fmla="*/ 21 h 437"/>
                  <a:gd name="T20" fmla="*/ 108 w 433"/>
                  <a:gd name="T21" fmla="*/ 26 h 437"/>
                  <a:gd name="T22" fmla="*/ 107 w 433"/>
                  <a:gd name="T23" fmla="*/ 31 h 437"/>
                  <a:gd name="T24" fmla="*/ 107 w 433"/>
                  <a:gd name="T25" fmla="*/ 32 h 437"/>
                  <a:gd name="T26" fmla="*/ 107 w 433"/>
                  <a:gd name="T27" fmla="*/ 33 h 437"/>
                  <a:gd name="T28" fmla="*/ 107 w 433"/>
                  <a:gd name="T29" fmla="*/ 33 h 437"/>
                  <a:gd name="T30" fmla="*/ 107 w 433"/>
                  <a:gd name="T31" fmla="*/ 34 h 437"/>
                  <a:gd name="T32" fmla="*/ 107 w 433"/>
                  <a:gd name="T33" fmla="*/ 34 h 437"/>
                  <a:gd name="T34" fmla="*/ 107 w 433"/>
                  <a:gd name="T35" fmla="*/ 34 h 437"/>
                  <a:gd name="T36" fmla="*/ 107 w 433"/>
                  <a:gd name="T37" fmla="*/ 37 h 437"/>
                  <a:gd name="T38" fmla="*/ 107 w 433"/>
                  <a:gd name="T39" fmla="*/ 38 h 437"/>
                  <a:gd name="T40" fmla="*/ 107 w 433"/>
                  <a:gd name="T41" fmla="*/ 38 h 437"/>
                  <a:gd name="T42" fmla="*/ 107 w 433"/>
                  <a:gd name="T43" fmla="*/ 39 h 437"/>
                  <a:gd name="T44" fmla="*/ 105 w 433"/>
                  <a:gd name="T45" fmla="*/ 52 h 437"/>
                  <a:gd name="T46" fmla="*/ 102 w 433"/>
                  <a:gd name="T47" fmla="*/ 77 h 437"/>
                  <a:gd name="T48" fmla="*/ 95 w 433"/>
                  <a:gd name="T49" fmla="*/ 95 h 437"/>
                  <a:gd name="T50" fmla="*/ 80 w 433"/>
                  <a:gd name="T51" fmla="*/ 107 h 437"/>
                  <a:gd name="T52" fmla="*/ 63 w 433"/>
                  <a:gd name="T53" fmla="*/ 109 h 437"/>
                  <a:gd name="T54" fmla="*/ 39 w 433"/>
                  <a:gd name="T55" fmla="*/ 110 h 437"/>
                  <a:gd name="T56" fmla="*/ 0 w 433"/>
                  <a:gd name="T57" fmla="*/ 103 h 437"/>
                  <a:gd name="T58" fmla="*/ 0 w 433"/>
                  <a:gd name="T59" fmla="*/ 103 h 43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433"/>
                  <a:gd name="T91" fmla="*/ 0 h 437"/>
                  <a:gd name="T92" fmla="*/ 433 w 433"/>
                  <a:gd name="T93" fmla="*/ 437 h 437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433" h="437">
                    <a:moveTo>
                      <a:pt x="0" y="411"/>
                    </a:moveTo>
                    <a:lnTo>
                      <a:pt x="122" y="404"/>
                    </a:lnTo>
                    <a:lnTo>
                      <a:pt x="194" y="364"/>
                    </a:lnTo>
                    <a:lnTo>
                      <a:pt x="268" y="315"/>
                    </a:lnTo>
                    <a:lnTo>
                      <a:pt x="326" y="251"/>
                    </a:lnTo>
                    <a:lnTo>
                      <a:pt x="369" y="175"/>
                    </a:lnTo>
                    <a:lnTo>
                      <a:pt x="415" y="79"/>
                    </a:lnTo>
                    <a:lnTo>
                      <a:pt x="428" y="0"/>
                    </a:lnTo>
                    <a:lnTo>
                      <a:pt x="430" y="48"/>
                    </a:lnTo>
                    <a:lnTo>
                      <a:pt x="432" y="83"/>
                    </a:lnTo>
                    <a:lnTo>
                      <a:pt x="433" y="104"/>
                    </a:lnTo>
                    <a:lnTo>
                      <a:pt x="430" y="122"/>
                    </a:lnTo>
                    <a:lnTo>
                      <a:pt x="430" y="128"/>
                    </a:lnTo>
                    <a:lnTo>
                      <a:pt x="430" y="131"/>
                    </a:lnTo>
                    <a:lnTo>
                      <a:pt x="429" y="133"/>
                    </a:lnTo>
                    <a:lnTo>
                      <a:pt x="429" y="134"/>
                    </a:lnTo>
                    <a:lnTo>
                      <a:pt x="429" y="135"/>
                    </a:lnTo>
                    <a:lnTo>
                      <a:pt x="429" y="137"/>
                    </a:lnTo>
                    <a:lnTo>
                      <a:pt x="428" y="146"/>
                    </a:lnTo>
                    <a:lnTo>
                      <a:pt x="428" y="150"/>
                    </a:lnTo>
                    <a:lnTo>
                      <a:pt x="428" y="152"/>
                    </a:lnTo>
                    <a:lnTo>
                      <a:pt x="427" y="154"/>
                    </a:lnTo>
                    <a:lnTo>
                      <a:pt x="422" y="205"/>
                    </a:lnTo>
                    <a:lnTo>
                      <a:pt x="408" y="307"/>
                    </a:lnTo>
                    <a:lnTo>
                      <a:pt x="382" y="376"/>
                    </a:lnTo>
                    <a:lnTo>
                      <a:pt x="322" y="424"/>
                    </a:lnTo>
                    <a:lnTo>
                      <a:pt x="252" y="434"/>
                    </a:lnTo>
                    <a:lnTo>
                      <a:pt x="158" y="437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C5B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8448" name="Group 60"/>
            <p:cNvGrpSpPr>
              <a:grpSpLocks/>
            </p:cNvGrpSpPr>
            <p:nvPr/>
          </p:nvGrpSpPr>
          <p:grpSpPr bwMode="auto">
            <a:xfrm>
              <a:off x="4416" y="3249"/>
              <a:ext cx="509" cy="454"/>
              <a:chOff x="1973" y="1187"/>
              <a:chExt cx="512" cy="617"/>
            </a:xfrm>
          </p:grpSpPr>
          <p:sp>
            <p:nvSpPr>
              <p:cNvPr id="18463" name="AutoShape 61"/>
              <p:cNvSpPr>
                <a:spLocks noChangeAspect="1" noChangeArrowheads="1" noTextEdit="1"/>
              </p:cNvSpPr>
              <p:nvPr/>
            </p:nvSpPr>
            <p:spPr bwMode="auto">
              <a:xfrm>
                <a:off x="1973" y="1187"/>
                <a:ext cx="512" cy="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64" name="Freeform 62"/>
              <p:cNvSpPr>
                <a:spLocks/>
              </p:cNvSpPr>
              <p:nvPr/>
            </p:nvSpPr>
            <p:spPr bwMode="auto">
              <a:xfrm>
                <a:off x="1978" y="1199"/>
                <a:ext cx="491" cy="582"/>
              </a:xfrm>
              <a:custGeom>
                <a:avLst/>
                <a:gdLst>
                  <a:gd name="T0" fmla="*/ 2 w 1964"/>
                  <a:gd name="T1" fmla="*/ 90 h 2329"/>
                  <a:gd name="T2" fmla="*/ 0 w 1964"/>
                  <a:gd name="T3" fmla="*/ 48 h 2329"/>
                  <a:gd name="T4" fmla="*/ 13 w 1964"/>
                  <a:gd name="T5" fmla="*/ 38 h 2329"/>
                  <a:gd name="T6" fmla="*/ 33 w 1964"/>
                  <a:gd name="T7" fmla="*/ 32 h 2329"/>
                  <a:gd name="T8" fmla="*/ 360 w 1964"/>
                  <a:gd name="T9" fmla="*/ 0 h 2329"/>
                  <a:gd name="T10" fmla="*/ 389 w 1964"/>
                  <a:gd name="T11" fmla="*/ 12 h 2329"/>
                  <a:gd name="T12" fmla="*/ 415 w 1964"/>
                  <a:gd name="T13" fmla="*/ 28 h 2329"/>
                  <a:gd name="T14" fmla="*/ 454 w 1964"/>
                  <a:gd name="T15" fmla="*/ 110 h 2329"/>
                  <a:gd name="T16" fmla="*/ 455 w 1964"/>
                  <a:gd name="T17" fmla="*/ 137 h 2329"/>
                  <a:gd name="T18" fmla="*/ 491 w 1964"/>
                  <a:gd name="T19" fmla="*/ 202 h 2329"/>
                  <a:gd name="T20" fmla="*/ 471 w 1964"/>
                  <a:gd name="T21" fmla="*/ 304 h 2329"/>
                  <a:gd name="T22" fmla="*/ 408 w 1964"/>
                  <a:gd name="T23" fmla="*/ 325 h 2329"/>
                  <a:gd name="T24" fmla="*/ 399 w 1964"/>
                  <a:gd name="T25" fmla="*/ 362 h 2329"/>
                  <a:gd name="T26" fmla="*/ 361 w 1964"/>
                  <a:gd name="T27" fmla="*/ 379 h 2329"/>
                  <a:gd name="T28" fmla="*/ 417 w 1964"/>
                  <a:gd name="T29" fmla="*/ 410 h 2329"/>
                  <a:gd name="T30" fmla="*/ 415 w 1964"/>
                  <a:gd name="T31" fmla="*/ 469 h 2329"/>
                  <a:gd name="T32" fmla="*/ 322 w 1964"/>
                  <a:gd name="T33" fmla="*/ 582 h 2329"/>
                  <a:gd name="T34" fmla="*/ 38 w 1964"/>
                  <a:gd name="T35" fmla="*/ 522 h 2329"/>
                  <a:gd name="T36" fmla="*/ 18 w 1964"/>
                  <a:gd name="T37" fmla="*/ 415 h 2329"/>
                  <a:gd name="T38" fmla="*/ 88 w 1964"/>
                  <a:gd name="T39" fmla="*/ 390 h 2329"/>
                  <a:gd name="T40" fmla="*/ 89 w 1964"/>
                  <a:gd name="T41" fmla="*/ 375 h 2329"/>
                  <a:gd name="T42" fmla="*/ 115 w 1964"/>
                  <a:gd name="T43" fmla="*/ 374 h 2329"/>
                  <a:gd name="T44" fmla="*/ 116 w 1964"/>
                  <a:gd name="T45" fmla="*/ 350 h 2329"/>
                  <a:gd name="T46" fmla="*/ 44 w 1964"/>
                  <a:gd name="T47" fmla="*/ 333 h 2329"/>
                  <a:gd name="T48" fmla="*/ 25 w 1964"/>
                  <a:gd name="T49" fmla="*/ 302 h 2329"/>
                  <a:gd name="T50" fmla="*/ 2 w 1964"/>
                  <a:gd name="T51" fmla="*/ 90 h 2329"/>
                  <a:gd name="T52" fmla="*/ 2 w 1964"/>
                  <a:gd name="T53" fmla="*/ 90 h 232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964"/>
                  <a:gd name="T82" fmla="*/ 0 h 2329"/>
                  <a:gd name="T83" fmla="*/ 1964 w 1964"/>
                  <a:gd name="T84" fmla="*/ 2329 h 2329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964" h="2329">
                    <a:moveTo>
                      <a:pt x="7" y="359"/>
                    </a:moveTo>
                    <a:lnTo>
                      <a:pt x="0" y="192"/>
                    </a:lnTo>
                    <a:lnTo>
                      <a:pt x="50" y="154"/>
                    </a:lnTo>
                    <a:lnTo>
                      <a:pt x="130" y="130"/>
                    </a:lnTo>
                    <a:lnTo>
                      <a:pt x="1438" y="0"/>
                    </a:lnTo>
                    <a:lnTo>
                      <a:pt x="1557" y="47"/>
                    </a:lnTo>
                    <a:lnTo>
                      <a:pt x="1659" y="112"/>
                    </a:lnTo>
                    <a:lnTo>
                      <a:pt x="1814" y="439"/>
                    </a:lnTo>
                    <a:lnTo>
                      <a:pt x="1821" y="547"/>
                    </a:lnTo>
                    <a:lnTo>
                      <a:pt x="1964" y="810"/>
                    </a:lnTo>
                    <a:lnTo>
                      <a:pt x="1883" y="1218"/>
                    </a:lnTo>
                    <a:lnTo>
                      <a:pt x="1633" y="1299"/>
                    </a:lnTo>
                    <a:lnTo>
                      <a:pt x="1594" y="1448"/>
                    </a:lnTo>
                    <a:lnTo>
                      <a:pt x="1443" y="1515"/>
                    </a:lnTo>
                    <a:lnTo>
                      <a:pt x="1669" y="1642"/>
                    </a:lnTo>
                    <a:lnTo>
                      <a:pt x="1658" y="1875"/>
                    </a:lnTo>
                    <a:lnTo>
                      <a:pt x="1286" y="2329"/>
                    </a:lnTo>
                    <a:lnTo>
                      <a:pt x="151" y="2090"/>
                    </a:lnTo>
                    <a:lnTo>
                      <a:pt x="72" y="1660"/>
                    </a:lnTo>
                    <a:lnTo>
                      <a:pt x="353" y="1561"/>
                    </a:lnTo>
                    <a:lnTo>
                      <a:pt x="356" y="1502"/>
                    </a:lnTo>
                    <a:lnTo>
                      <a:pt x="461" y="1498"/>
                    </a:lnTo>
                    <a:lnTo>
                      <a:pt x="465" y="1402"/>
                    </a:lnTo>
                    <a:lnTo>
                      <a:pt x="174" y="1331"/>
                    </a:lnTo>
                    <a:lnTo>
                      <a:pt x="100" y="1209"/>
                    </a:lnTo>
                    <a:lnTo>
                      <a:pt x="7" y="3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65" name="Freeform 63"/>
              <p:cNvSpPr>
                <a:spLocks/>
              </p:cNvSpPr>
              <p:nvPr/>
            </p:nvSpPr>
            <p:spPr bwMode="auto">
              <a:xfrm>
                <a:off x="1988" y="1207"/>
                <a:ext cx="481" cy="574"/>
              </a:xfrm>
              <a:custGeom>
                <a:avLst/>
                <a:gdLst>
                  <a:gd name="T0" fmla="*/ 83 w 1923"/>
                  <a:gd name="T1" fmla="*/ 386 h 2295"/>
                  <a:gd name="T2" fmla="*/ 80 w 1923"/>
                  <a:gd name="T3" fmla="*/ 374 h 2295"/>
                  <a:gd name="T4" fmla="*/ 116 w 1923"/>
                  <a:gd name="T5" fmla="*/ 387 h 2295"/>
                  <a:gd name="T6" fmla="*/ 179 w 1923"/>
                  <a:gd name="T7" fmla="*/ 404 h 2295"/>
                  <a:gd name="T8" fmla="*/ 207 w 1923"/>
                  <a:gd name="T9" fmla="*/ 398 h 2295"/>
                  <a:gd name="T10" fmla="*/ 140 w 1923"/>
                  <a:gd name="T11" fmla="*/ 377 h 2295"/>
                  <a:gd name="T12" fmla="*/ 105 w 1923"/>
                  <a:gd name="T13" fmla="*/ 366 h 2295"/>
                  <a:gd name="T14" fmla="*/ 117 w 1923"/>
                  <a:gd name="T15" fmla="*/ 345 h 2295"/>
                  <a:gd name="T16" fmla="*/ 31 w 1923"/>
                  <a:gd name="T17" fmla="*/ 318 h 2295"/>
                  <a:gd name="T18" fmla="*/ 6 w 1923"/>
                  <a:gd name="T19" fmla="*/ 273 h 2295"/>
                  <a:gd name="T20" fmla="*/ 0 w 1923"/>
                  <a:gd name="T21" fmla="*/ 51 h 2295"/>
                  <a:gd name="T22" fmla="*/ 19 w 1923"/>
                  <a:gd name="T23" fmla="*/ 40 h 2295"/>
                  <a:gd name="T24" fmla="*/ 304 w 1923"/>
                  <a:gd name="T25" fmla="*/ 10 h 2295"/>
                  <a:gd name="T26" fmla="*/ 340 w 1923"/>
                  <a:gd name="T27" fmla="*/ 9 h 2295"/>
                  <a:gd name="T28" fmla="*/ 368 w 1923"/>
                  <a:gd name="T29" fmla="*/ 0 h 2295"/>
                  <a:gd name="T30" fmla="*/ 391 w 1923"/>
                  <a:gd name="T31" fmla="*/ 12 h 2295"/>
                  <a:gd name="T32" fmla="*/ 420 w 1923"/>
                  <a:gd name="T33" fmla="*/ 59 h 2295"/>
                  <a:gd name="T34" fmla="*/ 443 w 1923"/>
                  <a:gd name="T35" fmla="*/ 107 h 2295"/>
                  <a:gd name="T36" fmla="*/ 439 w 1923"/>
                  <a:gd name="T37" fmla="*/ 126 h 2295"/>
                  <a:gd name="T38" fmla="*/ 481 w 1923"/>
                  <a:gd name="T39" fmla="*/ 194 h 2295"/>
                  <a:gd name="T40" fmla="*/ 461 w 1923"/>
                  <a:gd name="T41" fmla="*/ 296 h 2295"/>
                  <a:gd name="T42" fmla="*/ 392 w 1923"/>
                  <a:gd name="T43" fmla="*/ 319 h 2295"/>
                  <a:gd name="T44" fmla="*/ 371 w 1923"/>
                  <a:gd name="T45" fmla="*/ 361 h 2295"/>
                  <a:gd name="T46" fmla="*/ 339 w 1923"/>
                  <a:gd name="T47" fmla="*/ 375 h 2295"/>
                  <a:gd name="T48" fmla="*/ 373 w 1923"/>
                  <a:gd name="T49" fmla="*/ 444 h 2295"/>
                  <a:gd name="T50" fmla="*/ 311 w 1923"/>
                  <a:gd name="T51" fmla="*/ 574 h 2295"/>
                  <a:gd name="T52" fmla="*/ 28 w 1923"/>
                  <a:gd name="T53" fmla="*/ 514 h 2295"/>
                  <a:gd name="T54" fmla="*/ 30 w 1923"/>
                  <a:gd name="T55" fmla="*/ 440 h 2295"/>
                  <a:gd name="T56" fmla="*/ 309 w 1923"/>
                  <a:gd name="T57" fmla="*/ 471 h 2295"/>
                  <a:gd name="T58" fmla="*/ 323 w 1923"/>
                  <a:gd name="T59" fmla="*/ 443 h 2295"/>
                  <a:gd name="T60" fmla="*/ 217 w 1923"/>
                  <a:gd name="T61" fmla="*/ 429 h 2295"/>
                  <a:gd name="T62" fmla="*/ 120 w 1923"/>
                  <a:gd name="T63" fmla="*/ 407 h 2295"/>
                  <a:gd name="T64" fmla="*/ 83 w 1923"/>
                  <a:gd name="T65" fmla="*/ 386 h 2295"/>
                  <a:gd name="T66" fmla="*/ 83 w 1923"/>
                  <a:gd name="T67" fmla="*/ 386 h 22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923"/>
                  <a:gd name="T103" fmla="*/ 0 h 2295"/>
                  <a:gd name="T104" fmla="*/ 1923 w 1923"/>
                  <a:gd name="T105" fmla="*/ 2295 h 229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923" h="2295">
                    <a:moveTo>
                      <a:pt x="331" y="1545"/>
                    </a:moveTo>
                    <a:lnTo>
                      <a:pt x="321" y="1497"/>
                    </a:lnTo>
                    <a:lnTo>
                      <a:pt x="463" y="1548"/>
                    </a:lnTo>
                    <a:lnTo>
                      <a:pt x="716" y="1615"/>
                    </a:lnTo>
                    <a:lnTo>
                      <a:pt x="826" y="1592"/>
                    </a:lnTo>
                    <a:lnTo>
                      <a:pt x="559" y="1508"/>
                    </a:lnTo>
                    <a:lnTo>
                      <a:pt x="420" y="1464"/>
                    </a:lnTo>
                    <a:lnTo>
                      <a:pt x="467" y="1378"/>
                    </a:lnTo>
                    <a:lnTo>
                      <a:pt x="124" y="1271"/>
                    </a:lnTo>
                    <a:lnTo>
                      <a:pt x="24" y="1093"/>
                    </a:lnTo>
                    <a:lnTo>
                      <a:pt x="0" y="202"/>
                    </a:lnTo>
                    <a:lnTo>
                      <a:pt x="74" y="159"/>
                    </a:lnTo>
                    <a:lnTo>
                      <a:pt x="1216" y="40"/>
                    </a:lnTo>
                    <a:lnTo>
                      <a:pt x="1360" y="37"/>
                    </a:lnTo>
                    <a:lnTo>
                      <a:pt x="1471" y="0"/>
                    </a:lnTo>
                    <a:lnTo>
                      <a:pt x="1563" y="46"/>
                    </a:lnTo>
                    <a:lnTo>
                      <a:pt x="1679" y="237"/>
                    </a:lnTo>
                    <a:lnTo>
                      <a:pt x="1773" y="429"/>
                    </a:lnTo>
                    <a:lnTo>
                      <a:pt x="1755" y="504"/>
                    </a:lnTo>
                    <a:lnTo>
                      <a:pt x="1923" y="776"/>
                    </a:lnTo>
                    <a:lnTo>
                      <a:pt x="1842" y="1184"/>
                    </a:lnTo>
                    <a:lnTo>
                      <a:pt x="1567" y="1277"/>
                    </a:lnTo>
                    <a:lnTo>
                      <a:pt x="1484" y="1442"/>
                    </a:lnTo>
                    <a:lnTo>
                      <a:pt x="1357" y="1501"/>
                    </a:lnTo>
                    <a:lnTo>
                      <a:pt x="1492" y="1777"/>
                    </a:lnTo>
                    <a:lnTo>
                      <a:pt x="1245" y="2295"/>
                    </a:lnTo>
                    <a:lnTo>
                      <a:pt x="110" y="2056"/>
                    </a:lnTo>
                    <a:lnTo>
                      <a:pt x="121" y="1760"/>
                    </a:lnTo>
                    <a:lnTo>
                      <a:pt x="1234" y="1884"/>
                    </a:lnTo>
                    <a:lnTo>
                      <a:pt x="1291" y="1773"/>
                    </a:lnTo>
                    <a:lnTo>
                      <a:pt x="867" y="1714"/>
                    </a:lnTo>
                    <a:lnTo>
                      <a:pt x="481" y="1626"/>
                    </a:lnTo>
                    <a:lnTo>
                      <a:pt x="331" y="1545"/>
                    </a:lnTo>
                    <a:close/>
                  </a:path>
                </a:pathLst>
              </a:custGeom>
              <a:solidFill>
                <a:srgbClr val="F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66" name="Freeform 64"/>
              <p:cNvSpPr>
                <a:spLocks/>
              </p:cNvSpPr>
              <p:nvPr/>
            </p:nvSpPr>
            <p:spPr bwMode="auto">
              <a:xfrm>
                <a:off x="2378" y="1699"/>
                <a:ext cx="86" cy="82"/>
              </a:xfrm>
              <a:custGeom>
                <a:avLst/>
                <a:gdLst>
                  <a:gd name="T0" fmla="*/ 52 w 345"/>
                  <a:gd name="T1" fmla="*/ 0 h 328"/>
                  <a:gd name="T2" fmla="*/ 11 w 345"/>
                  <a:gd name="T3" fmla="*/ 5 h 328"/>
                  <a:gd name="T4" fmla="*/ 10 w 345"/>
                  <a:gd name="T5" fmla="*/ 39 h 328"/>
                  <a:gd name="T6" fmla="*/ 0 w 345"/>
                  <a:gd name="T7" fmla="*/ 53 h 328"/>
                  <a:gd name="T8" fmla="*/ 22 w 345"/>
                  <a:gd name="T9" fmla="*/ 82 h 328"/>
                  <a:gd name="T10" fmla="*/ 72 w 345"/>
                  <a:gd name="T11" fmla="*/ 77 h 328"/>
                  <a:gd name="T12" fmla="*/ 86 w 345"/>
                  <a:gd name="T13" fmla="*/ 52 h 328"/>
                  <a:gd name="T14" fmla="*/ 68 w 345"/>
                  <a:gd name="T15" fmla="*/ 7 h 328"/>
                  <a:gd name="T16" fmla="*/ 52 w 345"/>
                  <a:gd name="T17" fmla="*/ 0 h 328"/>
                  <a:gd name="T18" fmla="*/ 52 w 345"/>
                  <a:gd name="T19" fmla="*/ 0 h 3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45"/>
                  <a:gd name="T31" fmla="*/ 0 h 328"/>
                  <a:gd name="T32" fmla="*/ 345 w 345"/>
                  <a:gd name="T33" fmla="*/ 328 h 3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45" h="328">
                    <a:moveTo>
                      <a:pt x="210" y="0"/>
                    </a:moveTo>
                    <a:lnTo>
                      <a:pt x="46" y="20"/>
                    </a:lnTo>
                    <a:lnTo>
                      <a:pt x="41" y="154"/>
                    </a:lnTo>
                    <a:lnTo>
                      <a:pt x="0" y="213"/>
                    </a:lnTo>
                    <a:lnTo>
                      <a:pt x="89" y="328"/>
                    </a:lnTo>
                    <a:lnTo>
                      <a:pt x="287" y="307"/>
                    </a:lnTo>
                    <a:lnTo>
                      <a:pt x="345" y="209"/>
                    </a:lnTo>
                    <a:lnTo>
                      <a:pt x="273" y="28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67" name="Freeform 65"/>
              <p:cNvSpPr>
                <a:spLocks/>
              </p:cNvSpPr>
              <p:nvPr/>
            </p:nvSpPr>
            <p:spPr bwMode="auto">
              <a:xfrm>
                <a:off x="2376" y="1693"/>
                <a:ext cx="86" cy="94"/>
              </a:xfrm>
              <a:custGeom>
                <a:avLst/>
                <a:gdLst>
                  <a:gd name="T0" fmla="*/ 4 w 346"/>
                  <a:gd name="T1" fmla="*/ 94 h 374"/>
                  <a:gd name="T2" fmla="*/ 0 w 346"/>
                  <a:gd name="T3" fmla="*/ 67 h 374"/>
                  <a:gd name="T4" fmla="*/ 14 w 346"/>
                  <a:gd name="T5" fmla="*/ 56 h 374"/>
                  <a:gd name="T6" fmla="*/ 36 w 346"/>
                  <a:gd name="T7" fmla="*/ 55 h 374"/>
                  <a:gd name="T8" fmla="*/ 53 w 346"/>
                  <a:gd name="T9" fmla="*/ 73 h 374"/>
                  <a:gd name="T10" fmla="*/ 68 w 346"/>
                  <a:gd name="T11" fmla="*/ 62 h 374"/>
                  <a:gd name="T12" fmla="*/ 57 w 346"/>
                  <a:gd name="T13" fmla="*/ 45 h 374"/>
                  <a:gd name="T14" fmla="*/ 18 w 346"/>
                  <a:gd name="T15" fmla="*/ 48 h 374"/>
                  <a:gd name="T16" fmla="*/ 16 w 346"/>
                  <a:gd name="T17" fmla="*/ 26 h 374"/>
                  <a:gd name="T18" fmla="*/ 54 w 346"/>
                  <a:gd name="T19" fmla="*/ 0 h 374"/>
                  <a:gd name="T20" fmla="*/ 79 w 346"/>
                  <a:gd name="T21" fmla="*/ 28 h 374"/>
                  <a:gd name="T22" fmla="*/ 86 w 346"/>
                  <a:gd name="T23" fmla="*/ 65 h 374"/>
                  <a:gd name="T24" fmla="*/ 58 w 346"/>
                  <a:gd name="T25" fmla="*/ 94 h 374"/>
                  <a:gd name="T26" fmla="*/ 4 w 346"/>
                  <a:gd name="T27" fmla="*/ 94 h 374"/>
                  <a:gd name="T28" fmla="*/ 4 w 346"/>
                  <a:gd name="T29" fmla="*/ 94 h 3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6"/>
                  <a:gd name="T46" fmla="*/ 0 h 374"/>
                  <a:gd name="T47" fmla="*/ 346 w 346"/>
                  <a:gd name="T48" fmla="*/ 374 h 37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6" h="374">
                    <a:moveTo>
                      <a:pt x="18" y="374"/>
                    </a:moveTo>
                    <a:lnTo>
                      <a:pt x="0" y="267"/>
                    </a:lnTo>
                    <a:lnTo>
                      <a:pt x="56" y="224"/>
                    </a:lnTo>
                    <a:lnTo>
                      <a:pt x="144" y="220"/>
                    </a:lnTo>
                    <a:lnTo>
                      <a:pt x="214" y="291"/>
                    </a:lnTo>
                    <a:lnTo>
                      <a:pt x="274" y="248"/>
                    </a:lnTo>
                    <a:lnTo>
                      <a:pt x="228" y="181"/>
                    </a:lnTo>
                    <a:lnTo>
                      <a:pt x="73" y="189"/>
                    </a:lnTo>
                    <a:lnTo>
                      <a:pt x="66" y="102"/>
                    </a:lnTo>
                    <a:lnTo>
                      <a:pt x="216" y="0"/>
                    </a:lnTo>
                    <a:lnTo>
                      <a:pt x="317" y="110"/>
                    </a:lnTo>
                    <a:lnTo>
                      <a:pt x="346" y="259"/>
                    </a:lnTo>
                    <a:lnTo>
                      <a:pt x="232" y="374"/>
                    </a:lnTo>
                    <a:lnTo>
                      <a:pt x="18" y="374"/>
                    </a:lnTo>
                    <a:close/>
                  </a:path>
                </a:pathLst>
              </a:custGeom>
              <a:solidFill>
                <a:srgbClr val="F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68" name="Freeform 66"/>
              <p:cNvSpPr>
                <a:spLocks/>
              </p:cNvSpPr>
              <p:nvPr/>
            </p:nvSpPr>
            <p:spPr bwMode="auto">
              <a:xfrm>
                <a:off x="2384" y="1693"/>
                <a:ext cx="87" cy="99"/>
              </a:xfrm>
              <a:custGeom>
                <a:avLst/>
                <a:gdLst>
                  <a:gd name="T0" fmla="*/ 2 w 347"/>
                  <a:gd name="T1" fmla="*/ 95 h 394"/>
                  <a:gd name="T2" fmla="*/ 0 w 347"/>
                  <a:gd name="T3" fmla="*/ 84 h 394"/>
                  <a:gd name="T4" fmla="*/ 19 w 347"/>
                  <a:gd name="T5" fmla="*/ 73 h 394"/>
                  <a:gd name="T6" fmla="*/ 55 w 347"/>
                  <a:gd name="T7" fmla="*/ 75 h 394"/>
                  <a:gd name="T8" fmla="*/ 68 w 347"/>
                  <a:gd name="T9" fmla="*/ 65 h 394"/>
                  <a:gd name="T10" fmla="*/ 65 w 347"/>
                  <a:gd name="T11" fmla="*/ 30 h 394"/>
                  <a:gd name="T12" fmla="*/ 38 w 347"/>
                  <a:gd name="T13" fmla="*/ 19 h 394"/>
                  <a:gd name="T14" fmla="*/ 4 w 347"/>
                  <a:gd name="T15" fmla="*/ 39 h 394"/>
                  <a:gd name="T16" fmla="*/ 5 w 347"/>
                  <a:gd name="T17" fmla="*/ 11 h 394"/>
                  <a:gd name="T18" fmla="*/ 21 w 347"/>
                  <a:gd name="T19" fmla="*/ 1 h 394"/>
                  <a:gd name="T20" fmla="*/ 46 w 347"/>
                  <a:gd name="T21" fmla="*/ 0 h 394"/>
                  <a:gd name="T22" fmla="*/ 67 w 347"/>
                  <a:gd name="T23" fmla="*/ 13 h 394"/>
                  <a:gd name="T24" fmla="*/ 81 w 347"/>
                  <a:gd name="T25" fmla="*/ 31 h 394"/>
                  <a:gd name="T26" fmla="*/ 87 w 347"/>
                  <a:gd name="T27" fmla="*/ 60 h 394"/>
                  <a:gd name="T28" fmla="*/ 82 w 347"/>
                  <a:gd name="T29" fmla="*/ 84 h 394"/>
                  <a:gd name="T30" fmla="*/ 67 w 347"/>
                  <a:gd name="T31" fmla="*/ 97 h 394"/>
                  <a:gd name="T32" fmla="*/ 28 w 347"/>
                  <a:gd name="T33" fmla="*/ 99 h 394"/>
                  <a:gd name="T34" fmla="*/ 2 w 347"/>
                  <a:gd name="T35" fmla="*/ 95 h 394"/>
                  <a:gd name="T36" fmla="*/ 2 w 347"/>
                  <a:gd name="T37" fmla="*/ 95 h 39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47"/>
                  <a:gd name="T58" fmla="*/ 0 h 394"/>
                  <a:gd name="T59" fmla="*/ 347 w 347"/>
                  <a:gd name="T60" fmla="*/ 394 h 39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47" h="394">
                    <a:moveTo>
                      <a:pt x="8" y="378"/>
                    </a:moveTo>
                    <a:lnTo>
                      <a:pt x="0" y="335"/>
                    </a:lnTo>
                    <a:lnTo>
                      <a:pt x="77" y="291"/>
                    </a:lnTo>
                    <a:lnTo>
                      <a:pt x="219" y="299"/>
                    </a:lnTo>
                    <a:lnTo>
                      <a:pt x="272" y="259"/>
                    </a:lnTo>
                    <a:lnTo>
                      <a:pt x="259" y="118"/>
                    </a:lnTo>
                    <a:lnTo>
                      <a:pt x="153" y="74"/>
                    </a:lnTo>
                    <a:lnTo>
                      <a:pt x="16" y="157"/>
                    </a:lnTo>
                    <a:lnTo>
                      <a:pt x="21" y="43"/>
                    </a:lnTo>
                    <a:lnTo>
                      <a:pt x="85" y="3"/>
                    </a:lnTo>
                    <a:lnTo>
                      <a:pt x="182" y="0"/>
                    </a:lnTo>
                    <a:lnTo>
                      <a:pt x="269" y="51"/>
                    </a:lnTo>
                    <a:lnTo>
                      <a:pt x="322" y="122"/>
                    </a:lnTo>
                    <a:lnTo>
                      <a:pt x="347" y="240"/>
                    </a:lnTo>
                    <a:lnTo>
                      <a:pt x="329" y="335"/>
                    </a:lnTo>
                    <a:lnTo>
                      <a:pt x="269" y="386"/>
                    </a:lnTo>
                    <a:lnTo>
                      <a:pt x="110" y="394"/>
                    </a:lnTo>
                    <a:lnTo>
                      <a:pt x="8" y="378"/>
                    </a:lnTo>
                    <a:close/>
                  </a:path>
                </a:pathLst>
              </a:custGeom>
              <a:solidFill>
                <a:srgbClr val="D1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69" name="Freeform 67"/>
              <p:cNvSpPr>
                <a:spLocks/>
              </p:cNvSpPr>
              <p:nvPr/>
            </p:nvSpPr>
            <p:spPr bwMode="auto">
              <a:xfrm>
                <a:off x="2013" y="1262"/>
                <a:ext cx="455" cy="519"/>
              </a:xfrm>
              <a:custGeom>
                <a:avLst/>
                <a:gdLst>
                  <a:gd name="T0" fmla="*/ 378 w 1820"/>
                  <a:gd name="T1" fmla="*/ 0 h 2075"/>
                  <a:gd name="T2" fmla="*/ 403 w 1820"/>
                  <a:gd name="T3" fmla="*/ 24 h 2075"/>
                  <a:gd name="T4" fmla="*/ 413 w 1820"/>
                  <a:gd name="T5" fmla="*/ 49 h 2075"/>
                  <a:gd name="T6" fmla="*/ 414 w 1820"/>
                  <a:gd name="T7" fmla="*/ 100 h 2075"/>
                  <a:gd name="T8" fmla="*/ 455 w 1820"/>
                  <a:gd name="T9" fmla="*/ 157 h 2075"/>
                  <a:gd name="T10" fmla="*/ 441 w 1820"/>
                  <a:gd name="T11" fmla="*/ 249 h 2075"/>
                  <a:gd name="T12" fmla="*/ 381 w 1820"/>
                  <a:gd name="T13" fmla="*/ 272 h 2075"/>
                  <a:gd name="T14" fmla="*/ 372 w 1820"/>
                  <a:gd name="T15" fmla="*/ 299 h 2075"/>
                  <a:gd name="T16" fmla="*/ 340 w 1820"/>
                  <a:gd name="T17" fmla="*/ 320 h 2075"/>
                  <a:gd name="T18" fmla="*/ 382 w 1820"/>
                  <a:gd name="T19" fmla="*/ 347 h 2075"/>
                  <a:gd name="T20" fmla="*/ 378 w 1820"/>
                  <a:gd name="T21" fmla="*/ 418 h 2075"/>
                  <a:gd name="T22" fmla="*/ 287 w 1820"/>
                  <a:gd name="T23" fmla="*/ 519 h 2075"/>
                  <a:gd name="T24" fmla="*/ 292 w 1820"/>
                  <a:gd name="T25" fmla="*/ 421 h 2075"/>
                  <a:gd name="T26" fmla="*/ 309 w 1820"/>
                  <a:gd name="T27" fmla="*/ 397 h 2075"/>
                  <a:gd name="T28" fmla="*/ 253 w 1820"/>
                  <a:gd name="T29" fmla="*/ 393 h 2075"/>
                  <a:gd name="T30" fmla="*/ 192 w 1820"/>
                  <a:gd name="T31" fmla="*/ 384 h 2075"/>
                  <a:gd name="T32" fmla="*/ 159 w 1820"/>
                  <a:gd name="T33" fmla="*/ 366 h 2075"/>
                  <a:gd name="T34" fmla="*/ 242 w 1820"/>
                  <a:gd name="T35" fmla="*/ 374 h 2075"/>
                  <a:gd name="T36" fmla="*/ 259 w 1820"/>
                  <a:gd name="T37" fmla="*/ 373 h 2075"/>
                  <a:gd name="T38" fmla="*/ 255 w 1820"/>
                  <a:gd name="T39" fmla="*/ 360 h 2075"/>
                  <a:gd name="T40" fmla="*/ 212 w 1820"/>
                  <a:gd name="T41" fmla="*/ 357 h 2075"/>
                  <a:gd name="T42" fmla="*/ 143 w 1820"/>
                  <a:gd name="T43" fmla="*/ 333 h 2075"/>
                  <a:gd name="T44" fmla="*/ 158 w 1820"/>
                  <a:gd name="T45" fmla="*/ 319 h 2075"/>
                  <a:gd name="T46" fmla="*/ 142 w 1820"/>
                  <a:gd name="T47" fmla="*/ 311 h 2075"/>
                  <a:gd name="T48" fmla="*/ 93 w 1820"/>
                  <a:gd name="T49" fmla="*/ 301 h 2075"/>
                  <a:gd name="T50" fmla="*/ 92 w 1820"/>
                  <a:gd name="T51" fmla="*/ 290 h 2075"/>
                  <a:gd name="T52" fmla="*/ 9 w 1820"/>
                  <a:gd name="T53" fmla="*/ 269 h 2075"/>
                  <a:gd name="T54" fmla="*/ 0 w 1820"/>
                  <a:gd name="T55" fmla="*/ 258 h 2075"/>
                  <a:gd name="T56" fmla="*/ 117 w 1820"/>
                  <a:gd name="T57" fmla="*/ 280 h 2075"/>
                  <a:gd name="T58" fmla="*/ 289 w 1820"/>
                  <a:gd name="T59" fmla="*/ 311 h 2075"/>
                  <a:gd name="T60" fmla="*/ 315 w 1820"/>
                  <a:gd name="T61" fmla="*/ 300 h 2075"/>
                  <a:gd name="T62" fmla="*/ 357 w 1820"/>
                  <a:gd name="T63" fmla="*/ 10 h 2075"/>
                  <a:gd name="T64" fmla="*/ 378 w 1820"/>
                  <a:gd name="T65" fmla="*/ 0 h 2075"/>
                  <a:gd name="T66" fmla="*/ 378 w 1820"/>
                  <a:gd name="T67" fmla="*/ 0 h 207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820"/>
                  <a:gd name="T103" fmla="*/ 0 h 2075"/>
                  <a:gd name="T104" fmla="*/ 1820 w 1820"/>
                  <a:gd name="T105" fmla="*/ 2075 h 207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820" h="2075">
                    <a:moveTo>
                      <a:pt x="1512" y="0"/>
                    </a:moveTo>
                    <a:lnTo>
                      <a:pt x="1613" y="94"/>
                    </a:lnTo>
                    <a:lnTo>
                      <a:pt x="1652" y="195"/>
                    </a:lnTo>
                    <a:lnTo>
                      <a:pt x="1654" y="398"/>
                    </a:lnTo>
                    <a:lnTo>
                      <a:pt x="1820" y="628"/>
                    </a:lnTo>
                    <a:lnTo>
                      <a:pt x="1764" y="995"/>
                    </a:lnTo>
                    <a:lnTo>
                      <a:pt x="1522" y="1088"/>
                    </a:lnTo>
                    <a:lnTo>
                      <a:pt x="1488" y="1194"/>
                    </a:lnTo>
                    <a:lnTo>
                      <a:pt x="1360" y="1281"/>
                    </a:lnTo>
                    <a:lnTo>
                      <a:pt x="1529" y="1388"/>
                    </a:lnTo>
                    <a:lnTo>
                      <a:pt x="1512" y="1672"/>
                    </a:lnTo>
                    <a:lnTo>
                      <a:pt x="1146" y="2075"/>
                    </a:lnTo>
                    <a:lnTo>
                      <a:pt x="1168" y="1684"/>
                    </a:lnTo>
                    <a:lnTo>
                      <a:pt x="1236" y="1588"/>
                    </a:lnTo>
                    <a:lnTo>
                      <a:pt x="1011" y="1573"/>
                    </a:lnTo>
                    <a:lnTo>
                      <a:pt x="768" y="1537"/>
                    </a:lnTo>
                    <a:lnTo>
                      <a:pt x="634" y="1462"/>
                    </a:lnTo>
                    <a:lnTo>
                      <a:pt x="966" y="1494"/>
                    </a:lnTo>
                    <a:lnTo>
                      <a:pt x="1035" y="1490"/>
                    </a:lnTo>
                    <a:lnTo>
                      <a:pt x="1018" y="1439"/>
                    </a:lnTo>
                    <a:lnTo>
                      <a:pt x="849" y="1426"/>
                    </a:lnTo>
                    <a:lnTo>
                      <a:pt x="571" y="1332"/>
                    </a:lnTo>
                    <a:lnTo>
                      <a:pt x="631" y="1276"/>
                    </a:lnTo>
                    <a:lnTo>
                      <a:pt x="566" y="1245"/>
                    </a:lnTo>
                    <a:lnTo>
                      <a:pt x="373" y="1205"/>
                    </a:lnTo>
                    <a:lnTo>
                      <a:pt x="368" y="1158"/>
                    </a:lnTo>
                    <a:lnTo>
                      <a:pt x="34" y="1077"/>
                    </a:lnTo>
                    <a:lnTo>
                      <a:pt x="0" y="1030"/>
                    </a:lnTo>
                    <a:lnTo>
                      <a:pt x="469" y="1118"/>
                    </a:lnTo>
                    <a:lnTo>
                      <a:pt x="1156" y="1242"/>
                    </a:lnTo>
                    <a:lnTo>
                      <a:pt x="1259" y="1199"/>
                    </a:lnTo>
                    <a:lnTo>
                      <a:pt x="1427" y="38"/>
                    </a:lnTo>
                    <a:lnTo>
                      <a:pt x="1512" y="0"/>
                    </a:lnTo>
                    <a:close/>
                  </a:path>
                </a:pathLst>
              </a:custGeom>
              <a:solidFill>
                <a:srgbClr val="B5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70" name="Freeform 68"/>
              <p:cNvSpPr>
                <a:spLocks/>
              </p:cNvSpPr>
              <p:nvPr/>
            </p:nvSpPr>
            <p:spPr bwMode="auto">
              <a:xfrm>
                <a:off x="2031" y="1256"/>
                <a:ext cx="296" cy="279"/>
              </a:xfrm>
              <a:custGeom>
                <a:avLst/>
                <a:gdLst>
                  <a:gd name="T0" fmla="*/ 4 w 1187"/>
                  <a:gd name="T1" fmla="*/ 234 h 1113"/>
                  <a:gd name="T2" fmla="*/ 0 w 1187"/>
                  <a:gd name="T3" fmla="*/ 198 h 1113"/>
                  <a:gd name="T4" fmla="*/ 0 w 1187"/>
                  <a:gd name="T5" fmla="*/ 27 h 1113"/>
                  <a:gd name="T6" fmla="*/ 13 w 1187"/>
                  <a:gd name="T7" fmla="*/ 17 h 1113"/>
                  <a:gd name="T8" fmla="*/ 82 w 1187"/>
                  <a:gd name="T9" fmla="*/ 7 h 1113"/>
                  <a:gd name="T10" fmla="*/ 175 w 1187"/>
                  <a:gd name="T11" fmla="*/ 0 h 1113"/>
                  <a:gd name="T12" fmla="*/ 296 w 1187"/>
                  <a:gd name="T13" fmla="*/ 12 h 1113"/>
                  <a:gd name="T14" fmla="*/ 294 w 1187"/>
                  <a:gd name="T15" fmla="*/ 222 h 1113"/>
                  <a:gd name="T16" fmla="*/ 281 w 1187"/>
                  <a:gd name="T17" fmla="*/ 268 h 1113"/>
                  <a:gd name="T18" fmla="*/ 252 w 1187"/>
                  <a:gd name="T19" fmla="*/ 279 h 1113"/>
                  <a:gd name="T20" fmla="*/ 150 w 1187"/>
                  <a:gd name="T21" fmla="*/ 273 h 1113"/>
                  <a:gd name="T22" fmla="*/ 15 w 1187"/>
                  <a:gd name="T23" fmla="*/ 257 h 1113"/>
                  <a:gd name="T24" fmla="*/ 4 w 1187"/>
                  <a:gd name="T25" fmla="*/ 234 h 1113"/>
                  <a:gd name="T26" fmla="*/ 4 w 1187"/>
                  <a:gd name="T27" fmla="*/ 234 h 111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187"/>
                  <a:gd name="T43" fmla="*/ 0 h 1113"/>
                  <a:gd name="T44" fmla="*/ 1187 w 1187"/>
                  <a:gd name="T45" fmla="*/ 1113 h 111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187" h="1113">
                    <a:moveTo>
                      <a:pt x="17" y="932"/>
                    </a:moveTo>
                    <a:lnTo>
                      <a:pt x="0" y="788"/>
                    </a:lnTo>
                    <a:lnTo>
                      <a:pt x="2" y="108"/>
                    </a:lnTo>
                    <a:lnTo>
                      <a:pt x="53" y="68"/>
                    </a:lnTo>
                    <a:lnTo>
                      <a:pt x="327" y="28"/>
                    </a:lnTo>
                    <a:lnTo>
                      <a:pt x="703" y="0"/>
                    </a:lnTo>
                    <a:lnTo>
                      <a:pt x="1187" y="48"/>
                    </a:lnTo>
                    <a:lnTo>
                      <a:pt x="1177" y="885"/>
                    </a:lnTo>
                    <a:lnTo>
                      <a:pt x="1125" y="1069"/>
                    </a:lnTo>
                    <a:lnTo>
                      <a:pt x="1011" y="1113"/>
                    </a:lnTo>
                    <a:lnTo>
                      <a:pt x="603" y="1091"/>
                    </a:lnTo>
                    <a:lnTo>
                      <a:pt x="59" y="1027"/>
                    </a:lnTo>
                    <a:lnTo>
                      <a:pt x="17" y="932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71" name="Freeform 69"/>
              <p:cNvSpPr>
                <a:spLocks/>
              </p:cNvSpPr>
              <p:nvPr/>
            </p:nvSpPr>
            <p:spPr bwMode="auto">
              <a:xfrm>
                <a:off x="1997" y="1241"/>
                <a:ext cx="338" cy="267"/>
              </a:xfrm>
              <a:custGeom>
                <a:avLst/>
                <a:gdLst>
                  <a:gd name="T0" fmla="*/ 334 w 1350"/>
                  <a:gd name="T1" fmla="*/ 32 h 1067"/>
                  <a:gd name="T2" fmla="*/ 338 w 1350"/>
                  <a:gd name="T3" fmla="*/ 14 h 1067"/>
                  <a:gd name="T4" fmla="*/ 315 w 1350"/>
                  <a:gd name="T5" fmla="*/ 5 h 1067"/>
                  <a:gd name="T6" fmla="*/ 257 w 1350"/>
                  <a:gd name="T7" fmla="*/ 0 h 1067"/>
                  <a:gd name="T8" fmla="*/ 97 w 1350"/>
                  <a:gd name="T9" fmla="*/ 13 h 1067"/>
                  <a:gd name="T10" fmla="*/ 28 w 1350"/>
                  <a:gd name="T11" fmla="*/ 21 h 1067"/>
                  <a:gd name="T12" fmla="*/ 6 w 1350"/>
                  <a:gd name="T13" fmla="*/ 33 h 1067"/>
                  <a:gd name="T14" fmla="*/ 0 w 1350"/>
                  <a:gd name="T15" fmla="*/ 53 h 1067"/>
                  <a:gd name="T16" fmla="*/ 7 w 1350"/>
                  <a:gd name="T17" fmla="*/ 141 h 1067"/>
                  <a:gd name="T18" fmla="*/ 25 w 1350"/>
                  <a:gd name="T19" fmla="*/ 250 h 1067"/>
                  <a:gd name="T20" fmla="*/ 48 w 1350"/>
                  <a:gd name="T21" fmla="*/ 267 h 1067"/>
                  <a:gd name="T22" fmla="*/ 33 w 1350"/>
                  <a:gd name="T23" fmla="*/ 216 h 1067"/>
                  <a:gd name="T24" fmla="*/ 31 w 1350"/>
                  <a:gd name="T25" fmla="*/ 46 h 1067"/>
                  <a:gd name="T26" fmla="*/ 87 w 1350"/>
                  <a:gd name="T27" fmla="*/ 28 h 1067"/>
                  <a:gd name="T28" fmla="*/ 186 w 1350"/>
                  <a:gd name="T29" fmla="*/ 21 h 1067"/>
                  <a:gd name="T30" fmla="*/ 273 w 1350"/>
                  <a:gd name="T31" fmla="*/ 18 h 1067"/>
                  <a:gd name="T32" fmla="*/ 306 w 1350"/>
                  <a:gd name="T33" fmla="*/ 24 h 1067"/>
                  <a:gd name="T34" fmla="*/ 334 w 1350"/>
                  <a:gd name="T35" fmla="*/ 32 h 1067"/>
                  <a:gd name="T36" fmla="*/ 334 w 1350"/>
                  <a:gd name="T37" fmla="*/ 32 h 106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350"/>
                  <a:gd name="T58" fmla="*/ 0 h 1067"/>
                  <a:gd name="T59" fmla="*/ 1350 w 1350"/>
                  <a:gd name="T60" fmla="*/ 1067 h 106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350" h="1067">
                    <a:moveTo>
                      <a:pt x="1333" y="127"/>
                    </a:moveTo>
                    <a:lnTo>
                      <a:pt x="1350" y="56"/>
                    </a:lnTo>
                    <a:lnTo>
                      <a:pt x="1259" y="18"/>
                    </a:lnTo>
                    <a:lnTo>
                      <a:pt x="1028" y="0"/>
                    </a:lnTo>
                    <a:lnTo>
                      <a:pt x="388" y="50"/>
                    </a:lnTo>
                    <a:lnTo>
                      <a:pt x="111" y="84"/>
                    </a:lnTo>
                    <a:lnTo>
                      <a:pt x="24" y="132"/>
                    </a:lnTo>
                    <a:lnTo>
                      <a:pt x="0" y="210"/>
                    </a:lnTo>
                    <a:lnTo>
                      <a:pt x="27" y="565"/>
                    </a:lnTo>
                    <a:lnTo>
                      <a:pt x="98" y="998"/>
                    </a:lnTo>
                    <a:lnTo>
                      <a:pt x="192" y="1067"/>
                    </a:lnTo>
                    <a:lnTo>
                      <a:pt x="133" y="862"/>
                    </a:lnTo>
                    <a:lnTo>
                      <a:pt x="125" y="183"/>
                    </a:lnTo>
                    <a:lnTo>
                      <a:pt x="347" y="113"/>
                    </a:lnTo>
                    <a:lnTo>
                      <a:pt x="741" y="82"/>
                    </a:lnTo>
                    <a:lnTo>
                      <a:pt x="1092" y="70"/>
                    </a:lnTo>
                    <a:lnTo>
                      <a:pt x="1223" y="97"/>
                    </a:lnTo>
                    <a:lnTo>
                      <a:pt x="1333" y="127"/>
                    </a:lnTo>
                    <a:close/>
                  </a:path>
                </a:pathLst>
              </a:custGeom>
              <a:solidFill>
                <a:srgbClr val="B5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72" name="Freeform 70"/>
              <p:cNvSpPr>
                <a:spLocks/>
              </p:cNvSpPr>
              <p:nvPr/>
            </p:nvSpPr>
            <p:spPr bwMode="auto">
              <a:xfrm>
                <a:off x="2055" y="1208"/>
                <a:ext cx="383" cy="433"/>
              </a:xfrm>
              <a:custGeom>
                <a:avLst/>
                <a:gdLst>
                  <a:gd name="T0" fmla="*/ 302 w 1532"/>
                  <a:gd name="T1" fmla="*/ 8 h 1731"/>
                  <a:gd name="T2" fmla="*/ 282 w 1532"/>
                  <a:gd name="T3" fmla="*/ 304 h 1731"/>
                  <a:gd name="T4" fmla="*/ 323 w 1532"/>
                  <a:gd name="T5" fmla="*/ 40 h 1731"/>
                  <a:gd name="T6" fmla="*/ 329 w 1532"/>
                  <a:gd name="T7" fmla="*/ 26 h 1731"/>
                  <a:gd name="T8" fmla="*/ 353 w 1532"/>
                  <a:gd name="T9" fmla="*/ 59 h 1731"/>
                  <a:gd name="T10" fmla="*/ 371 w 1532"/>
                  <a:gd name="T11" fmla="*/ 103 h 1731"/>
                  <a:gd name="T12" fmla="*/ 322 w 1532"/>
                  <a:gd name="T13" fmla="*/ 336 h 1731"/>
                  <a:gd name="T14" fmla="*/ 278 w 1532"/>
                  <a:gd name="T15" fmla="*/ 369 h 1731"/>
                  <a:gd name="T16" fmla="*/ 252 w 1532"/>
                  <a:gd name="T17" fmla="*/ 375 h 1731"/>
                  <a:gd name="T18" fmla="*/ 147 w 1532"/>
                  <a:gd name="T19" fmla="*/ 360 h 1731"/>
                  <a:gd name="T20" fmla="*/ 163 w 1532"/>
                  <a:gd name="T21" fmla="*/ 377 h 1731"/>
                  <a:gd name="T22" fmla="*/ 151 w 1532"/>
                  <a:gd name="T23" fmla="*/ 389 h 1731"/>
                  <a:gd name="T24" fmla="*/ 101 w 1532"/>
                  <a:gd name="T25" fmla="*/ 387 h 1731"/>
                  <a:gd name="T26" fmla="*/ 140 w 1532"/>
                  <a:gd name="T27" fmla="*/ 405 h 1731"/>
                  <a:gd name="T28" fmla="*/ 185 w 1532"/>
                  <a:gd name="T29" fmla="*/ 408 h 1731"/>
                  <a:gd name="T30" fmla="*/ 215 w 1532"/>
                  <a:gd name="T31" fmla="*/ 406 h 1731"/>
                  <a:gd name="T32" fmla="*/ 243 w 1532"/>
                  <a:gd name="T33" fmla="*/ 406 h 1731"/>
                  <a:gd name="T34" fmla="*/ 261 w 1532"/>
                  <a:gd name="T35" fmla="*/ 417 h 1731"/>
                  <a:gd name="T36" fmla="*/ 229 w 1532"/>
                  <a:gd name="T37" fmla="*/ 423 h 1731"/>
                  <a:gd name="T38" fmla="*/ 146 w 1532"/>
                  <a:gd name="T39" fmla="*/ 421 h 1731"/>
                  <a:gd name="T40" fmla="*/ 66 w 1532"/>
                  <a:gd name="T41" fmla="*/ 403 h 1731"/>
                  <a:gd name="T42" fmla="*/ 23 w 1532"/>
                  <a:gd name="T43" fmla="*/ 387 h 1731"/>
                  <a:gd name="T44" fmla="*/ 20 w 1532"/>
                  <a:gd name="T45" fmla="*/ 369 h 1731"/>
                  <a:gd name="T46" fmla="*/ 45 w 1532"/>
                  <a:gd name="T47" fmla="*/ 367 h 1731"/>
                  <a:gd name="T48" fmla="*/ 57 w 1532"/>
                  <a:gd name="T49" fmla="*/ 364 h 1731"/>
                  <a:gd name="T50" fmla="*/ 64 w 1532"/>
                  <a:gd name="T51" fmla="*/ 345 h 1731"/>
                  <a:gd name="T52" fmla="*/ 39 w 1532"/>
                  <a:gd name="T53" fmla="*/ 341 h 1731"/>
                  <a:gd name="T54" fmla="*/ 32 w 1532"/>
                  <a:gd name="T55" fmla="*/ 357 h 1731"/>
                  <a:gd name="T56" fmla="*/ 11 w 1532"/>
                  <a:gd name="T57" fmla="*/ 358 h 1731"/>
                  <a:gd name="T58" fmla="*/ 4 w 1532"/>
                  <a:gd name="T59" fmla="*/ 366 h 1731"/>
                  <a:gd name="T60" fmla="*/ 0 w 1532"/>
                  <a:gd name="T61" fmla="*/ 382 h 1731"/>
                  <a:gd name="T62" fmla="*/ 18 w 1532"/>
                  <a:gd name="T63" fmla="*/ 400 h 1731"/>
                  <a:gd name="T64" fmla="*/ 68 w 1532"/>
                  <a:gd name="T65" fmla="*/ 416 h 1731"/>
                  <a:gd name="T66" fmla="*/ 174 w 1532"/>
                  <a:gd name="T67" fmla="*/ 430 h 1731"/>
                  <a:gd name="T68" fmla="*/ 249 w 1532"/>
                  <a:gd name="T69" fmla="*/ 433 h 1731"/>
                  <a:gd name="T70" fmla="*/ 288 w 1532"/>
                  <a:gd name="T71" fmla="*/ 426 h 1731"/>
                  <a:gd name="T72" fmla="*/ 317 w 1532"/>
                  <a:gd name="T73" fmla="*/ 412 h 1731"/>
                  <a:gd name="T74" fmla="*/ 314 w 1532"/>
                  <a:gd name="T75" fmla="*/ 398 h 1731"/>
                  <a:gd name="T76" fmla="*/ 302 w 1532"/>
                  <a:gd name="T77" fmla="*/ 392 h 1731"/>
                  <a:gd name="T78" fmla="*/ 302 w 1532"/>
                  <a:gd name="T79" fmla="*/ 380 h 1731"/>
                  <a:gd name="T80" fmla="*/ 336 w 1532"/>
                  <a:gd name="T81" fmla="*/ 359 h 1731"/>
                  <a:gd name="T82" fmla="*/ 378 w 1532"/>
                  <a:gd name="T83" fmla="*/ 128 h 1731"/>
                  <a:gd name="T84" fmla="*/ 383 w 1532"/>
                  <a:gd name="T85" fmla="*/ 103 h 1731"/>
                  <a:gd name="T86" fmla="*/ 332 w 1532"/>
                  <a:gd name="T87" fmla="*/ 0 h 1731"/>
                  <a:gd name="T88" fmla="*/ 302 w 1532"/>
                  <a:gd name="T89" fmla="*/ 8 h 1731"/>
                  <a:gd name="T90" fmla="*/ 302 w 1532"/>
                  <a:gd name="T91" fmla="*/ 8 h 173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532"/>
                  <a:gd name="T139" fmla="*/ 0 h 1731"/>
                  <a:gd name="T140" fmla="*/ 1532 w 1532"/>
                  <a:gd name="T141" fmla="*/ 1731 h 1731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532" h="1731">
                    <a:moveTo>
                      <a:pt x="1207" y="33"/>
                    </a:moveTo>
                    <a:lnTo>
                      <a:pt x="1128" y="1217"/>
                    </a:lnTo>
                    <a:lnTo>
                      <a:pt x="1290" y="159"/>
                    </a:lnTo>
                    <a:lnTo>
                      <a:pt x="1316" y="102"/>
                    </a:lnTo>
                    <a:lnTo>
                      <a:pt x="1412" y="234"/>
                    </a:lnTo>
                    <a:lnTo>
                      <a:pt x="1484" y="412"/>
                    </a:lnTo>
                    <a:lnTo>
                      <a:pt x="1287" y="1345"/>
                    </a:lnTo>
                    <a:lnTo>
                      <a:pt x="1110" y="1475"/>
                    </a:lnTo>
                    <a:lnTo>
                      <a:pt x="1008" y="1498"/>
                    </a:lnTo>
                    <a:lnTo>
                      <a:pt x="589" y="1438"/>
                    </a:lnTo>
                    <a:lnTo>
                      <a:pt x="651" y="1506"/>
                    </a:lnTo>
                    <a:lnTo>
                      <a:pt x="603" y="1556"/>
                    </a:lnTo>
                    <a:lnTo>
                      <a:pt x="403" y="1549"/>
                    </a:lnTo>
                    <a:lnTo>
                      <a:pt x="559" y="1620"/>
                    </a:lnTo>
                    <a:lnTo>
                      <a:pt x="741" y="1631"/>
                    </a:lnTo>
                    <a:lnTo>
                      <a:pt x="858" y="1624"/>
                    </a:lnTo>
                    <a:lnTo>
                      <a:pt x="972" y="1624"/>
                    </a:lnTo>
                    <a:lnTo>
                      <a:pt x="1045" y="1668"/>
                    </a:lnTo>
                    <a:lnTo>
                      <a:pt x="917" y="1693"/>
                    </a:lnTo>
                    <a:lnTo>
                      <a:pt x="585" y="1683"/>
                    </a:lnTo>
                    <a:lnTo>
                      <a:pt x="264" y="1613"/>
                    </a:lnTo>
                    <a:lnTo>
                      <a:pt x="91" y="1548"/>
                    </a:lnTo>
                    <a:lnTo>
                      <a:pt x="80" y="1477"/>
                    </a:lnTo>
                    <a:lnTo>
                      <a:pt x="181" y="1468"/>
                    </a:lnTo>
                    <a:lnTo>
                      <a:pt x="227" y="1454"/>
                    </a:lnTo>
                    <a:lnTo>
                      <a:pt x="255" y="1379"/>
                    </a:lnTo>
                    <a:lnTo>
                      <a:pt x="157" y="1365"/>
                    </a:lnTo>
                    <a:lnTo>
                      <a:pt x="129" y="1426"/>
                    </a:lnTo>
                    <a:lnTo>
                      <a:pt x="44" y="1431"/>
                    </a:lnTo>
                    <a:lnTo>
                      <a:pt x="15" y="1463"/>
                    </a:lnTo>
                    <a:lnTo>
                      <a:pt x="0" y="1528"/>
                    </a:lnTo>
                    <a:lnTo>
                      <a:pt x="70" y="1599"/>
                    </a:lnTo>
                    <a:lnTo>
                      <a:pt x="270" y="1665"/>
                    </a:lnTo>
                    <a:lnTo>
                      <a:pt x="695" y="1721"/>
                    </a:lnTo>
                    <a:lnTo>
                      <a:pt x="995" y="1731"/>
                    </a:lnTo>
                    <a:lnTo>
                      <a:pt x="1150" y="1703"/>
                    </a:lnTo>
                    <a:lnTo>
                      <a:pt x="1267" y="1646"/>
                    </a:lnTo>
                    <a:lnTo>
                      <a:pt x="1255" y="1591"/>
                    </a:lnTo>
                    <a:lnTo>
                      <a:pt x="1208" y="1567"/>
                    </a:lnTo>
                    <a:lnTo>
                      <a:pt x="1209" y="1521"/>
                    </a:lnTo>
                    <a:lnTo>
                      <a:pt x="1343" y="1435"/>
                    </a:lnTo>
                    <a:lnTo>
                      <a:pt x="1513" y="510"/>
                    </a:lnTo>
                    <a:lnTo>
                      <a:pt x="1532" y="412"/>
                    </a:lnTo>
                    <a:lnTo>
                      <a:pt x="1326" y="0"/>
                    </a:lnTo>
                    <a:lnTo>
                      <a:pt x="1207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73" name="Freeform 71"/>
              <p:cNvSpPr>
                <a:spLocks/>
              </p:cNvSpPr>
              <p:nvPr/>
            </p:nvSpPr>
            <p:spPr bwMode="auto">
              <a:xfrm>
                <a:off x="1973" y="1192"/>
                <a:ext cx="415" cy="389"/>
              </a:xfrm>
              <a:custGeom>
                <a:avLst/>
                <a:gdLst>
                  <a:gd name="T0" fmla="*/ 414 w 1658"/>
                  <a:gd name="T1" fmla="*/ 16 h 1559"/>
                  <a:gd name="T2" fmla="*/ 377 w 1658"/>
                  <a:gd name="T3" fmla="*/ 0 h 1559"/>
                  <a:gd name="T4" fmla="*/ 26 w 1658"/>
                  <a:gd name="T5" fmla="*/ 35 h 1559"/>
                  <a:gd name="T6" fmla="*/ 4 w 1658"/>
                  <a:gd name="T7" fmla="*/ 48 h 1559"/>
                  <a:gd name="T8" fmla="*/ 0 w 1658"/>
                  <a:gd name="T9" fmla="*/ 76 h 1559"/>
                  <a:gd name="T10" fmla="*/ 18 w 1658"/>
                  <a:gd name="T11" fmla="*/ 306 h 1559"/>
                  <a:gd name="T12" fmla="*/ 34 w 1658"/>
                  <a:gd name="T13" fmla="*/ 343 h 1559"/>
                  <a:gd name="T14" fmla="*/ 56 w 1658"/>
                  <a:gd name="T15" fmla="*/ 352 h 1559"/>
                  <a:gd name="T16" fmla="*/ 191 w 1658"/>
                  <a:gd name="T17" fmla="*/ 375 h 1559"/>
                  <a:gd name="T18" fmla="*/ 322 w 1658"/>
                  <a:gd name="T19" fmla="*/ 389 h 1559"/>
                  <a:gd name="T20" fmla="*/ 173 w 1658"/>
                  <a:gd name="T21" fmla="*/ 362 h 1559"/>
                  <a:gd name="T22" fmla="*/ 46 w 1658"/>
                  <a:gd name="T23" fmla="*/ 333 h 1559"/>
                  <a:gd name="T24" fmla="*/ 30 w 1658"/>
                  <a:gd name="T25" fmla="*/ 302 h 1559"/>
                  <a:gd name="T26" fmla="*/ 9 w 1658"/>
                  <a:gd name="T27" fmla="*/ 88 h 1559"/>
                  <a:gd name="T28" fmla="*/ 10 w 1658"/>
                  <a:gd name="T29" fmla="*/ 55 h 1559"/>
                  <a:gd name="T30" fmla="*/ 30 w 1658"/>
                  <a:gd name="T31" fmla="*/ 46 h 1559"/>
                  <a:gd name="T32" fmla="*/ 352 w 1658"/>
                  <a:gd name="T33" fmla="*/ 16 h 1559"/>
                  <a:gd name="T34" fmla="*/ 384 w 1658"/>
                  <a:gd name="T35" fmla="*/ 25 h 1559"/>
                  <a:gd name="T36" fmla="*/ 415 w 1658"/>
                  <a:gd name="T37" fmla="*/ 24 h 1559"/>
                  <a:gd name="T38" fmla="*/ 414 w 1658"/>
                  <a:gd name="T39" fmla="*/ 16 h 1559"/>
                  <a:gd name="T40" fmla="*/ 414 w 1658"/>
                  <a:gd name="T41" fmla="*/ 16 h 15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658"/>
                  <a:gd name="T64" fmla="*/ 0 h 1559"/>
                  <a:gd name="T65" fmla="*/ 1658 w 1658"/>
                  <a:gd name="T66" fmla="*/ 1559 h 155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658" h="1559">
                    <a:moveTo>
                      <a:pt x="1653" y="66"/>
                    </a:moveTo>
                    <a:lnTo>
                      <a:pt x="1508" y="0"/>
                    </a:lnTo>
                    <a:lnTo>
                      <a:pt x="103" y="141"/>
                    </a:lnTo>
                    <a:lnTo>
                      <a:pt x="17" y="191"/>
                    </a:lnTo>
                    <a:lnTo>
                      <a:pt x="0" y="304"/>
                    </a:lnTo>
                    <a:lnTo>
                      <a:pt x="72" y="1225"/>
                    </a:lnTo>
                    <a:lnTo>
                      <a:pt x="136" y="1376"/>
                    </a:lnTo>
                    <a:lnTo>
                      <a:pt x="223" y="1409"/>
                    </a:lnTo>
                    <a:lnTo>
                      <a:pt x="765" y="1502"/>
                    </a:lnTo>
                    <a:lnTo>
                      <a:pt x="1287" y="1559"/>
                    </a:lnTo>
                    <a:lnTo>
                      <a:pt x="692" y="1451"/>
                    </a:lnTo>
                    <a:lnTo>
                      <a:pt x="184" y="1334"/>
                    </a:lnTo>
                    <a:lnTo>
                      <a:pt x="121" y="1210"/>
                    </a:lnTo>
                    <a:lnTo>
                      <a:pt x="36" y="351"/>
                    </a:lnTo>
                    <a:lnTo>
                      <a:pt x="40" y="220"/>
                    </a:lnTo>
                    <a:lnTo>
                      <a:pt x="118" y="183"/>
                    </a:lnTo>
                    <a:lnTo>
                      <a:pt x="1405" y="66"/>
                    </a:lnTo>
                    <a:lnTo>
                      <a:pt x="1534" y="99"/>
                    </a:lnTo>
                    <a:lnTo>
                      <a:pt x="1658" y="95"/>
                    </a:lnTo>
                    <a:lnTo>
                      <a:pt x="1653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74" name="Freeform 72"/>
              <p:cNvSpPr>
                <a:spLocks/>
              </p:cNvSpPr>
              <p:nvPr/>
            </p:nvSpPr>
            <p:spPr bwMode="auto">
              <a:xfrm>
                <a:off x="2389" y="1335"/>
                <a:ext cx="88" cy="212"/>
              </a:xfrm>
              <a:custGeom>
                <a:avLst/>
                <a:gdLst>
                  <a:gd name="T0" fmla="*/ 44 w 354"/>
                  <a:gd name="T1" fmla="*/ 0 h 847"/>
                  <a:gd name="T2" fmla="*/ 80 w 354"/>
                  <a:gd name="T3" fmla="*/ 51 h 847"/>
                  <a:gd name="T4" fmla="*/ 88 w 354"/>
                  <a:gd name="T5" fmla="*/ 62 h 847"/>
                  <a:gd name="T6" fmla="*/ 64 w 354"/>
                  <a:gd name="T7" fmla="*/ 176 h 847"/>
                  <a:gd name="T8" fmla="*/ 52 w 354"/>
                  <a:gd name="T9" fmla="*/ 181 h 847"/>
                  <a:gd name="T10" fmla="*/ 0 w 354"/>
                  <a:gd name="T11" fmla="*/ 212 h 847"/>
                  <a:gd name="T12" fmla="*/ 6 w 354"/>
                  <a:gd name="T13" fmla="*/ 184 h 847"/>
                  <a:gd name="T14" fmla="*/ 20 w 354"/>
                  <a:gd name="T15" fmla="*/ 178 h 847"/>
                  <a:gd name="T16" fmla="*/ 36 w 354"/>
                  <a:gd name="T17" fmla="*/ 91 h 847"/>
                  <a:gd name="T18" fmla="*/ 41 w 354"/>
                  <a:gd name="T19" fmla="*/ 98 h 847"/>
                  <a:gd name="T20" fmla="*/ 30 w 354"/>
                  <a:gd name="T21" fmla="*/ 175 h 847"/>
                  <a:gd name="T22" fmla="*/ 41 w 354"/>
                  <a:gd name="T23" fmla="*/ 172 h 847"/>
                  <a:gd name="T24" fmla="*/ 51 w 354"/>
                  <a:gd name="T25" fmla="*/ 98 h 847"/>
                  <a:gd name="T26" fmla="*/ 56 w 354"/>
                  <a:gd name="T27" fmla="*/ 102 h 847"/>
                  <a:gd name="T28" fmla="*/ 50 w 354"/>
                  <a:gd name="T29" fmla="*/ 168 h 847"/>
                  <a:gd name="T30" fmla="*/ 59 w 354"/>
                  <a:gd name="T31" fmla="*/ 168 h 847"/>
                  <a:gd name="T32" fmla="*/ 79 w 354"/>
                  <a:gd name="T33" fmla="*/ 66 h 847"/>
                  <a:gd name="T34" fmla="*/ 37 w 354"/>
                  <a:gd name="T35" fmla="*/ 16 h 847"/>
                  <a:gd name="T36" fmla="*/ 44 w 354"/>
                  <a:gd name="T37" fmla="*/ 0 h 847"/>
                  <a:gd name="T38" fmla="*/ 44 w 354"/>
                  <a:gd name="T39" fmla="*/ 0 h 84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354"/>
                  <a:gd name="T61" fmla="*/ 0 h 847"/>
                  <a:gd name="T62" fmla="*/ 354 w 354"/>
                  <a:gd name="T63" fmla="*/ 847 h 84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354" h="847">
                    <a:moveTo>
                      <a:pt x="176" y="0"/>
                    </a:moveTo>
                    <a:lnTo>
                      <a:pt x="320" y="203"/>
                    </a:lnTo>
                    <a:lnTo>
                      <a:pt x="354" y="247"/>
                    </a:lnTo>
                    <a:lnTo>
                      <a:pt x="259" y="702"/>
                    </a:lnTo>
                    <a:lnTo>
                      <a:pt x="210" y="724"/>
                    </a:lnTo>
                    <a:lnTo>
                      <a:pt x="0" y="847"/>
                    </a:lnTo>
                    <a:lnTo>
                      <a:pt x="24" y="735"/>
                    </a:lnTo>
                    <a:lnTo>
                      <a:pt x="79" y="712"/>
                    </a:lnTo>
                    <a:lnTo>
                      <a:pt x="144" y="365"/>
                    </a:lnTo>
                    <a:lnTo>
                      <a:pt x="165" y="393"/>
                    </a:lnTo>
                    <a:lnTo>
                      <a:pt x="120" y="700"/>
                    </a:lnTo>
                    <a:lnTo>
                      <a:pt x="166" y="689"/>
                    </a:lnTo>
                    <a:lnTo>
                      <a:pt x="205" y="393"/>
                    </a:lnTo>
                    <a:lnTo>
                      <a:pt x="226" y="408"/>
                    </a:lnTo>
                    <a:lnTo>
                      <a:pt x="202" y="672"/>
                    </a:lnTo>
                    <a:lnTo>
                      <a:pt x="238" y="671"/>
                    </a:lnTo>
                    <a:lnTo>
                      <a:pt x="319" y="263"/>
                    </a:lnTo>
                    <a:lnTo>
                      <a:pt x="148" y="64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75" name="Freeform 73"/>
              <p:cNvSpPr>
                <a:spLocks/>
              </p:cNvSpPr>
              <p:nvPr/>
            </p:nvSpPr>
            <p:spPr bwMode="auto">
              <a:xfrm>
                <a:off x="1986" y="1582"/>
                <a:ext cx="417" cy="217"/>
              </a:xfrm>
              <a:custGeom>
                <a:avLst/>
                <a:gdLst>
                  <a:gd name="T0" fmla="*/ 83 w 1671"/>
                  <a:gd name="T1" fmla="*/ 0 h 869"/>
                  <a:gd name="T2" fmla="*/ 0 w 1671"/>
                  <a:gd name="T3" fmla="*/ 26 h 869"/>
                  <a:gd name="T4" fmla="*/ 19 w 1671"/>
                  <a:gd name="T5" fmla="*/ 149 h 869"/>
                  <a:gd name="T6" fmla="*/ 315 w 1671"/>
                  <a:gd name="T7" fmla="*/ 217 h 869"/>
                  <a:gd name="T8" fmla="*/ 415 w 1671"/>
                  <a:gd name="T9" fmla="*/ 93 h 869"/>
                  <a:gd name="T10" fmla="*/ 417 w 1671"/>
                  <a:gd name="T11" fmla="*/ 21 h 869"/>
                  <a:gd name="T12" fmla="*/ 367 w 1671"/>
                  <a:gd name="T13" fmla="*/ 1 h 869"/>
                  <a:gd name="T14" fmla="*/ 357 w 1671"/>
                  <a:gd name="T15" fmla="*/ 7 h 869"/>
                  <a:gd name="T16" fmla="*/ 400 w 1671"/>
                  <a:gd name="T17" fmla="*/ 28 h 869"/>
                  <a:gd name="T18" fmla="*/ 331 w 1671"/>
                  <a:gd name="T19" fmla="*/ 97 h 869"/>
                  <a:gd name="T20" fmla="*/ 407 w 1671"/>
                  <a:gd name="T21" fmla="*/ 44 h 869"/>
                  <a:gd name="T22" fmla="*/ 392 w 1671"/>
                  <a:gd name="T23" fmla="*/ 102 h 869"/>
                  <a:gd name="T24" fmla="*/ 321 w 1671"/>
                  <a:gd name="T25" fmla="*/ 189 h 869"/>
                  <a:gd name="T26" fmla="*/ 319 w 1671"/>
                  <a:gd name="T27" fmla="*/ 125 h 869"/>
                  <a:gd name="T28" fmla="*/ 305 w 1671"/>
                  <a:gd name="T29" fmla="*/ 193 h 869"/>
                  <a:gd name="T30" fmla="*/ 30 w 1671"/>
                  <a:gd name="T31" fmla="*/ 134 h 869"/>
                  <a:gd name="T32" fmla="*/ 23 w 1671"/>
                  <a:gd name="T33" fmla="*/ 53 h 869"/>
                  <a:gd name="T34" fmla="*/ 252 w 1671"/>
                  <a:gd name="T35" fmla="*/ 87 h 869"/>
                  <a:gd name="T36" fmla="*/ 31 w 1671"/>
                  <a:gd name="T37" fmla="*/ 31 h 869"/>
                  <a:gd name="T38" fmla="*/ 85 w 1671"/>
                  <a:gd name="T39" fmla="*/ 12 h 869"/>
                  <a:gd name="T40" fmla="*/ 83 w 1671"/>
                  <a:gd name="T41" fmla="*/ 0 h 869"/>
                  <a:gd name="T42" fmla="*/ 83 w 1671"/>
                  <a:gd name="T43" fmla="*/ 0 h 869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671"/>
                  <a:gd name="T67" fmla="*/ 0 h 869"/>
                  <a:gd name="T68" fmla="*/ 1671 w 1671"/>
                  <a:gd name="T69" fmla="*/ 869 h 869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671" h="869">
                    <a:moveTo>
                      <a:pt x="331" y="0"/>
                    </a:moveTo>
                    <a:lnTo>
                      <a:pt x="0" y="104"/>
                    </a:lnTo>
                    <a:lnTo>
                      <a:pt x="75" y="598"/>
                    </a:lnTo>
                    <a:lnTo>
                      <a:pt x="1261" y="869"/>
                    </a:lnTo>
                    <a:lnTo>
                      <a:pt x="1662" y="371"/>
                    </a:lnTo>
                    <a:lnTo>
                      <a:pt x="1671" y="84"/>
                    </a:lnTo>
                    <a:lnTo>
                      <a:pt x="1469" y="4"/>
                    </a:lnTo>
                    <a:lnTo>
                      <a:pt x="1430" y="30"/>
                    </a:lnTo>
                    <a:lnTo>
                      <a:pt x="1602" y="111"/>
                    </a:lnTo>
                    <a:lnTo>
                      <a:pt x="1325" y="387"/>
                    </a:lnTo>
                    <a:lnTo>
                      <a:pt x="1631" y="177"/>
                    </a:lnTo>
                    <a:lnTo>
                      <a:pt x="1570" y="409"/>
                    </a:lnTo>
                    <a:lnTo>
                      <a:pt x="1287" y="755"/>
                    </a:lnTo>
                    <a:lnTo>
                      <a:pt x="1277" y="499"/>
                    </a:lnTo>
                    <a:lnTo>
                      <a:pt x="1223" y="773"/>
                    </a:lnTo>
                    <a:lnTo>
                      <a:pt x="119" y="536"/>
                    </a:lnTo>
                    <a:lnTo>
                      <a:pt x="91" y="214"/>
                    </a:lnTo>
                    <a:lnTo>
                      <a:pt x="1008" y="347"/>
                    </a:lnTo>
                    <a:lnTo>
                      <a:pt x="126" y="124"/>
                    </a:lnTo>
                    <a:lnTo>
                      <a:pt x="341" y="48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76" name="Freeform 74"/>
              <p:cNvSpPr>
                <a:spLocks/>
              </p:cNvSpPr>
              <p:nvPr/>
            </p:nvSpPr>
            <p:spPr bwMode="auto">
              <a:xfrm>
                <a:off x="2399" y="1609"/>
                <a:ext cx="66" cy="89"/>
              </a:xfrm>
              <a:custGeom>
                <a:avLst/>
                <a:gdLst>
                  <a:gd name="T0" fmla="*/ 2 w 265"/>
                  <a:gd name="T1" fmla="*/ 0 h 357"/>
                  <a:gd name="T2" fmla="*/ 27 w 265"/>
                  <a:gd name="T3" fmla="*/ 1 h 357"/>
                  <a:gd name="T4" fmla="*/ 54 w 265"/>
                  <a:gd name="T5" fmla="*/ 14 h 357"/>
                  <a:gd name="T6" fmla="*/ 66 w 265"/>
                  <a:gd name="T7" fmla="*/ 36 h 357"/>
                  <a:gd name="T8" fmla="*/ 60 w 265"/>
                  <a:gd name="T9" fmla="*/ 55 h 357"/>
                  <a:gd name="T10" fmla="*/ 34 w 265"/>
                  <a:gd name="T11" fmla="*/ 74 h 357"/>
                  <a:gd name="T12" fmla="*/ 32 w 265"/>
                  <a:gd name="T13" fmla="*/ 89 h 357"/>
                  <a:gd name="T14" fmla="*/ 23 w 265"/>
                  <a:gd name="T15" fmla="*/ 86 h 357"/>
                  <a:gd name="T16" fmla="*/ 23 w 265"/>
                  <a:gd name="T17" fmla="*/ 65 h 357"/>
                  <a:gd name="T18" fmla="*/ 50 w 265"/>
                  <a:gd name="T19" fmla="*/ 49 h 357"/>
                  <a:gd name="T20" fmla="*/ 47 w 265"/>
                  <a:gd name="T21" fmla="*/ 23 h 357"/>
                  <a:gd name="T22" fmla="*/ 26 w 265"/>
                  <a:gd name="T23" fmla="*/ 13 h 357"/>
                  <a:gd name="T24" fmla="*/ 0 w 265"/>
                  <a:gd name="T25" fmla="*/ 12 h 357"/>
                  <a:gd name="T26" fmla="*/ 2 w 265"/>
                  <a:gd name="T27" fmla="*/ 0 h 357"/>
                  <a:gd name="T28" fmla="*/ 2 w 265"/>
                  <a:gd name="T29" fmla="*/ 0 h 35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65"/>
                  <a:gd name="T46" fmla="*/ 0 h 357"/>
                  <a:gd name="T47" fmla="*/ 265 w 265"/>
                  <a:gd name="T48" fmla="*/ 357 h 35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65" h="357">
                    <a:moveTo>
                      <a:pt x="10" y="0"/>
                    </a:moveTo>
                    <a:lnTo>
                      <a:pt x="110" y="4"/>
                    </a:lnTo>
                    <a:lnTo>
                      <a:pt x="217" y="56"/>
                    </a:lnTo>
                    <a:lnTo>
                      <a:pt x="265" y="146"/>
                    </a:lnTo>
                    <a:lnTo>
                      <a:pt x="241" y="221"/>
                    </a:lnTo>
                    <a:lnTo>
                      <a:pt x="136" y="296"/>
                    </a:lnTo>
                    <a:lnTo>
                      <a:pt x="129" y="357"/>
                    </a:lnTo>
                    <a:lnTo>
                      <a:pt x="94" y="344"/>
                    </a:lnTo>
                    <a:lnTo>
                      <a:pt x="91" y="260"/>
                    </a:lnTo>
                    <a:lnTo>
                      <a:pt x="201" y="198"/>
                    </a:lnTo>
                    <a:lnTo>
                      <a:pt x="189" y="92"/>
                    </a:lnTo>
                    <a:lnTo>
                      <a:pt x="104" y="52"/>
                    </a:lnTo>
                    <a:lnTo>
                      <a:pt x="0" y="4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77" name="Freeform 75"/>
              <p:cNvSpPr>
                <a:spLocks/>
              </p:cNvSpPr>
              <p:nvPr/>
            </p:nvSpPr>
            <p:spPr bwMode="auto">
              <a:xfrm>
                <a:off x="2372" y="1688"/>
                <a:ext cx="108" cy="108"/>
              </a:xfrm>
              <a:custGeom>
                <a:avLst/>
                <a:gdLst>
                  <a:gd name="T0" fmla="*/ 0 w 432"/>
                  <a:gd name="T1" fmla="*/ 75 h 433"/>
                  <a:gd name="T2" fmla="*/ 10 w 432"/>
                  <a:gd name="T3" fmla="*/ 44 h 433"/>
                  <a:gd name="T4" fmla="*/ 8 w 432"/>
                  <a:gd name="T5" fmla="*/ 21 h 433"/>
                  <a:gd name="T6" fmla="*/ 15 w 432"/>
                  <a:gd name="T7" fmla="*/ 9 h 433"/>
                  <a:gd name="T8" fmla="*/ 29 w 432"/>
                  <a:gd name="T9" fmla="*/ 2 h 433"/>
                  <a:gd name="T10" fmla="*/ 57 w 432"/>
                  <a:gd name="T11" fmla="*/ 0 h 433"/>
                  <a:gd name="T12" fmla="*/ 82 w 432"/>
                  <a:gd name="T13" fmla="*/ 8 h 433"/>
                  <a:gd name="T14" fmla="*/ 98 w 432"/>
                  <a:gd name="T15" fmla="*/ 28 h 433"/>
                  <a:gd name="T16" fmla="*/ 108 w 432"/>
                  <a:gd name="T17" fmla="*/ 69 h 433"/>
                  <a:gd name="T18" fmla="*/ 97 w 432"/>
                  <a:gd name="T19" fmla="*/ 98 h 433"/>
                  <a:gd name="T20" fmla="*/ 63 w 432"/>
                  <a:gd name="T21" fmla="*/ 108 h 433"/>
                  <a:gd name="T22" fmla="*/ 19 w 432"/>
                  <a:gd name="T23" fmla="*/ 106 h 433"/>
                  <a:gd name="T24" fmla="*/ 7 w 432"/>
                  <a:gd name="T25" fmla="*/ 92 h 433"/>
                  <a:gd name="T26" fmla="*/ 36 w 432"/>
                  <a:gd name="T27" fmla="*/ 97 h 433"/>
                  <a:gd name="T28" fmla="*/ 73 w 432"/>
                  <a:gd name="T29" fmla="*/ 97 h 433"/>
                  <a:gd name="T30" fmla="*/ 92 w 432"/>
                  <a:gd name="T31" fmla="*/ 86 h 433"/>
                  <a:gd name="T32" fmla="*/ 94 w 432"/>
                  <a:gd name="T33" fmla="*/ 62 h 433"/>
                  <a:gd name="T34" fmla="*/ 79 w 432"/>
                  <a:gd name="T35" fmla="*/ 22 h 433"/>
                  <a:gd name="T36" fmla="*/ 59 w 432"/>
                  <a:gd name="T37" fmla="*/ 10 h 433"/>
                  <a:gd name="T38" fmla="*/ 34 w 432"/>
                  <a:gd name="T39" fmla="*/ 12 h 433"/>
                  <a:gd name="T40" fmla="*/ 21 w 432"/>
                  <a:gd name="T41" fmla="*/ 20 h 433"/>
                  <a:gd name="T42" fmla="*/ 19 w 432"/>
                  <a:gd name="T43" fmla="*/ 31 h 433"/>
                  <a:gd name="T44" fmla="*/ 26 w 432"/>
                  <a:gd name="T45" fmla="*/ 49 h 433"/>
                  <a:gd name="T46" fmla="*/ 15 w 432"/>
                  <a:gd name="T47" fmla="*/ 65 h 433"/>
                  <a:gd name="T48" fmla="*/ 0 w 432"/>
                  <a:gd name="T49" fmla="*/ 75 h 433"/>
                  <a:gd name="T50" fmla="*/ 0 w 432"/>
                  <a:gd name="T51" fmla="*/ 75 h 43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32"/>
                  <a:gd name="T79" fmla="*/ 0 h 433"/>
                  <a:gd name="T80" fmla="*/ 432 w 432"/>
                  <a:gd name="T81" fmla="*/ 433 h 433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32" h="433">
                    <a:moveTo>
                      <a:pt x="0" y="301"/>
                    </a:moveTo>
                    <a:lnTo>
                      <a:pt x="38" y="177"/>
                    </a:lnTo>
                    <a:lnTo>
                      <a:pt x="30" y="84"/>
                    </a:lnTo>
                    <a:lnTo>
                      <a:pt x="61" y="36"/>
                    </a:lnTo>
                    <a:lnTo>
                      <a:pt x="116" y="9"/>
                    </a:lnTo>
                    <a:lnTo>
                      <a:pt x="229" y="0"/>
                    </a:lnTo>
                    <a:lnTo>
                      <a:pt x="326" y="31"/>
                    </a:lnTo>
                    <a:lnTo>
                      <a:pt x="392" y="111"/>
                    </a:lnTo>
                    <a:lnTo>
                      <a:pt x="432" y="278"/>
                    </a:lnTo>
                    <a:lnTo>
                      <a:pt x="389" y="393"/>
                    </a:lnTo>
                    <a:lnTo>
                      <a:pt x="250" y="433"/>
                    </a:lnTo>
                    <a:lnTo>
                      <a:pt x="74" y="424"/>
                    </a:lnTo>
                    <a:lnTo>
                      <a:pt x="26" y="367"/>
                    </a:lnTo>
                    <a:lnTo>
                      <a:pt x="145" y="389"/>
                    </a:lnTo>
                    <a:lnTo>
                      <a:pt x="291" y="389"/>
                    </a:lnTo>
                    <a:lnTo>
                      <a:pt x="367" y="345"/>
                    </a:lnTo>
                    <a:lnTo>
                      <a:pt x="375" y="248"/>
                    </a:lnTo>
                    <a:lnTo>
                      <a:pt x="316" y="88"/>
                    </a:lnTo>
                    <a:lnTo>
                      <a:pt x="236" y="40"/>
                    </a:lnTo>
                    <a:lnTo>
                      <a:pt x="137" y="49"/>
                    </a:lnTo>
                    <a:lnTo>
                      <a:pt x="84" y="80"/>
                    </a:lnTo>
                    <a:lnTo>
                      <a:pt x="74" y="124"/>
                    </a:lnTo>
                    <a:lnTo>
                      <a:pt x="104" y="195"/>
                    </a:lnTo>
                    <a:lnTo>
                      <a:pt x="58" y="261"/>
                    </a:lnTo>
                    <a:lnTo>
                      <a:pt x="0" y="3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78" name="Freeform 76"/>
              <p:cNvSpPr>
                <a:spLocks/>
              </p:cNvSpPr>
              <p:nvPr/>
            </p:nvSpPr>
            <p:spPr bwMode="auto">
              <a:xfrm>
                <a:off x="2385" y="1733"/>
                <a:ext cx="73" cy="40"/>
              </a:xfrm>
              <a:custGeom>
                <a:avLst/>
                <a:gdLst>
                  <a:gd name="T0" fmla="*/ 0 w 290"/>
                  <a:gd name="T1" fmla="*/ 15 h 164"/>
                  <a:gd name="T2" fmla="*/ 13 w 290"/>
                  <a:gd name="T3" fmla="*/ 4 h 164"/>
                  <a:gd name="T4" fmla="*/ 41 w 290"/>
                  <a:gd name="T5" fmla="*/ 0 h 164"/>
                  <a:gd name="T6" fmla="*/ 64 w 290"/>
                  <a:gd name="T7" fmla="*/ 3 h 164"/>
                  <a:gd name="T8" fmla="*/ 73 w 290"/>
                  <a:gd name="T9" fmla="*/ 11 h 164"/>
                  <a:gd name="T10" fmla="*/ 47 w 290"/>
                  <a:gd name="T11" fmla="*/ 9 h 164"/>
                  <a:gd name="T12" fmla="*/ 49 w 290"/>
                  <a:gd name="T13" fmla="*/ 20 h 164"/>
                  <a:gd name="T14" fmla="*/ 43 w 290"/>
                  <a:gd name="T15" fmla="*/ 40 h 164"/>
                  <a:gd name="T16" fmla="*/ 37 w 290"/>
                  <a:gd name="T17" fmla="*/ 40 h 164"/>
                  <a:gd name="T18" fmla="*/ 41 w 290"/>
                  <a:gd name="T19" fmla="*/ 24 h 164"/>
                  <a:gd name="T20" fmla="*/ 34 w 290"/>
                  <a:gd name="T21" fmla="*/ 9 h 164"/>
                  <a:gd name="T22" fmla="*/ 0 w 290"/>
                  <a:gd name="T23" fmla="*/ 15 h 164"/>
                  <a:gd name="T24" fmla="*/ 0 w 290"/>
                  <a:gd name="T25" fmla="*/ 15 h 1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90"/>
                  <a:gd name="T40" fmla="*/ 0 h 164"/>
                  <a:gd name="T41" fmla="*/ 290 w 290"/>
                  <a:gd name="T42" fmla="*/ 164 h 1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90" h="164">
                    <a:moveTo>
                      <a:pt x="0" y="62"/>
                    </a:moveTo>
                    <a:lnTo>
                      <a:pt x="50" y="18"/>
                    </a:lnTo>
                    <a:lnTo>
                      <a:pt x="162" y="0"/>
                    </a:lnTo>
                    <a:lnTo>
                      <a:pt x="255" y="13"/>
                    </a:lnTo>
                    <a:lnTo>
                      <a:pt x="290" y="44"/>
                    </a:lnTo>
                    <a:lnTo>
                      <a:pt x="188" y="36"/>
                    </a:lnTo>
                    <a:lnTo>
                      <a:pt x="196" y="84"/>
                    </a:lnTo>
                    <a:lnTo>
                      <a:pt x="171" y="164"/>
                    </a:lnTo>
                    <a:lnTo>
                      <a:pt x="145" y="164"/>
                    </a:lnTo>
                    <a:lnTo>
                      <a:pt x="164" y="97"/>
                    </a:lnTo>
                    <a:lnTo>
                      <a:pt x="134" y="36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79" name="Freeform 77"/>
              <p:cNvSpPr>
                <a:spLocks/>
              </p:cNvSpPr>
              <p:nvPr/>
            </p:nvSpPr>
            <p:spPr bwMode="auto">
              <a:xfrm>
                <a:off x="2145" y="1683"/>
                <a:ext cx="123" cy="35"/>
              </a:xfrm>
              <a:custGeom>
                <a:avLst/>
                <a:gdLst>
                  <a:gd name="T0" fmla="*/ 0 w 491"/>
                  <a:gd name="T1" fmla="*/ 32 h 138"/>
                  <a:gd name="T2" fmla="*/ 36 w 491"/>
                  <a:gd name="T3" fmla="*/ 35 h 138"/>
                  <a:gd name="T4" fmla="*/ 38 w 491"/>
                  <a:gd name="T5" fmla="*/ 19 h 138"/>
                  <a:gd name="T6" fmla="*/ 123 w 491"/>
                  <a:gd name="T7" fmla="*/ 30 h 138"/>
                  <a:gd name="T8" fmla="*/ 123 w 491"/>
                  <a:gd name="T9" fmla="*/ 14 h 138"/>
                  <a:gd name="T10" fmla="*/ 9 w 491"/>
                  <a:gd name="T11" fmla="*/ 0 h 138"/>
                  <a:gd name="T12" fmla="*/ 0 w 491"/>
                  <a:gd name="T13" fmla="*/ 32 h 138"/>
                  <a:gd name="T14" fmla="*/ 0 w 491"/>
                  <a:gd name="T15" fmla="*/ 32 h 13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91"/>
                  <a:gd name="T25" fmla="*/ 0 h 138"/>
                  <a:gd name="T26" fmla="*/ 491 w 491"/>
                  <a:gd name="T27" fmla="*/ 138 h 13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91" h="138">
                    <a:moveTo>
                      <a:pt x="0" y="125"/>
                    </a:moveTo>
                    <a:lnTo>
                      <a:pt x="143" y="138"/>
                    </a:lnTo>
                    <a:lnTo>
                      <a:pt x="150" y="75"/>
                    </a:lnTo>
                    <a:lnTo>
                      <a:pt x="491" y="119"/>
                    </a:lnTo>
                    <a:lnTo>
                      <a:pt x="491" y="56"/>
                    </a:lnTo>
                    <a:lnTo>
                      <a:pt x="37" y="0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A3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80" name="Freeform 78"/>
              <p:cNvSpPr>
                <a:spLocks/>
              </p:cNvSpPr>
              <p:nvPr/>
            </p:nvSpPr>
            <p:spPr bwMode="auto">
              <a:xfrm>
                <a:off x="2145" y="1674"/>
                <a:ext cx="130" cy="69"/>
              </a:xfrm>
              <a:custGeom>
                <a:avLst/>
                <a:gdLst>
                  <a:gd name="T0" fmla="*/ 2 w 521"/>
                  <a:gd name="T1" fmla="*/ 0 h 275"/>
                  <a:gd name="T2" fmla="*/ 0 w 521"/>
                  <a:gd name="T3" fmla="*/ 40 h 275"/>
                  <a:gd name="T4" fmla="*/ 16 w 521"/>
                  <a:gd name="T5" fmla="*/ 40 h 275"/>
                  <a:gd name="T6" fmla="*/ 18 w 521"/>
                  <a:gd name="T7" fmla="*/ 14 h 275"/>
                  <a:gd name="T8" fmla="*/ 117 w 521"/>
                  <a:gd name="T9" fmla="*/ 31 h 275"/>
                  <a:gd name="T10" fmla="*/ 125 w 521"/>
                  <a:gd name="T11" fmla="*/ 69 h 275"/>
                  <a:gd name="T12" fmla="*/ 130 w 521"/>
                  <a:gd name="T13" fmla="*/ 19 h 275"/>
                  <a:gd name="T14" fmla="*/ 2 w 521"/>
                  <a:gd name="T15" fmla="*/ 0 h 275"/>
                  <a:gd name="T16" fmla="*/ 2 w 521"/>
                  <a:gd name="T17" fmla="*/ 0 h 2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21"/>
                  <a:gd name="T28" fmla="*/ 0 h 275"/>
                  <a:gd name="T29" fmla="*/ 521 w 521"/>
                  <a:gd name="T30" fmla="*/ 275 h 27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21" h="275">
                    <a:moveTo>
                      <a:pt x="9" y="0"/>
                    </a:moveTo>
                    <a:lnTo>
                      <a:pt x="0" y="161"/>
                    </a:lnTo>
                    <a:lnTo>
                      <a:pt x="66" y="161"/>
                    </a:lnTo>
                    <a:lnTo>
                      <a:pt x="71" y="57"/>
                    </a:lnTo>
                    <a:lnTo>
                      <a:pt x="467" y="124"/>
                    </a:lnTo>
                    <a:lnTo>
                      <a:pt x="501" y="275"/>
                    </a:lnTo>
                    <a:lnTo>
                      <a:pt x="521" y="7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81" name="Freeform 79"/>
              <p:cNvSpPr>
                <a:spLocks/>
              </p:cNvSpPr>
              <p:nvPr/>
            </p:nvSpPr>
            <p:spPr bwMode="auto">
              <a:xfrm>
                <a:off x="2019" y="1254"/>
                <a:ext cx="315" cy="287"/>
              </a:xfrm>
              <a:custGeom>
                <a:avLst/>
                <a:gdLst>
                  <a:gd name="T0" fmla="*/ 313 w 1261"/>
                  <a:gd name="T1" fmla="*/ 132 h 1150"/>
                  <a:gd name="T2" fmla="*/ 315 w 1261"/>
                  <a:gd name="T3" fmla="*/ 64 h 1150"/>
                  <a:gd name="T4" fmla="*/ 314 w 1261"/>
                  <a:gd name="T5" fmla="*/ 9 h 1150"/>
                  <a:gd name="T6" fmla="*/ 274 w 1261"/>
                  <a:gd name="T7" fmla="*/ 0 h 1150"/>
                  <a:gd name="T8" fmla="*/ 127 w 1261"/>
                  <a:gd name="T9" fmla="*/ 1 h 1150"/>
                  <a:gd name="T10" fmla="*/ 31 w 1261"/>
                  <a:gd name="T11" fmla="*/ 16 h 1150"/>
                  <a:gd name="T12" fmla="*/ 2 w 1261"/>
                  <a:gd name="T13" fmla="*/ 26 h 1150"/>
                  <a:gd name="T14" fmla="*/ 0 w 1261"/>
                  <a:gd name="T15" fmla="*/ 91 h 1150"/>
                  <a:gd name="T16" fmla="*/ 2 w 1261"/>
                  <a:gd name="T17" fmla="*/ 184 h 1150"/>
                  <a:gd name="T18" fmla="*/ 12 w 1261"/>
                  <a:gd name="T19" fmla="*/ 246 h 1150"/>
                  <a:gd name="T20" fmla="*/ 26 w 1261"/>
                  <a:gd name="T21" fmla="*/ 259 h 1150"/>
                  <a:gd name="T22" fmla="*/ 103 w 1261"/>
                  <a:gd name="T23" fmla="*/ 278 h 1150"/>
                  <a:gd name="T24" fmla="*/ 183 w 1261"/>
                  <a:gd name="T25" fmla="*/ 287 h 1150"/>
                  <a:gd name="T26" fmla="*/ 260 w 1261"/>
                  <a:gd name="T27" fmla="*/ 281 h 1150"/>
                  <a:gd name="T28" fmla="*/ 202 w 1261"/>
                  <a:gd name="T29" fmla="*/ 277 h 1150"/>
                  <a:gd name="T30" fmla="*/ 71 w 1261"/>
                  <a:gd name="T31" fmla="*/ 260 h 1150"/>
                  <a:gd name="T32" fmla="*/ 31 w 1261"/>
                  <a:gd name="T33" fmla="*/ 247 h 1150"/>
                  <a:gd name="T34" fmla="*/ 23 w 1261"/>
                  <a:gd name="T35" fmla="*/ 219 h 1150"/>
                  <a:gd name="T36" fmla="*/ 17 w 1261"/>
                  <a:gd name="T37" fmla="*/ 158 h 1150"/>
                  <a:gd name="T38" fmla="*/ 16 w 1261"/>
                  <a:gd name="T39" fmla="*/ 91 h 1150"/>
                  <a:gd name="T40" fmla="*/ 24 w 1261"/>
                  <a:gd name="T41" fmla="*/ 40 h 1150"/>
                  <a:gd name="T42" fmla="*/ 60 w 1261"/>
                  <a:gd name="T43" fmla="*/ 28 h 1150"/>
                  <a:gd name="T44" fmla="*/ 157 w 1261"/>
                  <a:gd name="T45" fmla="*/ 14 h 1150"/>
                  <a:gd name="T46" fmla="*/ 250 w 1261"/>
                  <a:gd name="T47" fmla="*/ 13 h 1150"/>
                  <a:gd name="T48" fmla="*/ 301 w 1261"/>
                  <a:gd name="T49" fmla="*/ 19 h 1150"/>
                  <a:gd name="T50" fmla="*/ 307 w 1261"/>
                  <a:gd name="T51" fmla="*/ 36 h 1150"/>
                  <a:gd name="T52" fmla="*/ 305 w 1261"/>
                  <a:gd name="T53" fmla="*/ 109 h 1150"/>
                  <a:gd name="T54" fmla="*/ 306 w 1261"/>
                  <a:gd name="T55" fmla="*/ 223 h 1150"/>
                  <a:gd name="T56" fmla="*/ 313 w 1261"/>
                  <a:gd name="T57" fmla="*/ 132 h 1150"/>
                  <a:gd name="T58" fmla="*/ 313 w 1261"/>
                  <a:gd name="T59" fmla="*/ 132 h 1150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261"/>
                  <a:gd name="T91" fmla="*/ 0 h 1150"/>
                  <a:gd name="T92" fmla="*/ 1261 w 1261"/>
                  <a:gd name="T93" fmla="*/ 1150 h 1150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261" h="1150">
                    <a:moveTo>
                      <a:pt x="1254" y="528"/>
                    </a:moveTo>
                    <a:lnTo>
                      <a:pt x="1261" y="256"/>
                    </a:lnTo>
                    <a:lnTo>
                      <a:pt x="1258" y="37"/>
                    </a:lnTo>
                    <a:lnTo>
                      <a:pt x="1097" y="0"/>
                    </a:lnTo>
                    <a:lnTo>
                      <a:pt x="509" y="4"/>
                    </a:lnTo>
                    <a:lnTo>
                      <a:pt x="126" y="63"/>
                    </a:lnTo>
                    <a:lnTo>
                      <a:pt x="10" y="104"/>
                    </a:lnTo>
                    <a:lnTo>
                      <a:pt x="0" y="363"/>
                    </a:lnTo>
                    <a:lnTo>
                      <a:pt x="8" y="736"/>
                    </a:lnTo>
                    <a:lnTo>
                      <a:pt x="50" y="984"/>
                    </a:lnTo>
                    <a:lnTo>
                      <a:pt x="105" y="1037"/>
                    </a:lnTo>
                    <a:lnTo>
                      <a:pt x="413" y="1112"/>
                    </a:lnTo>
                    <a:lnTo>
                      <a:pt x="733" y="1150"/>
                    </a:lnTo>
                    <a:lnTo>
                      <a:pt x="1039" y="1124"/>
                    </a:lnTo>
                    <a:lnTo>
                      <a:pt x="808" y="1108"/>
                    </a:lnTo>
                    <a:lnTo>
                      <a:pt x="284" y="1041"/>
                    </a:lnTo>
                    <a:lnTo>
                      <a:pt x="123" y="991"/>
                    </a:lnTo>
                    <a:lnTo>
                      <a:pt x="92" y="877"/>
                    </a:lnTo>
                    <a:lnTo>
                      <a:pt x="68" y="635"/>
                    </a:lnTo>
                    <a:lnTo>
                      <a:pt x="66" y="366"/>
                    </a:lnTo>
                    <a:lnTo>
                      <a:pt x="96" y="161"/>
                    </a:lnTo>
                    <a:lnTo>
                      <a:pt x="239" y="111"/>
                    </a:lnTo>
                    <a:lnTo>
                      <a:pt x="628" y="55"/>
                    </a:lnTo>
                    <a:lnTo>
                      <a:pt x="999" y="51"/>
                    </a:lnTo>
                    <a:lnTo>
                      <a:pt x="1204" y="78"/>
                    </a:lnTo>
                    <a:lnTo>
                      <a:pt x="1229" y="146"/>
                    </a:lnTo>
                    <a:lnTo>
                      <a:pt x="1219" y="437"/>
                    </a:lnTo>
                    <a:lnTo>
                      <a:pt x="1223" y="895"/>
                    </a:lnTo>
                    <a:lnTo>
                      <a:pt x="1254" y="5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82" name="Freeform 80"/>
              <p:cNvSpPr>
                <a:spLocks/>
              </p:cNvSpPr>
              <p:nvPr/>
            </p:nvSpPr>
            <p:spPr bwMode="auto">
              <a:xfrm>
                <a:off x="2047" y="1285"/>
                <a:ext cx="96" cy="223"/>
              </a:xfrm>
              <a:custGeom>
                <a:avLst/>
                <a:gdLst>
                  <a:gd name="T0" fmla="*/ 10 w 384"/>
                  <a:gd name="T1" fmla="*/ 14 h 890"/>
                  <a:gd name="T2" fmla="*/ 2 w 384"/>
                  <a:gd name="T3" fmla="*/ 51 h 890"/>
                  <a:gd name="T4" fmla="*/ 0 w 384"/>
                  <a:gd name="T5" fmla="*/ 93 h 890"/>
                  <a:gd name="T6" fmla="*/ 1 w 384"/>
                  <a:gd name="T7" fmla="*/ 131 h 890"/>
                  <a:gd name="T8" fmla="*/ 3 w 384"/>
                  <a:gd name="T9" fmla="*/ 159 h 890"/>
                  <a:gd name="T10" fmla="*/ 8 w 384"/>
                  <a:gd name="T11" fmla="*/ 190 h 890"/>
                  <a:gd name="T12" fmla="*/ 13 w 384"/>
                  <a:gd name="T13" fmla="*/ 209 h 890"/>
                  <a:gd name="T14" fmla="*/ 47 w 384"/>
                  <a:gd name="T15" fmla="*/ 219 h 890"/>
                  <a:gd name="T16" fmla="*/ 96 w 384"/>
                  <a:gd name="T17" fmla="*/ 223 h 890"/>
                  <a:gd name="T18" fmla="*/ 54 w 384"/>
                  <a:gd name="T19" fmla="*/ 198 h 890"/>
                  <a:gd name="T20" fmla="*/ 39 w 384"/>
                  <a:gd name="T21" fmla="*/ 165 h 890"/>
                  <a:gd name="T22" fmla="*/ 35 w 384"/>
                  <a:gd name="T23" fmla="*/ 93 h 890"/>
                  <a:gd name="T24" fmla="*/ 42 w 384"/>
                  <a:gd name="T25" fmla="*/ 58 h 890"/>
                  <a:gd name="T26" fmla="*/ 52 w 384"/>
                  <a:gd name="T27" fmla="*/ 29 h 890"/>
                  <a:gd name="T28" fmla="*/ 65 w 384"/>
                  <a:gd name="T29" fmla="*/ 10 h 890"/>
                  <a:gd name="T30" fmla="*/ 92 w 384"/>
                  <a:gd name="T31" fmla="*/ 0 h 890"/>
                  <a:gd name="T32" fmla="*/ 47 w 384"/>
                  <a:gd name="T33" fmla="*/ 2 h 890"/>
                  <a:gd name="T34" fmla="*/ 10 w 384"/>
                  <a:gd name="T35" fmla="*/ 14 h 890"/>
                  <a:gd name="T36" fmla="*/ 10 w 384"/>
                  <a:gd name="T37" fmla="*/ 14 h 8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384"/>
                  <a:gd name="T58" fmla="*/ 0 h 890"/>
                  <a:gd name="T59" fmla="*/ 384 w 384"/>
                  <a:gd name="T60" fmla="*/ 890 h 890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384" h="890">
                    <a:moveTo>
                      <a:pt x="39" y="56"/>
                    </a:moveTo>
                    <a:lnTo>
                      <a:pt x="7" y="203"/>
                    </a:lnTo>
                    <a:lnTo>
                      <a:pt x="0" y="370"/>
                    </a:lnTo>
                    <a:lnTo>
                      <a:pt x="2" y="522"/>
                    </a:lnTo>
                    <a:lnTo>
                      <a:pt x="11" y="634"/>
                    </a:lnTo>
                    <a:lnTo>
                      <a:pt x="30" y="760"/>
                    </a:lnTo>
                    <a:lnTo>
                      <a:pt x="50" y="836"/>
                    </a:lnTo>
                    <a:lnTo>
                      <a:pt x="189" y="873"/>
                    </a:lnTo>
                    <a:lnTo>
                      <a:pt x="384" y="890"/>
                    </a:lnTo>
                    <a:lnTo>
                      <a:pt x="215" y="792"/>
                    </a:lnTo>
                    <a:lnTo>
                      <a:pt x="154" y="658"/>
                    </a:lnTo>
                    <a:lnTo>
                      <a:pt x="141" y="372"/>
                    </a:lnTo>
                    <a:lnTo>
                      <a:pt x="169" y="233"/>
                    </a:lnTo>
                    <a:lnTo>
                      <a:pt x="206" y="117"/>
                    </a:lnTo>
                    <a:lnTo>
                      <a:pt x="260" y="39"/>
                    </a:lnTo>
                    <a:lnTo>
                      <a:pt x="368" y="0"/>
                    </a:lnTo>
                    <a:lnTo>
                      <a:pt x="189" y="6"/>
                    </a:lnTo>
                    <a:lnTo>
                      <a:pt x="39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83" name="Freeform 81"/>
              <p:cNvSpPr>
                <a:spLocks/>
              </p:cNvSpPr>
              <p:nvPr/>
            </p:nvSpPr>
            <p:spPr bwMode="auto">
              <a:xfrm>
                <a:off x="2200" y="1408"/>
                <a:ext cx="108" cy="110"/>
              </a:xfrm>
              <a:custGeom>
                <a:avLst/>
                <a:gdLst>
                  <a:gd name="T0" fmla="*/ 0 w 433"/>
                  <a:gd name="T1" fmla="*/ 103 h 437"/>
                  <a:gd name="T2" fmla="*/ 30 w 433"/>
                  <a:gd name="T3" fmla="*/ 102 h 437"/>
                  <a:gd name="T4" fmla="*/ 48 w 433"/>
                  <a:gd name="T5" fmla="*/ 92 h 437"/>
                  <a:gd name="T6" fmla="*/ 67 w 433"/>
                  <a:gd name="T7" fmla="*/ 79 h 437"/>
                  <a:gd name="T8" fmla="*/ 81 w 433"/>
                  <a:gd name="T9" fmla="*/ 63 h 437"/>
                  <a:gd name="T10" fmla="*/ 92 w 433"/>
                  <a:gd name="T11" fmla="*/ 44 h 437"/>
                  <a:gd name="T12" fmla="*/ 104 w 433"/>
                  <a:gd name="T13" fmla="*/ 20 h 437"/>
                  <a:gd name="T14" fmla="*/ 107 w 433"/>
                  <a:gd name="T15" fmla="*/ 0 h 437"/>
                  <a:gd name="T16" fmla="*/ 107 w 433"/>
                  <a:gd name="T17" fmla="*/ 12 h 437"/>
                  <a:gd name="T18" fmla="*/ 108 w 433"/>
                  <a:gd name="T19" fmla="*/ 21 h 437"/>
                  <a:gd name="T20" fmla="*/ 108 w 433"/>
                  <a:gd name="T21" fmla="*/ 26 h 437"/>
                  <a:gd name="T22" fmla="*/ 107 w 433"/>
                  <a:gd name="T23" fmla="*/ 31 h 437"/>
                  <a:gd name="T24" fmla="*/ 107 w 433"/>
                  <a:gd name="T25" fmla="*/ 32 h 437"/>
                  <a:gd name="T26" fmla="*/ 107 w 433"/>
                  <a:gd name="T27" fmla="*/ 33 h 437"/>
                  <a:gd name="T28" fmla="*/ 107 w 433"/>
                  <a:gd name="T29" fmla="*/ 33 h 437"/>
                  <a:gd name="T30" fmla="*/ 107 w 433"/>
                  <a:gd name="T31" fmla="*/ 34 h 437"/>
                  <a:gd name="T32" fmla="*/ 107 w 433"/>
                  <a:gd name="T33" fmla="*/ 34 h 437"/>
                  <a:gd name="T34" fmla="*/ 107 w 433"/>
                  <a:gd name="T35" fmla="*/ 34 h 437"/>
                  <a:gd name="T36" fmla="*/ 107 w 433"/>
                  <a:gd name="T37" fmla="*/ 37 h 437"/>
                  <a:gd name="T38" fmla="*/ 107 w 433"/>
                  <a:gd name="T39" fmla="*/ 38 h 437"/>
                  <a:gd name="T40" fmla="*/ 107 w 433"/>
                  <a:gd name="T41" fmla="*/ 38 h 437"/>
                  <a:gd name="T42" fmla="*/ 107 w 433"/>
                  <a:gd name="T43" fmla="*/ 39 h 437"/>
                  <a:gd name="T44" fmla="*/ 105 w 433"/>
                  <a:gd name="T45" fmla="*/ 52 h 437"/>
                  <a:gd name="T46" fmla="*/ 102 w 433"/>
                  <a:gd name="T47" fmla="*/ 77 h 437"/>
                  <a:gd name="T48" fmla="*/ 95 w 433"/>
                  <a:gd name="T49" fmla="*/ 95 h 437"/>
                  <a:gd name="T50" fmla="*/ 80 w 433"/>
                  <a:gd name="T51" fmla="*/ 107 h 437"/>
                  <a:gd name="T52" fmla="*/ 63 w 433"/>
                  <a:gd name="T53" fmla="*/ 109 h 437"/>
                  <a:gd name="T54" fmla="*/ 39 w 433"/>
                  <a:gd name="T55" fmla="*/ 110 h 437"/>
                  <a:gd name="T56" fmla="*/ 0 w 433"/>
                  <a:gd name="T57" fmla="*/ 103 h 437"/>
                  <a:gd name="T58" fmla="*/ 0 w 433"/>
                  <a:gd name="T59" fmla="*/ 103 h 43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433"/>
                  <a:gd name="T91" fmla="*/ 0 h 437"/>
                  <a:gd name="T92" fmla="*/ 433 w 433"/>
                  <a:gd name="T93" fmla="*/ 437 h 437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433" h="437">
                    <a:moveTo>
                      <a:pt x="0" y="411"/>
                    </a:moveTo>
                    <a:lnTo>
                      <a:pt x="122" y="404"/>
                    </a:lnTo>
                    <a:lnTo>
                      <a:pt x="194" y="364"/>
                    </a:lnTo>
                    <a:lnTo>
                      <a:pt x="268" y="315"/>
                    </a:lnTo>
                    <a:lnTo>
                      <a:pt x="326" y="251"/>
                    </a:lnTo>
                    <a:lnTo>
                      <a:pt x="369" y="175"/>
                    </a:lnTo>
                    <a:lnTo>
                      <a:pt x="415" y="79"/>
                    </a:lnTo>
                    <a:lnTo>
                      <a:pt x="428" y="0"/>
                    </a:lnTo>
                    <a:lnTo>
                      <a:pt x="430" y="48"/>
                    </a:lnTo>
                    <a:lnTo>
                      <a:pt x="432" y="83"/>
                    </a:lnTo>
                    <a:lnTo>
                      <a:pt x="433" y="104"/>
                    </a:lnTo>
                    <a:lnTo>
                      <a:pt x="430" y="122"/>
                    </a:lnTo>
                    <a:lnTo>
                      <a:pt x="430" y="128"/>
                    </a:lnTo>
                    <a:lnTo>
                      <a:pt x="430" y="131"/>
                    </a:lnTo>
                    <a:lnTo>
                      <a:pt x="429" y="133"/>
                    </a:lnTo>
                    <a:lnTo>
                      <a:pt x="429" y="134"/>
                    </a:lnTo>
                    <a:lnTo>
                      <a:pt x="429" y="135"/>
                    </a:lnTo>
                    <a:lnTo>
                      <a:pt x="429" y="137"/>
                    </a:lnTo>
                    <a:lnTo>
                      <a:pt x="428" y="146"/>
                    </a:lnTo>
                    <a:lnTo>
                      <a:pt x="428" y="150"/>
                    </a:lnTo>
                    <a:lnTo>
                      <a:pt x="428" y="152"/>
                    </a:lnTo>
                    <a:lnTo>
                      <a:pt x="427" y="154"/>
                    </a:lnTo>
                    <a:lnTo>
                      <a:pt x="422" y="205"/>
                    </a:lnTo>
                    <a:lnTo>
                      <a:pt x="408" y="307"/>
                    </a:lnTo>
                    <a:lnTo>
                      <a:pt x="382" y="376"/>
                    </a:lnTo>
                    <a:lnTo>
                      <a:pt x="322" y="424"/>
                    </a:lnTo>
                    <a:lnTo>
                      <a:pt x="252" y="434"/>
                    </a:lnTo>
                    <a:lnTo>
                      <a:pt x="158" y="437"/>
                    </a:lnTo>
                    <a:lnTo>
                      <a:pt x="0" y="411"/>
                    </a:lnTo>
                    <a:close/>
                  </a:path>
                </a:pathLst>
              </a:custGeom>
              <a:solidFill>
                <a:srgbClr val="C5B0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8449" name="Text Box 82"/>
            <p:cNvSpPr txBox="1">
              <a:spLocks noChangeArrowheads="1"/>
            </p:cNvSpPr>
            <p:nvPr/>
          </p:nvSpPr>
          <p:spPr bwMode="auto">
            <a:xfrm>
              <a:off x="3258" y="3748"/>
              <a:ext cx="2041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http://java.sun.com/j2se/1.4.2/download.html</a:t>
              </a:r>
            </a:p>
          </p:txBody>
        </p:sp>
        <p:sp>
          <p:nvSpPr>
            <p:cNvPr id="18450" name="Oval 83"/>
            <p:cNvSpPr>
              <a:spLocks noChangeArrowheads="1"/>
            </p:cNvSpPr>
            <p:nvPr/>
          </p:nvSpPr>
          <p:spPr bwMode="auto">
            <a:xfrm>
              <a:off x="2304" y="2205"/>
              <a:ext cx="926" cy="363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latin typeface="Arial Black" panose="020B0A04020102020204" pitchFamily="34" charset="0"/>
                  <a:ea typeface="굴림" panose="020B0600000101010101" pitchFamily="50" charset="-127"/>
                </a:rPr>
                <a:t>Byte Code</a:t>
              </a:r>
            </a:p>
          </p:txBody>
        </p:sp>
        <p:sp>
          <p:nvSpPr>
            <p:cNvPr id="18451" name="Line 84"/>
            <p:cNvSpPr>
              <a:spLocks noChangeShapeType="1"/>
            </p:cNvSpPr>
            <p:nvPr/>
          </p:nvSpPr>
          <p:spPr bwMode="auto">
            <a:xfrm>
              <a:off x="2784" y="1797"/>
              <a:ext cx="1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452" name="Text Box 85"/>
            <p:cNvSpPr txBox="1">
              <a:spLocks noChangeArrowheads="1"/>
            </p:cNvSpPr>
            <p:nvPr/>
          </p:nvSpPr>
          <p:spPr bwMode="auto">
            <a:xfrm>
              <a:off x="2779" y="1895"/>
              <a:ext cx="505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latin typeface="Arial Black" panose="020B0A04020102020204" pitchFamily="34" charset="0"/>
                  <a:ea typeface="굴림" panose="020B0600000101010101" pitchFamily="50" charset="-127"/>
                </a:rPr>
                <a:t>Compile</a:t>
              </a:r>
            </a:p>
          </p:txBody>
        </p:sp>
        <p:sp>
          <p:nvSpPr>
            <p:cNvPr id="18453" name="Line 86"/>
            <p:cNvSpPr>
              <a:spLocks noChangeShapeType="1"/>
            </p:cNvSpPr>
            <p:nvPr/>
          </p:nvSpPr>
          <p:spPr bwMode="auto">
            <a:xfrm flipH="1">
              <a:off x="2785" y="2568"/>
              <a:ext cx="4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454" name="Line 87"/>
            <p:cNvSpPr>
              <a:spLocks noChangeShapeType="1"/>
            </p:cNvSpPr>
            <p:nvPr/>
          </p:nvSpPr>
          <p:spPr bwMode="auto">
            <a:xfrm flipH="1">
              <a:off x="950" y="2478"/>
              <a:ext cx="1418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455" name="Line 88"/>
            <p:cNvSpPr>
              <a:spLocks noChangeShapeType="1"/>
            </p:cNvSpPr>
            <p:nvPr/>
          </p:nvSpPr>
          <p:spPr bwMode="auto">
            <a:xfrm>
              <a:off x="3152" y="2478"/>
              <a:ext cx="1403" cy="4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456" name="Rectangle 89"/>
            <p:cNvSpPr>
              <a:spLocks noChangeArrowheads="1"/>
            </p:cNvSpPr>
            <p:nvPr/>
          </p:nvSpPr>
          <p:spPr bwMode="auto">
            <a:xfrm>
              <a:off x="288" y="2068"/>
              <a:ext cx="1342" cy="181"/>
            </a:xfrm>
            <a:prstGeom prst="rect">
              <a:avLst/>
            </a:prstGeom>
            <a:solidFill>
              <a:srgbClr val="FFFF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Hardware-Based Platform</a:t>
              </a:r>
            </a:p>
          </p:txBody>
        </p:sp>
        <p:sp>
          <p:nvSpPr>
            <p:cNvPr id="18457" name="Rectangle 90"/>
            <p:cNvSpPr>
              <a:spLocks noChangeArrowheads="1"/>
            </p:cNvSpPr>
            <p:nvPr/>
          </p:nvSpPr>
          <p:spPr bwMode="auto">
            <a:xfrm>
              <a:off x="288" y="1886"/>
              <a:ext cx="1342" cy="182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99"/>
              </a:extrusionClr>
              <a:contourClr>
                <a:srgbClr val="FFCC99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Java Virtual Machine</a:t>
              </a:r>
            </a:p>
          </p:txBody>
        </p:sp>
        <p:sp>
          <p:nvSpPr>
            <p:cNvPr id="18458" name="Rectangle 91"/>
            <p:cNvSpPr>
              <a:spLocks noChangeArrowheads="1"/>
            </p:cNvSpPr>
            <p:nvPr/>
          </p:nvSpPr>
          <p:spPr bwMode="auto">
            <a:xfrm>
              <a:off x="288" y="1705"/>
              <a:ext cx="879" cy="181"/>
            </a:xfrm>
            <a:prstGeom prst="rect">
              <a:avLst/>
            </a:prstGeom>
            <a:solidFill>
              <a:srgbClr val="FF99CC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99CC"/>
              </a:extrusionClr>
              <a:contourClr>
                <a:srgbClr val="FF99CC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Java API</a:t>
              </a:r>
            </a:p>
          </p:txBody>
        </p:sp>
        <p:sp>
          <p:nvSpPr>
            <p:cNvPr id="18459" name="Rectangle 92"/>
            <p:cNvSpPr>
              <a:spLocks noChangeArrowheads="1"/>
            </p:cNvSpPr>
            <p:nvPr/>
          </p:nvSpPr>
          <p:spPr bwMode="auto">
            <a:xfrm>
              <a:off x="1248" y="1705"/>
              <a:ext cx="416" cy="181"/>
            </a:xfrm>
            <a:prstGeom prst="rect">
              <a:avLst/>
            </a:prstGeom>
            <a:solidFill>
              <a:srgbClr val="FFCC99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99"/>
              </a:extrusionClr>
              <a:contourClr>
                <a:srgbClr val="FFCC99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ko-KR" sz="120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460" name="Rectangle 93"/>
            <p:cNvSpPr>
              <a:spLocks noChangeArrowheads="1"/>
            </p:cNvSpPr>
            <p:nvPr/>
          </p:nvSpPr>
          <p:spPr bwMode="auto">
            <a:xfrm>
              <a:off x="288" y="1523"/>
              <a:ext cx="648" cy="182"/>
            </a:xfrm>
            <a:prstGeom prst="rect">
              <a:avLst/>
            </a:prstGeom>
            <a:solidFill>
              <a:srgbClr val="CCFF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CCFFFF"/>
              </a:extrusionClr>
              <a:contourClr>
                <a:srgbClr val="CCFFFF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개발 </a:t>
              </a: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Tool</a:t>
              </a:r>
            </a:p>
          </p:txBody>
        </p:sp>
        <p:sp>
          <p:nvSpPr>
            <p:cNvPr id="18461" name="Rectangle 94"/>
            <p:cNvSpPr>
              <a:spLocks noChangeArrowheads="1"/>
            </p:cNvSpPr>
            <p:nvPr/>
          </p:nvSpPr>
          <p:spPr bwMode="auto">
            <a:xfrm>
              <a:off x="1008" y="1523"/>
              <a:ext cx="648" cy="182"/>
            </a:xfrm>
            <a:prstGeom prst="rect">
              <a:avLst/>
            </a:prstGeom>
            <a:solidFill>
              <a:srgbClr val="CC99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CC99FF"/>
              </a:extrusionClr>
              <a:contourClr>
                <a:srgbClr val="CC99FF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ko-KR" altLang="en-US" sz="1200">
                  <a:latin typeface="굴림" panose="020B0600000101010101" pitchFamily="50" charset="-127"/>
                  <a:ea typeface="굴림" panose="020B0600000101010101" pitchFamily="50" charset="-127"/>
                </a:rPr>
                <a:t>운영 </a:t>
              </a:r>
              <a:r>
                <a:rPr lang="en-US" altLang="ko-KR" sz="1200">
                  <a:latin typeface="굴림" panose="020B0600000101010101" pitchFamily="50" charset="-127"/>
                  <a:ea typeface="굴림" panose="020B0600000101010101" pitchFamily="50" charset="-127"/>
                </a:rPr>
                <a:t>Tool</a:t>
              </a:r>
            </a:p>
          </p:txBody>
        </p:sp>
        <p:sp>
          <p:nvSpPr>
            <p:cNvPr id="18462" name="Oval 95"/>
            <p:cNvSpPr>
              <a:spLocks noChangeArrowheads="1"/>
            </p:cNvSpPr>
            <p:nvPr/>
          </p:nvSpPr>
          <p:spPr bwMode="auto">
            <a:xfrm>
              <a:off x="192" y="1659"/>
              <a:ext cx="1573" cy="454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싱글쓰레드 </a:t>
            </a:r>
            <a:r>
              <a:rPr lang="en-US" altLang="ko-KR" smtClean="0"/>
              <a:t>vs. </a:t>
            </a:r>
            <a:r>
              <a:rPr lang="ko-KR" altLang="en-US" smtClean="0"/>
              <a:t>멀티쓰레드</a:t>
            </a:r>
          </a:p>
        </p:txBody>
      </p:sp>
      <p:grpSp>
        <p:nvGrpSpPr>
          <p:cNvPr id="480259" name="Group 23"/>
          <p:cNvGrpSpPr>
            <a:grpSpLocks/>
          </p:cNvGrpSpPr>
          <p:nvPr/>
        </p:nvGrpSpPr>
        <p:grpSpPr bwMode="auto">
          <a:xfrm>
            <a:off x="153988" y="1071563"/>
            <a:ext cx="4679950" cy="2543175"/>
            <a:chOff x="90" y="1003"/>
            <a:chExt cx="2721" cy="1602"/>
          </a:xfrm>
        </p:grpSpPr>
        <p:pic>
          <p:nvPicPr>
            <p:cNvPr id="480289" name="Picture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" y="1280"/>
              <a:ext cx="2676" cy="1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0290" name="Text Box 20"/>
            <p:cNvSpPr txBox="1">
              <a:spLocks noChangeArrowheads="1"/>
            </p:cNvSpPr>
            <p:nvPr/>
          </p:nvSpPr>
          <p:spPr bwMode="auto">
            <a:xfrm>
              <a:off x="90" y="1003"/>
              <a:ext cx="22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Char char="l"/>
              </a:pPr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싱글쓰레드</a:t>
              </a:r>
            </a:p>
          </p:txBody>
        </p:sp>
        <p:sp>
          <p:nvSpPr>
            <p:cNvPr id="480291" name="Rectangle 22"/>
            <p:cNvSpPr>
              <a:spLocks noChangeArrowheads="1"/>
            </p:cNvSpPr>
            <p:nvPr/>
          </p:nvSpPr>
          <p:spPr bwMode="auto">
            <a:xfrm>
              <a:off x="135" y="1304"/>
              <a:ext cx="2676" cy="1301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0260" name="Group 25"/>
          <p:cNvGrpSpPr>
            <a:grpSpLocks/>
          </p:cNvGrpSpPr>
          <p:nvPr/>
        </p:nvGrpSpPr>
        <p:grpSpPr bwMode="auto">
          <a:xfrm>
            <a:off x="4875213" y="1071563"/>
            <a:ext cx="4854314" cy="4997450"/>
            <a:chOff x="2835" y="1003"/>
            <a:chExt cx="2822" cy="3148"/>
          </a:xfrm>
        </p:grpSpPr>
        <p:pic>
          <p:nvPicPr>
            <p:cNvPr id="480286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" y="1298"/>
              <a:ext cx="2744" cy="2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0287" name="Text Box 20"/>
            <p:cNvSpPr txBox="1">
              <a:spLocks noChangeArrowheads="1"/>
            </p:cNvSpPr>
            <p:nvPr/>
          </p:nvSpPr>
          <p:spPr bwMode="auto">
            <a:xfrm>
              <a:off x="2835" y="1003"/>
              <a:ext cx="23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66700" indent="-2667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Char char="l"/>
              </a:pPr>
              <a:r>
                <a:rPr lang="ko-KR" altLang="en-US" sz="1800">
                  <a:latin typeface="견명조"/>
                  <a:ea typeface="맑은 고딕" panose="020B0503020000020004" pitchFamily="50" charset="-127"/>
                </a:rPr>
                <a:t>멀티쓰레드</a:t>
              </a:r>
              <a:endParaRPr lang="en-US" altLang="ko-KR" sz="1800">
                <a:latin typeface="견명조"/>
                <a:ea typeface="맑은 고딕" panose="020B0503020000020004" pitchFamily="50" charset="-127"/>
              </a:endParaRPr>
            </a:p>
          </p:txBody>
        </p:sp>
        <p:sp>
          <p:nvSpPr>
            <p:cNvPr id="480288" name="Rectangle 24"/>
            <p:cNvSpPr>
              <a:spLocks noChangeArrowheads="1"/>
            </p:cNvSpPr>
            <p:nvPr/>
          </p:nvSpPr>
          <p:spPr bwMode="auto">
            <a:xfrm>
              <a:off x="2915" y="1330"/>
              <a:ext cx="2742" cy="2786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0261" name="Group 41"/>
          <p:cNvGrpSpPr>
            <a:grpSpLocks/>
          </p:cNvGrpSpPr>
          <p:nvPr/>
        </p:nvGrpSpPr>
        <p:grpSpPr bwMode="auto">
          <a:xfrm>
            <a:off x="460375" y="3844925"/>
            <a:ext cx="3673475" cy="1216025"/>
            <a:chOff x="268" y="2750"/>
            <a:chExt cx="2136" cy="766"/>
          </a:xfrm>
        </p:grpSpPr>
        <p:sp>
          <p:nvSpPr>
            <p:cNvPr id="480281" name="Line 26"/>
            <p:cNvSpPr>
              <a:spLocks noChangeShapeType="1"/>
            </p:cNvSpPr>
            <p:nvPr/>
          </p:nvSpPr>
          <p:spPr bwMode="auto">
            <a:xfrm flipV="1">
              <a:off x="272" y="2750"/>
              <a:ext cx="0" cy="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80282" name="Line 27"/>
            <p:cNvSpPr>
              <a:spLocks noChangeShapeType="1"/>
            </p:cNvSpPr>
            <p:nvPr/>
          </p:nvSpPr>
          <p:spPr bwMode="auto">
            <a:xfrm flipV="1">
              <a:off x="268" y="3358"/>
              <a:ext cx="20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80283" name="Text Box 30"/>
            <p:cNvSpPr txBox="1">
              <a:spLocks noChangeArrowheads="1"/>
            </p:cNvSpPr>
            <p:nvPr/>
          </p:nvSpPr>
          <p:spPr bwMode="auto">
            <a:xfrm>
              <a:off x="276" y="2976"/>
              <a:ext cx="971" cy="1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  <a:ea typeface="맑은 고딕" panose="020B0503020000020004" pitchFamily="50" charset="-127"/>
                </a:rPr>
                <a:t>A</a:t>
              </a:r>
            </a:p>
          </p:txBody>
        </p:sp>
        <p:sp>
          <p:nvSpPr>
            <p:cNvPr id="480284" name="Text Box 32"/>
            <p:cNvSpPr txBox="1">
              <a:spLocks noChangeArrowheads="1"/>
            </p:cNvSpPr>
            <p:nvPr/>
          </p:nvSpPr>
          <p:spPr bwMode="auto">
            <a:xfrm>
              <a:off x="1247" y="2976"/>
              <a:ext cx="971" cy="192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  <a:ea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480285" name="Text Box 38"/>
            <p:cNvSpPr txBox="1">
              <a:spLocks noChangeArrowheads="1"/>
            </p:cNvSpPr>
            <p:nvPr/>
          </p:nvSpPr>
          <p:spPr bwMode="auto">
            <a:xfrm>
              <a:off x="1860" y="3362"/>
              <a:ext cx="54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000">
                  <a:ea typeface="맑은 고딕" panose="020B0503020000020004" pitchFamily="50" charset="-127"/>
                </a:rPr>
                <a:t>t(</a:t>
              </a:r>
              <a:r>
                <a:rPr lang="ko-KR" altLang="en-US" sz="1000">
                  <a:ea typeface="맑은 고딕" panose="020B0503020000020004" pitchFamily="50" charset="-127"/>
                </a:rPr>
                <a:t>시간</a:t>
              </a:r>
              <a:r>
                <a:rPr lang="en-US" altLang="ko-KR" sz="1000">
                  <a:ea typeface="맑은 고딕" panose="020B0503020000020004" pitchFamily="50" charset="-127"/>
                </a:rPr>
                <a:t>)</a:t>
              </a:r>
            </a:p>
          </p:txBody>
        </p:sp>
      </p:grpSp>
      <p:grpSp>
        <p:nvGrpSpPr>
          <p:cNvPr id="480262" name="Group 40"/>
          <p:cNvGrpSpPr>
            <a:grpSpLocks/>
          </p:cNvGrpSpPr>
          <p:nvPr/>
        </p:nvGrpSpPr>
        <p:grpSpPr bwMode="auto">
          <a:xfrm>
            <a:off x="465138" y="4995863"/>
            <a:ext cx="3676650" cy="1223962"/>
            <a:chOff x="266" y="3476"/>
            <a:chExt cx="2138" cy="771"/>
          </a:xfrm>
        </p:grpSpPr>
        <p:sp>
          <p:nvSpPr>
            <p:cNvPr id="480276" name="Line 33"/>
            <p:cNvSpPr>
              <a:spLocks noChangeShapeType="1"/>
            </p:cNvSpPr>
            <p:nvPr/>
          </p:nvSpPr>
          <p:spPr bwMode="auto">
            <a:xfrm flipV="1">
              <a:off x="272" y="3476"/>
              <a:ext cx="0" cy="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80277" name="Line 34"/>
            <p:cNvSpPr>
              <a:spLocks noChangeShapeType="1"/>
            </p:cNvSpPr>
            <p:nvPr/>
          </p:nvSpPr>
          <p:spPr bwMode="auto">
            <a:xfrm flipV="1">
              <a:off x="268" y="4084"/>
              <a:ext cx="20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80278" name="Text Box 36"/>
            <p:cNvSpPr txBox="1">
              <a:spLocks noChangeArrowheads="1"/>
            </p:cNvSpPr>
            <p:nvPr/>
          </p:nvSpPr>
          <p:spPr bwMode="auto">
            <a:xfrm>
              <a:off x="272" y="3702"/>
              <a:ext cx="971" cy="33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en-US" altLang="ko-KR" b="1">
                <a:solidFill>
                  <a:schemeClr val="bg1"/>
                </a:solidFill>
                <a:ea typeface="맑은 고딕" panose="020B0503020000020004" pitchFamily="50" charset="-127"/>
              </a:endParaRPr>
            </a:p>
            <a:p>
              <a:pPr eaLnBrk="1" hangingPunct="1"/>
              <a:r>
                <a:rPr lang="en-US" altLang="ko-KR" b="1">
                  <a:solidFill>
                    <a:schemeClr val="bg1"/>
                  </a:solidFill>
                  <a:ea typeface="맑은 고딕" panose="020B0503020000020004" pitchFamily="50" charset="-127"/>
                </a:rPr>
                <a:t>B</a:t>
              </a:r>
            </a:p>
          </p:txBody>
        </p:sp>
        <p:sp>
          <p:nvSpPr>
            <p:cNvPr id="480279" name="Text Box 39"/>
            <p:cNvSpPr txBox="1">
              <a:spLocks noChangeArrowheads="1"/>
            </p:cNvSpPr>
            <p:nvPr/>
          </p:nvSpPr>
          <p:spPr bwMode="auto">
            <a:xfrm>
              <a:off x="1860" y="4093"/>
              <a:ext cx="54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000">
                  <a:ea typeface="맑은 고딕" panose="020B0503020000020004" pitchFamily="50" charset="-127"/>
                </a:rPr>
                <a:t>t(</a:t>
              </a:r>
              <a:r>
                <a:rPr lang="ko-KR" altLang="en-US" sz="1000">
                  <a:ea typeface="맑은 고딕" panose="020B0503020000020004" pitchFamily="50" charset="-127"/>
                </a:rPr>
                <a:t>시간</a:t>
              </a:r>
              <a:r>
                <a:rPr lang="en-US" altLang="ko-KR" sz="1000"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480280" name="Text Box 35"/>
            <p:cNvSpPr txBox="1">
              <a:spLocks noChangeArrowheads="1"/>
            </p:cNvSpPr>
            <p:nvPr/>
          </p:nvSpPr>
          <p:spPr bwMode="auto">
            <a:xfrm>
              <a:off x="266" y="3524"/>
              <a:ext cx="971" cy="33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b="1">
                  <a:solidFill>
                    <a:schemeClr val="bg1"/>
                  </a:solidFill>
                  <a:ea typeface="맑은 고딕" panose="020B0503020000020004" pitchFamily="50" charset="-127"/>
                </a:rPr>
                <a:t>A</a:t>
              </a:r>
            </a:p>
            <a:p>
              <a:pPr eaLnBrk="1" hangingPunct="1"/>
              <a:endParaRPr lang="en-US" altLang="ko-KR" b="1">
                <a:solidFill>
                  <a:schemeClr val="bg1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0263" name="Group 42"/>
          <p:cNvGrpSpPr>
            <a:grpSpLocks/>
          </p:cNvGrpSpPr>
          <p:nvPr/>
        </p:nvGrpSpPr>
        <p:grpSpPr bwMode="auto">
          <a:xfrm>
            <a:off x="460375" y="5005388"/>
            <a:ext cx="3673475" cy="1216025"/>
            <a:chOff x="268" y="2750"/>
            <a:chExt cx="2136" cy="766"/>
          </a:xfrm>
        </p:grpSpPr>
        <p:sp>
          <p:nvSpPr>
            <p:cNvPr id="480264" name="Line 43"/>
            <p:cNvSpPr>
              <a:spLocks noChangeShapeType="1"/>
            </p:cNvSpPr>
            <p:nvPr/>
          </p:nvSpPr>
          <p:spPr bwMode="auto">
            <a:xfrm flipV="1">
              <a:off x="272" y="2750"/>
              <a:ext cx="0" cy="6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80265" name="Line 44"/>
            <p:cNvSpPr>
              <a:spLocks noChangeShapeType="1"/>
            </p:cNvSpPr>
            <p:nvPr/>
          </p:nvSpPr>
          <p:spPr bwMode="auto">
            <a:xfrm flipV="1">
              <a:off x="268" y="3358"/>
              <a:ext cx="204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/>
            </a:p>
          </p:txBody>
        </p:sp>
        <p:sp>
          <p:nvSpPr>
            <p:cNvPr id="480266" name="Text Box 45"/>
            <p:cNvSpPr txBox="1">
              <a:spLocks noChangeArrowheads="1"/>
            </p:cNvSpPr>
            <p:nvPr/>
          </p:nvSpPr>
          <p:spPr bwMode="auto">
            <a:xfrm>
              <a:off x="1860" y="3362"/>
              <a:ext cx="54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000">
                  <a:ea typeface="맑은 고딕" panose="020B0503020000020004" pitchFamily="50" charset="-127"/>
                </a:rPr>
                <a:t>t(</a:t>
              </a:r>
              <a:r>
                <a:rPr lang="ko-KR" altLang="en-US" sz="1000">
                  <a:ea typeface="맑은 고딕" panose="020B0503020000020004" pitchFamily="50" charset="-127"/>
                </a:rPr>
                <a:t>시간</a:t>
              </a:r>
              <a:r>
                <a:rPr lang="en-US" altLang="ko-KR" sz="1000">
                  <a:ea typeface="맑은 고딕" panose="020B0503020000020004" pitchFamily="50" charset="-127"/>
                </a:rPr>
                <a:t>)</a:t>
              </a:r>
            </a:p>
          </p:txBody>
        </p:sp>
        <p:grpSp>
          <p:nvGrpSpPr>
            <p:cNvPr id="480267" name="Group 46"/>
            <p:cNvGrpSpPr>
              <a:grpSpLocks/>
            </p:cNvGrpSpPr>
            <p:nvPr/>
          </p:nvGrpSpPr>
          <p:grpSpPr bwMode="auto">
            <a:xfrm>
              <a:off x="273" y="2999"/>
              <a:ext cx="1995" cy="192"/>
              <a:chOff x="2201" y="3067"/>
              <a:chExt cx="1995" cy="192"/>
            </a:xfrm>
          </p:grpSpPr>
          <p:sp>
            <p:nvSpPr>
              <p:cNvPr id="480268" name="Text Box 47"/>
              <p:cNvSpPr txBox="1">
                <a:spLocks noChangeArrowheads="1"/>
              </p:cNvSpPr>
              <p:nvPr/>
            </p:nvSpPr>
            <p:spPr bwMode="auto">
              <a:xfrm>
                <a:off x="2450" y="3067"/>
                <a:ext cx="250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B</a:t>
                </a:r>
              </a:p>
            </p:txBody>
          </p:sp>
          <p:sp>
            <p:nvSpPr>
              <p:cNvPr id="480269" name="Text Box 48"/>
              <p:cNvSpPr txBox="1">
                <a:spLocks noChangeArrowheads="1"/>
              </p:cNvSpPr>
              <p:nvPr/>
            </p:nvSpPr>
            <p:spPr bwMode="auto">
              <a:xfrm>
                <a:off x="2700" y="3067"/>
                <a:ext cx="250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A</a:t>
                </a:r>
              </a:p>
            </p:txBody>
          </p:sp>
          <p:sp>
            <p:nvSpPr>
              <p:cNvPr id="480270" name="Text Box 49"/>
              <p:cNvSpPr txBox="1">
                <a:spLocks noChangeArrowheads="1"/>
              </p:cNvSpPr>
              <p:nvPr/>
            </p:nvSpPr>
            <p:spPr bwMode="auto">
              <a:xfrm>
                <a:off x="2201" y="3067"/>
                <a:ext cx="250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A</a:t>
                </a:r>
              </a:p>
            </p:txBody>
          </p:sp>
          <p:sp>
            <p:nvSpPr>
              <p:cNvPr id="480271" name="Text Box 50"/>
              <p:cNvSpPr txBox="1">
                <a:spLocks noChangeArrowheads="1"/>
              </p:cNvSpPr>
              <p:nvPr/>
            </p:nvSpPr>
            <p:spPr bwMode="auto">
              <a:xfrm>
                <a:off x="2949" y="3067"/>
                <a:ext cx="250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B</a:t>
                </a:r>
              </a:p>
            </p:txBody>
          </p:sp>
          <p:sp>
            <p:nvSpPr>
              <p:cNvPr id="480272" name="Text Box 51"/>
              <p:cNvSpPr txBox="1">
                <a:spLocks noChangeArrowheads="1"/>
              </p:cNvSpPr>
              <p:nvPr/>
            </p:nvSpPr>
            <p:spPr bwMode="auto">
              <a:xfrm>
                <a:off x="3447" y="3067"/>
                <a:ext cx="250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B</a:t>
                </a:r>
              </a:p>
            </p:txBody>
          </p:sp>
          <p:sp>
            <p:nvSpPr>
              <p:cNvPr id="480273" name="Text Box 52"/>
              <p:cNvSpPr txBox="1">
                <a:spLocks noChangeArrowheads="1"/>
              </p:cNvSpPr>
              <p:nvPr/>
            </p:nvSpPr>
            <p:spPr bwMode="auto">
              <a:xfrm>
                <a:off x="3697" y="3067"/>
                <a:ext cx="250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A</a:t>
                </a:r>
              </a:p>
            </p:txBody>
          </p:sp>
          <p:sp>
            <p:nvSpPr>
              <p:cNvPr id="480274" name="Text Box 53"/>
              <p:cNvSpPr txBox="1">
                <a:spLocks noChangeArrowheads="1"/>
              </p:cNvSpPr>
              <p:nvPr/>
            </p:nvSpPr>
            <p:spPr bwMode="auto">
              <a:xfrm>
                <a:off x="3198" y="3067"/>
                <a:ext cx="250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A</a:t>
                </a:r>
              </a:p>
            </p:txBody>
          </p:sp>
          <p:sp>
            <p:nvSpPr>
              <p:cNvPr id="480275" name="Text Box 54"/>
              <p:cNvSpPr txBox="1">
                <a:spLocks noChangeArrowheads="1"/>
              </p:cNvSpPr>
              <p:nvPr/>
            </p:nvSpPr>
            <p:spPr bwMode="auto">
              <a:xfrm>
                <a:off x="3946" y="3067"/>
                <a:ext cx="250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B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싱글쓰레드 </a:t>
            </a:r>
            <a:r>
              <a:rPr lang="en-US" altLang="ko-KR" smtClean="0"/>
              <a:t>vs. </a:t>
            </a:r>
            <a:r>
              <a:rPr lang="ko-KR" altLang="en-US" smtClean="0"/>
              <a:t>멀티쓰레드 </a:t>
            </a:r>
            <a:r>
              <a:rPr lang="en-US" altLang="ko-KR" smtClean="0"/>
              <a:t>- </a:t>
            </a:r>
            <a:r>
              <a:rPr lang="ko-KR" altLang="en-US" smtClean="0"/>
              <a:t>예제</a:t>
            </a:r>
          </a:p>
        </p:txBody>
      </p:sp>
      <p:sp>
        <p:nvSpPr>
          <p:cNvPr id="481283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4812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836613"/>
            <a:ext cx="9304338" cy="326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2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66" y="3197225"/>
            <a:ext cx="7140575" cy="366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싱글쓰레드 </a:t>
            </a:r>
            <a:r>
              <a:rPr lang="en-US" altLang="ko-KR" smtClean="0"/>
              <a:t>vs. </a:t>
            </a:r>
            <a:r>
              <a:rPr lang="ko-KR" altLang="en-US" smtClean="0"/>
              <a:t>멀티쓰레드</a:t>
            </a:r>
          </a:p>
        </p:txBody>
      </p:sp>
      <p:grpSp>
        <p:nvGrpSpPr>
          <p:cNvPr id="482307" name="Group 106"/>
          <p:cNvGrpSpPr>
            <a:grpSpLocks/>
          </p:cNvGrpSpPr>
          <p:nvPr/>
        </p:nvGrpSpPr>
        <p:grpSpPr bwMode="auto">
          <a:xfrm>
            <a:off x="428625" y="1066801"/>
            <a:ext cx="7683500" cy="5046663"/>
            <a:chOff x="249" y="1068"/>
            <a:chExt cx="4468" cy="3179"/>
          </a:xfrm>
        </p:grpSpPr>
        <p:pic>
          <p:nvPicPr>
            <p:cNvPr id="482331" name="Picture 6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" y="2331"/>
              <a:ext cx="4377" cy="1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2332" name="Group 104"/>
            <p:cNvGrpSpPr>
              <a:grpSpLocks/>
            </p:cNvGrpSpPr>
            <p:nvPr/>
          </p:nvGrpSpPr>
          <p:grpSpPr bwMode="auto">
            <a:xfrm>
              <a:off x="249" y="1068"/>
              <a:ext cx="4468" cy="1182"/>
              <a:chOff x="249" y="1068"/>
              <a:chExt cx="4468" cy="1182"/>
            </a:xfrm>
          </p:grpSpPr>
          <p:pic>
            <p:nvPicPr>
              <p:cNvPr id="482334" name="Picture 6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" y="1093"/>
                <a:ext cx="4218" cy="1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2335" name="Rectangle 69"/>
              <p:cNvSpPr>
                <a:spLocks noChangeArrowheads="1"/>
              </p:cNvSpPr>
              <p:nvPr/>
            </p:nvSpPr>
            <p:spPr bwMode="auto">
              <a:xfrm>
                <a:off x="249" y="1068"/>
                <a:ext cx="4468" cy="1182"/>
              </a:xfrm>
              <a:prstGeom prst="rect">
                <a:avLst/>
              </a:prstGeom>
              <a:noFill/>
              <a:ln w="12700" algn="ctr">
                <a:solidFill>
                  <a:srgbClr val="FF33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endParaRPr lang="ko-KR" altLang="en-US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82333" name="Rectangle 70"/>
            <p:cNvSpPr>
              <a:spLocks noChangeArrowheads="1"/>
            </p:cNvSpPr>
            <p:nvPr/>
          </p:nvSpPr>
          <p:spPr bwMode="auto">
            <a:xfrm>
              <a:off x="249" y="2328"/>
              <a:ext cx="4468" cy="1904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114800" y="1894682"/>
            <a:ext cx="5687849" cy="1647825"/>
            <a:chOff x="4307639" y="1894682"/>
            <a:chExt cx="5687849" cy="1647825"/>
          </a:xfrm>
        </p:grpSpPr>
        <p:sp>
          <p:nvSpPr>
            <p:cNvPr id="482320" name="Rectangle 82"/>
            <p:cNvSpPr>
              <a:spLocks noChangeArrowheads="1"/>
            </p:cNvSpPr>
            <p:nvPr/>
          </p:nvSpPr>
          <p:spPr bwMode="auto">
            <a:xfrm>
              <a:off x="4307639" y="1937092"/>
              <a:ext cx="5687849" cy="1556655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grpSp>
          <p:nvGrpSpPr>
            <p:cNvPr id="482321" name="Group 83"/>
            <p:cNvGrpSpPr>
              <a:grpSpLocks/>
            </p:cNvGrpSpPr>
            <p:nvPr/>
          </p:nvGrpSpPr>
          <p:grpSpPr bwMode="auto">
            <a:xfrm>
              <a:off x="4421720" y="1894682"/>
              <a:ext cx="5538787" cy="1647825"/>
              <a:chOff x="2449" y="1525"/>
              <a:chExt cx="3221" cy="1038"/>
            </a:xfrm>
          </p:grpSpPr>
          <p:sp>
            <p:nvSpPr>
              <p:cNvPr id="482322" name="Line 84"/>
              <p:cNvSpPr>
                <a:spLocks noChangeShapeType="1"/>
              </p:cNvSpPr>
              <p:nvPr/>
            </p:nvSpPr>
            <p:spPr bwMode="auto">
              <a:xfrm flipV="1">
                <a:off x="2544" y="1801"/>
                <a:ext cx="0" cy="6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482323" name="Line 85"/>
              <p:cNvSpPr>
                <a:spLocks noChangeShapeType="1"/>
              </p:cNvSpPr>
              <p:nvPr/>
            </p:nvSpPr>
            <p:spPr bwMode="auto">
              <a:xfrm flipV="1">
                <a:off x="2540" y="2409"/>
                <a:ext cx="301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482324" name="Text Box 86"/>
              <p:cNvSpPr txBox="1">
                <a:spLocks noChangeArrowheads="1"/>
              </p:cNvSpPr>
              <p:nvPr/>
            </p:nvSpPr>
            <p:spPr bwMode="auto">
              <a:xfrm>
                <a:off x="2548" y="2027"/>
                <a:ext cx="582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A</a:t>
                </a:r>
              </a:p>
            </p:txBody>
          </p:sp>
          <p:sp>
            <p:nvSpPr>
              <p:cNvPr id="482325" name="Text Box 87"/>
              <p:cNvSpPr txBox="1">
                <a:spLocks noChangeArrowheads="1"/>
              </p:cNvSpPr>
              <p:nvPr/>
            </p:nvSpPr>
            <p:spPr bwMode="auto">
              <a:xfrm>
                <a:off x="4453" y="2027"/>
                <a:ext cx="971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B</a:t>
                </a:r>
              </a:p>
            </p:txBody>
          </p:sp>
          <p:sp>
            <p:nvSpPr>
              <p:cNvPr id="482326" name="Text Box 88"/>
              <p:cNvSpPr txBox="1">
                <a:spLocks noChangeArrowheads="1"/>
              </p:cNvSpPr>
              <p:nvPr/>
            </p:nvSpPr>
            <p:spPr bwMode="auto">
              <a:xfrm>
                <a:off x="5103" y="2409"/>
                <a:ext cx="54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sz="1000">
                    <a:ea typeface="맑은 고딕" panose="020B0503020000020004" pitchFamily="50" charset="-127"/>
                  </a:rPr>
                  <a:t>t(</a:t>
                </a:r>
                <a:r>
                  <a:rPr lang="ko-KR" altLang="en-US" sz="1000">
                    <a:ea typeface="맑은 고딕" panose="020B0503020000020004" pitchFamily="50" charset="-127"/>
                  </a:rPr>
                  <a:t>시간</a:t>
                </a:r>
                <a:r>
                  <a:rPr lang="en-US" altLang="ko-KR" sz="1000">
                    <a:ea typeface="맑은 고딕" panose="020B0503020000020004" pitchFamily="50" charset="-127"/>
                  </a:rPr>
                  <a:t>)</a:t>
                </a:r>
              </a:p>
            </p:txBody>
          </p:sp>
          <p:sp>
            <p:nvSpPr>
              <p:cNvPr id="482327" name="Text Box 89"/>
              <p:cNvSpPr txBox="1">
                <a:spLocks noChangeArrowheads="1"/>
              </p:cNvSpPr>
              <p:nvPr/>
            </p:nvSpPr>
            <p:spPr bwMode="auto">
              <a:xfrm>
                <a:off x="3841" y="2028"/>
                <a:ext cx="612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A</a:t>
                </a:r>
              </a:p>
            </p:txBody>
          </p:sp>
          <p:sp>
            <p:nvSpPr>
              <p:cNvPr id="482328" name="Text Box 90"/>
              <p:cNvSpPr txBox="1">
                <a:spLocks noChangeArrowheads="1"/>
              </p:cNvSpPr>
              <p:nvPr/>
            </p:nvSpPr>
            <p:spPr bwMode="auto">
              <a:xfrm>
                <a:off x="3135" y="2038"/>
                <a:ext cx="703" cy="177"/>
              </a:xfrm>
              <a:prstGeom prst="rect">
                <a:avLst/>
              </a:prstGeom>
              <a:noFill/>
              <a:ln w="635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endParaRPr lang="en-US" altLang="ko-KR" sz="1200" b="1">
                  <a:solidFill>
                    <a:schemeClr val="bg1"/>
                  </a:solidFill>
                  <a:ea typeface="맑은 고딕" panose="020B0503020000020004" pitchFamily="50" charset="-127"/>
                </a:endParaRPr>
              </a:p>
            </p:txBody>
          </p:sp>
          <p:sp>
            <p:nvSpPr>
              <p:cNvPr id="482329" name="Text Box 20"/>
              <p:cNvSpPr txBox="1">
                <a:spLocks noChangeArrowheads="1"/>
              </p:cNvSpPr>
              <p:nvPr/>
            </p:nvSpPr>
            <p:spPr bwMode="auto">
              <a:xfrm>
                <a:off x="2449" y="1525"/>
                <a:ext cx="3221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66700" indent="-2667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lang="en-US" altLang="ko-KR" sz="1800">
                    <a:latin typeface="견명조"/>
                    <a:ea typeface="맑은 고딕" panose="020B0503020000020004" pitchFamily="50" charset="-127"/>
                  </a:rPr>
                  <a:t>▶ </a:t>
                </a:r>
                <a:r>
                  <a:rPr lang="ko-KR" altLang="en-US" sz="1800">
                    <a:latin typeface="견명조"/>
                    <a:ea typeface="맑은 고딕" panose="020B0503020000020004" pitchFamily="50" charset="-127"/>
                  </a:rPr>
                  <a:t>싱글쓰레드 </a:t>
                </a:r>
              </a:p>
            </p:txBody>
          </p:sp>
          <p:sp>
            <p:nvSpPr>
              <p:cNvPr id="482330" name="Text Box 92"/>
              <p:cNvSpPr txBox="1">
                <a:spLocks noChangeArrowheads="1"/>
              </p:cNvSpPr>
              <p:nvPr/>
            </p:nvSpPr>
            <p:spPr bwMode="auto">
              <a:xfrm>
                <a:off x="2880" y="1865"/>
                <a:ext cx="1216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ko-KR" altLang="en-US" sz="1000">
                    <a:ea typeface="맑은 고딕" panose="020B0503020000020004" pitchFamily="50" charset="-127"/>
                  </a:rPr>
                  <a:t>사용자 입력을 기다리는 구간</a:t>
                </a:r>
              </a:p>
            </p:txBody>
          </p:sp>
        </p:grpSp>
      </p:grpSp>
      <p:grpSp>
        <p:nvGrpSpPr>
          <p:cNvPr id="482309" name="Group 93"/>
          <p:cNvGrpSpPr>
            <a:grpSpLocks/>
          </p:cNvGrpSpPr>
          <p:nvPr/>
        </p:nvGrpSpPr>
        <p:grpSpPr bwMode="auto">
          <a:xfrm>
            <a:off x="4098959" y="4759326"/>
            <a:ext cx="5706543" cy="1655763"/>
            <a:chOff x="2038" y="2863"/>
            <a:chExt cx="3318" cy="1043"/>
          </a:xfrm>
        </p:grpSpPr>
        <p:sp>
          <p:nvSpPr>
            <p:cNvPr id="482310" name="Rectangle 94"/>
            <p:cNvSpPr>
              <a:spLocks noChangeArrowheads="1"/>
            </p:cNvSpPr>
            <p:nvPr/>
          </p:nvSpPr>
          <p:spPr bwMode="auto">
            <a:xfrm>
              <a:off x="2038" y="2895"/>
              <a:ext cx="3318" cy="977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grpSp>
          <p:nvGrpSpPr>
            <p:cNvPr id="482311" name="Group 95"/>
            <p:cNvGrpSpPr>
              <a:grpSpLocks/>
            </p:cNvGrpSpPr>
            <p:nvPr/>
          </p:nvGrpSpPr>
          <p:grpSpPr bwMode="auto">
            <a:xfrm>
              <a:off x="2109" y="2863"/>
              <a:ext cx="3202" cy="1043"/>
              <a:chOff x="1016" y="2791"/>
              <a:chExt cx="3202" cy="1043"/>
            </a:xfrm>
          </p:grpSpPr>
          <p:sp>
            <p:nvSpPr>
              <p:cNvPr id="482312" name="Line 96"/>
              <p:cNvSpPr>
                <a:spLocks noChangeShapeType="1"/>
              </p:cNvSpPr>
              <p:nvPr/>
            </p:nvSpPr>
            <p:spPr bwMode="auto">
              <a:xfrm flipV="1">
                <a:off x="1115" y="3045"/>
                <a:ext cx="0" cy="6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482313" name="Line 97"/>
              <p:cNvSpPr>
                <a:spLocks noChangeShapeType="1"/>
              </p:cNvSpPr>
              <p:nvPr/>
            </p:nvSpPr>
            <p:spPr bwMode="auto">
              <a:xfrm flipV="1">
                <a:off x="1111" y="3653"/>
                <a:ext cx="301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ko-KR" altLang="en-US"/>
              </a:p>
            </p:txBody>
          </p:sp>
          <p:sp>
            <p:nvSpPr>
              <p:cNvPr id="482314" name="Text Box 98"/>
              <p:cNvSpPr txBox="1">
                <a:spLocks noChangeArrowheads="1"/>
              </p:cNvSpPr>
              <p:nvPr/>
            </p:nvSpPr>
            <p:spPr bwMode="auto">
              <a:xfrm>
                <a:off x="3674" y="3680"/>
                <a:ext cx="54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sz="1000">
                    <a:ea typeface="맑은 고딕" panose="020B0503020000020004" pitchFamily="50" charset="-127"/>
                  </a:rPr>
                  <a:t>t(</a:t>
                </a:r>
                <a:r>
                  <a:rPr lang="ko-KR" altLang="en-US" sz="1000">
                    <a:ea typeface="맑은 고딕" panose="020B0503020000020004" pitchFamily="50" charset="-127"/>
                  </a:rPr>
                  <a:t>시간</a:t>
                </a:r>
                <a:r>
                  <a:rPr lang="en-US" altLang="ko-KR" sz="1000">
                    <a:ea typeface="맑은 고딕" panose="020B0503020000020004" pitchFamily="50" charset="-127"/>
                  </a:rPr>
                  <a:t>)</a:t>
                </a:r>
              </a:p>
            </p:txBody>
          </p:sp>
          <p:sp>
            <p:nvSpPr>
              <p:cNvPr id="482315" name="Text Box 99"/>
              <p:cNvSpPr txBox="1">
                <a:spLocks noChangeArrowheads="1"/>
              </p:cNvSpPr>
              <p:nvPr/>
            </p:nvSpPr>
            <p:spPr bwMode="auto">
              <a:xfrm>
                <a:off x="2427" y="3273"/>
                <a:ext cx="612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A</a:t>
                </a:r>
              </a:p>
            </p:txBody>
          </p:sp>
          <p:sp>
            <p:nvSpPr>
              <p:cNvPr id="482316" name="Text Box 100"/>
              <p:cNvSpPr txBox="1">
                <a:spLocks noChangeArrowheads="1"/>
              </p:cNvSpPr>
              <p:nvPr/>
            </p:nvSpPr>
            <p:spPr bwMode="auto">
              <a:xfrm>
                <a:off x="1701" y="3275"/>
                <a:ext cx="725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B</a:t>
                </a:r>
              </a:p>
            </p:txBody>
          </p:sp>
          <p:sp>
            <p:nvSpPr>
              <p:cNvPr id="482317" name="Text Box 101"/>
              <p:cNvSpPr txBox="1">
                <a:spLocks noChangeArrowheads="1"/>
              </p:cNvSpPr>
              <p:nvPr/>
            </p:nvSpPr>
            <p:spPr bwMode="auto">
              <a:xfrm>
                <a:off x="3039" y="3272"/>
                <a:ext cx="246" cy="192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B</a:t>
                </a:r>
              </a:p>
            </p:txBody>
          </p:sp>
          <p:sp>
            <p:nvSpPr>
              <p:cNvPr id="482318" name="Text Box 20"/>
              <p:cNvSpPr txBox="1">
                <a:spLocks noChangeArrowheads="1"/>
              </p:cNvSpPr>
              <p:nvPr/>
            </p:nvSpPr>
            <p:spPr bwMode="auto">
              <a:xfrm>
                <a:off x="1016" y="2791"/>
                <a:ext cx="229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66700" indent="-2667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algn="l" eaLnBrk="1" hangingPunct="1"/>
                <a:r>
                  <a:rPr lang="en-US" altLang="ko-KR" sz="1800">
                    <a:latin typeface="견명조"/>
                    <a:ea typeface="맑은 고딕" panose="020B0503020000020004" pitchFamily="50" charset="-127"/>
                  </a:rPr>
                  <a:t>▶ </a:t>
                </a:r>
                <a:r>
                  <a:rPr lang="ko-KR" altLang="en-US" sz="1800">
                    <a:latin typeface="견명조"/>
                    <a:ea typeface="맑은 고딕" panose="020B0503020000020004" pitchFamily="50" charset="-127"/>
                  </a:rPr>
                  <a:t>멀티쓰레드</a:t>
                </a:r>
              </a:p>
            </p:txBody>
          </p:sp>
          <p:sp>
            <p:nvSpPr>
              <p:cNvPr id="482319" name="Text Box 103"/>
              <p:cNvSpPr txBox="1">
                <a:spLocks noChangeArrowheads="1"/>
              </p:cNvSpPr>
              <p:nvPr/>
            </p:nvSpPr>
            <p:spPr bwMode="auto">
              <a:xfrm>
                <a:off x="1121" y="3271"/>
                <a:ext cx="582" cy="19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49263" indent="-449263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Optima" panose="020B0604020202020204" pitchFamily="34" charset="0"/>
                    <a:ea typeface="가는각진제목체" panose="02030600000101010101" pitchFamily="18" charset="-127"/>
                  </a:defRPr>
                </a:lvl9pPr>
              </a:lstStyle>
              <a:p>
                <a:pPr eaLnBrk="1" hangingPunct="1"/>
                <a:r>
                  <a:rPr lang="en-US" altLang="ko-KR" b="1">
                    <a:solidFill>
                      <a:schemeClr val="bg1"/>
                    </a:solidFill>
                    <a:ea typeface="맑은 고딕" panose="020B0503020000020004" pitchFamily="50" charset="-127"/>
                  </a:rPr>
                  <a:t>A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견명조"/>
              </a:rPr>
              <a:t>쓰레드의 실행제어</a:t>
            </a:r>
            <a:endParaRPr lang="ko-KR" altLang="en-US" smtClean="0"/>
          </a:p>
        </p:txBody>
      </p:sp>
      <p:pic>
        <p:nvPicPr>
          <p:cNvPr id="488451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214438"/>
            <a:ext cx="7412038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8452" name="Text Box 20"/>
          <p:cNvSpPr txBox="1">
            <a:spLocks noChangeArrowheads="1"/>
          </p:cNvSpPr>
          <p:nvPr/>
        </p:nvSpPr>
        <p:spPr bwMode="auto">
          <a:xfrm>
            <a:off x="387350" y="5535613"/>
            <a:ext cx="9320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r>
              <a:rPr lang="ko-KR" altLang="en-US">
                <a:ea typeface="맑은 고딕" panose="020B0503020000020004" pitchFamily="50" charset="-127"/>
              </a:rPr>
              <a:t>* </a:t>
            </a:r>
            <a:r>
              <a:rPr lang="en-US" altLang="ko-KR">
                <a:ea typeface="맑은 고딕" panose="020B0503020000020004" pitchFamily="50" charset="-127"/>
              </a:rPr>
              <a:t>resume(), stop(), suspend()</a:t>
            </a:r>
            <a:r>
              <a:rPr lang="ko-KR" altLang="en-US">
                <a:ea typeface="맑은 고딕" panose="020B0503020000020004" pitchFamily="50" charset="-127"/>
              </a:rPr>
              <a:t>는 쓰레드를 교착상태로 만들기 쉽기 때문에 </a:t>
            </a:r>
            <a:r>
              <a:rPr lang="en-US" altLang="ko-KR">
                <a:ea typeface="맑은 고딕" panose="020B0503020000020004" pitchFamily="50" charset="-127"/>
              </a:rPr>
              <a:t>deprecated</a:t>
            </a:r>
            <a:r>
              <a:rPr lang="ko-KR" altLang="en-US">
                <a:ea typeface="맑은 고딕" panose="020B0503020000020004" pitchFamily="50" charset="-127"/>
              </a:rPr>
              <a:t>되었다</a:t>
            </a:r>
            <a:r>
              <a:rPr lang="en-US" altLang="ko-KR">
                <a:ea typeface="맑은 고딕" panose="020B0503020000020004" pitchFamily="50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견명조"/>
              </a:rPr>
              <a:t>쓰레드의 실행제어 </a:t>
            </a:r>
            <a:r>
              <a:rPr lang="en-US" altLang="ko-KR" smtClean="0">
                <a:latin typeface="견명조"/>
              </a:rPr>
              <a:t>– </a:t>
            </a:r>
            <a:r>
              <a:rPr lang="ko-KR" altLang="en-US" smtClean="0">
                <a:latin typeface="견명조"/>
              </a:rPr>
              <a:t>예제</a:t>
            </a:r>
            <a:r>
              <a:rPr lang="en-US" altLang="ko-KR" smtClean="0">
                <a:latin typeface="견명조"/>
              </a:rPr>
              <a:t>1</a:t>
            </a:r>
            <a:endParaRPr lang="ko-KR" altLang="en-US" smtClean="0"/>
          </a:p>
        </p:txBody>
      </p:sp>
      <p:pic>
        <p:nvPicPr>
          <p:cNvPr id="4894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908050"/>
            <a:ext cx="7861300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>
            <a:endCxn id="489477" idx="1"/>
          </p:cNvCxnSpPr>
          <p:nvPr/>
        </p:nvCxnSpPr>
        <p:spPr bwMode="auto">
          <a:xfrm>
            <a:off x="4797425" y="2798763"/>
            <a:ext cx="5715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</p:cxnSp>
      <p:pic>
        <p:nvPicPr>
          <p:cNvPr id="48947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908050"/>
            <a:ext cx="768667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견명조"/>
              </a:rPr>
              <a:t>쓰레드의 실행제어 </a:t>
            </a:r>
            <a:r>
              <a:rPr lang="en-US" altLang="ko-KR" smtClean="0">
                <a:latin typeface="견명조"/>
              </a:rPr>
              <a:t>– </a:t>
            </a:r>
            <a:r>
              <a:rPr lang="ko-KR" altLang="en-US" smtClean="0">
                <a:latin typeface="견명조"/>
              </a:rPr>
              <a:t>예제</a:t>
            </a:r>
            <a:r>
              <a:rPr lang="en-US" altLang="ko-KR" smtClean="0">
                <a:latin typeface="견명조"/>
              </a:rPr>
              <a:t>2</a:t>
            </a:r>
            <a:endParaRPr lang="ko-KR" altLang="en-US" smtClean="0"/>
          </a:p>
        </p:txBody>
      </p:sp>
      <p:pic>
        <p:nvPicPr>
          <p:cNvPr id="4904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908050"/>
            <a:ext cx="4179887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0500" name="TextBox 4"/>
          <p:cNvSpPr txBox="1">
            <a:spLocks noChangeArrowheads="1"/>
          </p:cNvSpPr>
          <p:nvPr/>
        </p:nvSpPr>
        <p:spPr bwMode="auto">
          <a:xfrm>
            <a:off x="4875213" y="1047750"/>
            <a:ext cx="4524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ea typeface="맑은 고딕" panose="020B0503020000020004" pitchFamily="50" charset="-127"/>
              </a:rPr>
              <a:t>main()</a:t>
            </a:r>
            <a:r>
              <a:rPr lang="ko-KR" altLang="en-US">
                <a:ea typeface="맑은 고딕" panose="020B0503020000020004" pitchFamily="50" charset="-127"/>
              </a:rPr>
              <a:t>의 </a:t>
            </a:r>
            <a:r>
              <a:rPr lang="en-US" altLang="ko-KR">
                <a:ea typeface="맑은 고딕" panose="020B0503020000020004" pitchFamily="50" charset="-127"/>
              </a:rPr>
              <a:t>sleep</a:t>
            </a:r>
            <a:endParaRPr lang="ko-KR" altLang="en-US">
              <a:ea typeface="맑은 고딕" panose="020B0503020000020004" pitchFamily="50" charset="-127"/>
            </a:endParaRPr>
          </a:p>
        </p:txBody>
      </p:sp>
      <p:pic>
        <p:nvPicPr>
          <p:cNvPr id="49050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38" y="1557338"/>
            <a:ext cx="32194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0502" name="TextBox 9"/>
          <p:cNvSpPr txBox="1">
            <a:spLocks noChangeArrowheads="1"/>
          </p:cNvSpPr>
          <p:nvPr/>
        </p:nvSpPr>
        <p:spPr bwMode="auto">
          <a:xfrm>
            <a:off x="4875213" y="3254375"/>
            <a:ext cx="4524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en-US" altLang="ko-KR">
                <a:ea typeface="맑은 고딕" panose="020B0503020000020004" pitchFamily="50" charset="-127"/>
              </a:rPr>
              <a:t>sleep</a:t>
            </a:r>
            <a:r>
              <a:rPr lang="ko-KR" altLang="en-US">
                <a:ea typeface="맑은 고딕" panose="020B0503020000020004" pitchFamily="50" charset="-127"/>
              </a:rPr>
              <a:t>은 </a:t>
            </a:r>
            <a:r>
              <a:rPr lang="en-US" altLang="ko-KR">
                <a:ea typeface="맑은 고딕" panose="020B0503020000020004" pitchFamily="50" charset="-127"/>
              </a:rPr>
              <a:t>static </a:t>
            </a:r>
            <a:r>
              <a:rPr lang="ko-KR" altLang="en-US">
                <a:ea typeface="맑은 고딕" panose="020B0503020000020004" pitchFamily="50" charset="-127"/>
              </a:rPr>
              <a:t>으로 </a:t>
            </a:r>
            <a:r>
              <a:rPr lang="en-US" altLang="ko-KR">
                <a:ea typeface="맑은 고딕" panose="020B0503020000020004" pitchFamily="50" charset="-127"/>
              </a:rPr>
              <a:t>Thread.sleep(5000); </a:t>
            </a:r>
            <a:r>
              <a:rPr lang="ko-KR" altLang="en-US">
                <a:ea typeface="맑은 고딕" panose="020B0503020000020004" pitchFamily="50" charset="-127"/>
              </a:rPr>
              <a:t>과 같이 수행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견명조"/>
              </a:rPr>
              <a:t>쓰레드의 실행제어 </a:t>
            </a:r>
            <a:r>
              <a:rPr lang="en-US" altLang="ko-KR" smtClean="0">
                <a:latin typeface="견명조"/>
              </a:rPr>
              <a:t>– </a:t>
            </a:r>
            <a:r>
              <a:rPr lang="ko-KR" altLang="en-US" smtClean="0">
                <a:latin typeface="견명조"/>
              </a:rPr>
              <a:t>예제</a:t>
            </a:r>
            <a:r>
              <a:rPr lang="en-US" altLang="ko-KR" smtClean="0">
                <a:latin typeface="견명조"/>
              </a:rPr>
              <a:t>3</a:t>
            </a:r>
            <a:endParaRPr lang="ko-KR" altLang="en-US" smtClean="0"/>
          </a:p>
        </p:txBody>
      </p:sp>
      <p:sp>
        <p:nvSpPr>
          <p:cNvPr id="491523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1320800"/>
          </a:xfrm>
        </p:spPr>
        <p:txBody>
          <a:bodyPr/>
          <a:lstStyle/>
          <a:p>
            <a:endParaRPr lang="ko-KR" altLang="en-US" smtClean="0"/>
          </a:p>
        </p:txBody>
      </p:sp>
      <p:pic>
        <p:nvPicPr>
          <p:cNvPr id="4915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765175"/>
            <a:ext cx="5716587" cy="60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25" name="TextBox 4"/>
          <p:cNvSpPr txBox="1">
            <a:spLocks noChangeArrowheads="1"/>
          </p:cNvSpPr>
          <p:nvPr/>
        </p:nvSpPr>
        <p:spPr bwMode="auto">
          <a:xfrm>
            <a:off x="6437313" y="996950"/>
            <a:ext cx="1714500" cy="5264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***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쓰레드의 동기화 </a:t>
            </a:r>
            <a:r>
              <a:rPr lang="en-US" altLang="ko-KR" smtClean="0"/>
              <a:t>- synchronized</a:t>
            </a:r>
            <a:endParaRPr lang="ko-KR" altLang="en-US" smtClean="0"/>
          </a:p>
        </p:txBody>
      </p:sp>
      <p:sp>
        <p:nvSpPr>
          <p:cNvPr id="492547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604838"/>
          </a:xfrm>
        </p:spPr>
        <p:txBody>
          <a:bodyPr/>
          <a:lstStyle/>
          <a:p>
            <a:r>
              <a:rPr lang="ko-KR" altLang="en-US" smtClean="0"/>
              <a:t>한 번에 하나의 쓰레드만 객체에 접근할 수 있도록</a:t>
            </a:r>
            <a:r>
              <a:rPr lang="en-US" altLang="ko-KR" smtClean="0"/>
              <a:t> </a:t>
            </a:r>
            <a:r>
              <a:rPr lang="ko-KR" altLang="en-US" smtClean="0"/>
              <a:t>객체에 락</a:t>
            </a:r>
            <a:r>
              <a:rPr lang="en-US" altLang="ko-KR" smtClean="0"/>
              <a:t>(lock)</a:t>
            </a:r>
            <a:r>
              <a:rPr lang="ko-KR" altLang="en-US" smtClean="0"/>
              <a:t>을 걸어서 데이터의 일관성을 유지하는 것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pic>
        <p:nvPicPr>
          <p:cNvPr id="492548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1785938"/>
            <a:ext cx="783907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2549" name="Group 22"/>
          <p:cNvGrpSpPr>
            <a:grpSpLocks/>
          </p:cNvGrpSpPr>
          <p:nvPr/>
        </p:nvGrpSpPr>
        <p:grpSpPr bwMode="auto">
          <a:xfrm>
            <a:off x="456939" y="4343404"/>
            <a:ext cx="4717252" cy="1704977"/>
            <a:chOff x="266" y="3045"/>
            <a:chExt cx="2743" cy="1074"/>
          </a:xfrm>
        </p:grpSpPr>
        <p:pic>
          <p:nvPicPr>
            <p:cNvPr id="492556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3067"/>
              <a:ext cx="2653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557" name="Rectangle 20"/>
            <p:cNvSpPr>
              <a:spLocks noChangeArrowheads="1"/>
            </p:cNvSpPr>
            <p:nvPr/>
          </p:nvSpPr>
          <p:spPr bwMode="auto">
            <a:xfrm>
              <a:off x="266" y="3045"/>
              <a:ext cx="2743" cy="1074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</p:grpSp>
      <p:grpSp>
        <p:nvGrpSpPr>
          <p:cNvPr id="492550" name="Group 25"/>
          <p:cNvGrpSpPr>
            <a:grpSpLocks/>
          </p:cNvGrpSpPr>
          <p:nvPr/>
        </p:nvGrpSpPr>
        <p:grpSpPr bwMode="auto">
          <a:xfrm>
            <a:off x="4679950" y="4302126"/>
            <a:ext cx="4797425" cy="1876426"/>
            <a:chOff x="2721" y="3019"/>
            <a:chExt cx="2790" cy="1182"/>
          </a:xfrm>
        </p:grpSpPr>
        <p:pic>
          <p:nvPicPr>
            <p:cNvPr id="492553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" y="3067"/>
              <a:ext cx="2079" cy="1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554" name="Rectangle 21"/>
            <p:cNvSpPr>
              <a:spLocks noChangeArrowheads="1"/>
            </p:cNvSpPr>
            <p:nvPr/>
          </p:nvSpPr>
          <p:spPr bwMode="auto">
            <a:xfrm>
              <a:off x="3266" y="3019"/>
              <a:ext cx="2245" cy="1182"/>
            </a:xfrm>
            <a:prstGeom prst="rect">
              <a:avLst/>
            </a:prstGeom>
            <a:noFill/>
            <a:ln w="1270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endParaRPr lang="ko-KR" altLang="en-US">
                <a:ea typeface="맑은 고딕" panose="020B0503020000020004" pitchFamily="50" charset="-127"/>
              </a:endParaRPr>
            </a:p>
          </p:txBody>
        </p:sp>
        <p:sp>
          <p:nvSpPr>
            <p:cNvPr id="492555" name="Line 23"/>
            <p:cNvSpPr>
              <a:spLocks noChangeShapeType="1"/>
            </p:cNvSpPr>
            <p:nvPr/>
          </p:nvSpPr>
          <p:spPr bwMode="auto">
            <a:xfrm>
              <a:off x="2721" y="3612"/>
              <a:ext cx="8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492551" name="오른쪽 화살표 11"/>
          <p:cNvSpPr>
            <a:spLocks noChangeArrowheads="1"/>
          </p:cNvSpPr>
          <p:nvPr/>
        </p:nvSpPr>
        <p:spPr bwMode="auto">
          <a:xfrm flipH="1">
            <a:off x="5967413" y="3208338"/>
            <a:ext cx="460375" cy="287337"/>
          </a:xfrm>
          <a:prstGeom prst="rightArrow">
            <a:avLst>
              <a:gd name="adj1" fmla="val 50000"/>
              <a:gd name="adj2" fmla="val 50032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algn="l" eaLnBrk="1" hangingPunct="1"/>
            <a:endParaRPr kumimoji="1" lang="ko-KR" altLang="en-US" sz="1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2552" name="TextBox 12"/>
          <p:cNvSpPr txBox="1">
            <a:spLocks noChangeArrowheads="1"/>
          </p:cNvSpPr>
          <p:nvPr/>
        </p:nvSpPr>
        <p:spPr bwMode="auto">
          <a:xfrm>
            <a:off x="6784975" y="3141663"/>
            <a:ext cx="5429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Optima" panose="020B0604020202020204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/>
            <a:r>
              <a:rPr lang="ko-KR" altLang="en-US">
                <a:ea typeface="맑은 고딕" panose="020B0503020000020004" pitchFamily="50" charset="-127"/>
              </a:rPr>
              <a:t>선호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견명조"/>
              </a:rPr>
              <a:t>쓰레드의 동기화 </a:t>
            </a:r>
            <a:r>
              <a:rPr lang="en-US" altLang="ko-KR" smtClean="0">
                <a:latin typeface="견명조"/>
              </a:rPr>
              <a:t>– </a:t>
            </a:r>
            <a:r>
              <a:rPr lang="ko-KR" altLang="en-US" smtClean="0">
                <a:latin typeface="견명조"/>
              </a:rPr>
              <a:t>예제</a:t>
            </a:r>
            <a:endParaRPr lang="ko-KR" altLang="en-US" smtClean="0"/>
          </a:p>
        </p:txBody>
      </p:sp>
      <p:pic>
        <p:nvPicPr>
          <p:cNvPr id="493571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468438"/>
            <a:ext cx="7607300" cy="4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3572" name="Group 21"/>
          <p:cNvGrpSpPr>
            <a:grpSpLocks/>
          </p:cNvGrpSpPr>
          <p:nvPr/>
        </p:nvGrpSpPr>
        <p:grpSpPr bwMode="auto">
          <a:xfrm>
            <a:off x="7097713" y="1000125"/>
            <a:ext cx="2497137" cy="2030413"/>
            <a:chOff x="4127" y="890"/>
            <a:chExt cx="1452" cy="1279"/>
          </a:xfrm>
        </p:grpSpPr>
        <p:pic>
          <p:nvPicPr>
            <p:cNvPr id="493576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" y="1071"/>
              <a:ext cx="1230" cy="1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3577" name="Text Box 19"/>
            <p:cNvSpPr txBox="1">
              <a:spLocks noChangeArrowheads="1"/>
            </p:cNvSpPr>
            <p:nvPr/>
          </p:nvSpPr>
          <p:spPr bwMode="auto">
            <a:xfrm>
              <a:off x="4127" y="890"/>
              <a:ext cx="145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600">
                  <a:latin typeface="견명조"/>
                  <a:ea typeface="맑은 고딕" panose="020B0503020000020004" pitchFamily="50" charset="-127"/>
                </a:rPr>
                <a:t>▶</a:t>
              </a:r>
              <a:r>
                <a:rPr lang="en-US" altLang="ko-KR" sz="1600">
                  <a:ea typeface="맑은 고딕" panose="020B0503020000020004" pitchFamily="50" charset="-127"/>
                </a:rPr>
                <a:t>Synchronized</a:t>
              </a:r>
              <a:r>
                <a:rPr lang="ko-KR" altLang="en-US" sz="1600">
                  <a:ea typeface="맑은 고딕" panose="020B0503020000020004" pitchFamily="50" charset="-127"/>
                </a:rPr>
                <a:t>없을 때</a:t>
              </a:r>
            </a:p>
          </p:txBody>
        </p:sp>
      </p:grpSp>
      <p:grpSp>
        <p:nvGrpSpPr>
          <p:cNvPr id="493573" name="Group 22"/>
          <p:cNvGrpSpPr>
            <a:grpSpLocks/>
          </p:cNvGrpSpPr>
          <p:nvPr/>
        </p:nvGrpSpPr>
        <p:grpSpPr bwMode="auto">
          <a:xfrm>
            <a:off x="7097713" y="3592513"/>
            <a:ext cx="2497137" cy="1843087"/>
            <a:chOff x="4127" y="2523"/>
            <a:chExt cx="1452" cy="1161"/>
          </a:xfrm>
        </p:grpSpPr>
        <p:pic>
          <p:nvPicPr>
            <p:cNvPr id="493574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" y="2682"/>
              <a:ext cx="1230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3575" name="Text Box 20"/>
            <p:cNvSpPr txBox="1">
              <a:spLocks noChangeArrowheads="1"/>
            </p:cNvSpPr>
            <p:nvPr/>
          </p:nvSpPr>
          <p:spPr bwMode="auto">
            <a:xfrm>
              <a:off x="4127" y="2523"/>
              <a:ext cx="145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Optima" panose="020B0604020202020204" pitchFamily="34" charset="0"/>
                  <a:ea typeface="가는각진제목체" panose="02030600000101010101" pitchFamily="18" charset="-127"/>
                </a:defRPr>
              </a:lvl9pPr>
            </a:lstStyle>
            <a:p>
              <a:pPr eaLnBrk="1" hangingPunct="1"/>
              <a:r>
                <a:rPr lang="en-US" altLang="ko-KR" sz="1600">
                  <a:latin typeface="견명조"/>
                  <a:ea typeface="맑은 고딕" panose="020B0503020000020004" pitchFamily="50" charset="-127"/>
                </a:rPr>
                <a:t>▶</a:t>
              </a:r>
              <a:r>
                <a:rPr lang="en-US" altLang="ko-KR" sz="1600">
                  <a:ea typeface="맑은 고딕" panose="020B0503020000020004" pitchFamily="50" charset="-127"/>
                </a:rPr>
                <a:t>Synchronized</a:t>
              </a:r>
              <a:r>
                <a:rPr lang="ko-KR" altLang="en-US" sz="1600">
                  <a:ea typeface="맑은 고딕" panose="020B0503020000020004" pitchFamily="50" charset="-127"/>
                </a:rPr>
                <a:t>있을 때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제목 1"/>
          <p:cNvSpPr>
            <a:spLocks noGrp="1"/>
          </p:cNvSpPr>
          <p:nvPr>
            <p:ph type="title"/>
          </p:nvPr>
        </p:nvSpPr>
        <p:spPr>
          <a:xfrm>
            <a:off x="382588" y="180975"/>
            <a:ext cx="9172575" cy="400050"/>
          </a:xfrm>
        </p:spPr>
        <p:txBody>
          <a:bodyPr/>
          <a:lstStyle/>
          <a:p>
            <a:r>
              <a:rPr lang="ko-KR" altLang="en-US" smtClean="0"/>
              <a:t>쓰레드의 동기화 </a:t>
            </a:r>
            <a:r>
              <a:rPr lang="en-US" altLang="ko-KR" smtClean="0"/>
              <a:t>– wait(), notify(), notifyAll()</a:t>
            </a:r>
            <a:endParaRPr lang="ko-KR" altLang="en-US" smtClean="0"/>
          </a:p>
        </p:txBody>
      </p:sp>
      <p:sp>
        <p:nvSpPr>
          <p:cNvPr id="494595" name="내용 개체 틀 2"/>
          <p:cNvSpPr>
            <a:spLocks noGrp="1"/>
          </p:cNvSpPr>
          <p:nvPr>
            <p:ph idx="1"/>
          </p:nvPr>
        </p:nvSpPr>
        <p:spPr>
          <a:xfrm>
            <a:off x="228600" y="685800"/>
            <a:ext cx="9448800" cy="2841625"/>
          </a:xfrm>
        </p:spPr>
        <p:txBody>
          <a:bodyPr/>
          <a:lstStyle/>
          <a:p>
            <a:r>
              <a:rPr lang="ko-KR" altLang="en-US" smtClean="0"/>
              <a:t>동기화의 효율을 높이기 위해 </a:t>
            </a:r>
            <a:r>
              <a:rPr lang="en-US" altLang="ko-KR" smtClean="0"/>
              <a:t>wait(), notify()</a:t>
            </a:r>
            <a:r>
              <a:rPr lang="ko-KR" altLang="en-US" smtClean="0"/>
              <a:t>를 사용</a:t>
            </a:r>
            <a:r>
              <a:rPr lang="en-US" altLang="ko-KR" smtClean="0"/>
              <a:t>. </a:t>
            </a:r>
          </a:p>
          <a:p>
            <a:r>
              <a:rPr lang="en-US" altLang="ko-KR" smtClean="0"/>
              <a:t>Object</a:t>
            </a:r>
            <a:r>
              <a:rPr lang="ko-KR" altLang="en-US" smtClean="0"/>
              <a:t>클래스에 정의되어 있으며</a:t>
            </a:r>
            <a:r>
              <a:rPr lang="en-US" altLang="ko-KR" smtClean="0"/>
              <a:t>, </a:t>
            </a:r>
            <a:r>
              <a:rPr lang="ko-KR" altLang="en-US" smtClean="0"/>
              <a:t>동기화 블록 내에서만 사용할 수 있다</a:t>
            </a:r>
            <a:r>
              <a:rPr lang="en-US" altLang="ko-KR" smtClean="0"/>
              <a:t>. </a:t>
            </a:r>
          </a:p>
          <a:p>
            <a:r>
              <a:rPr lang="en-US" altLang="ko-KR" sz="1600" smtClean="0"/>
              <a:t>wait()</a:t>
            </a:r>
          </a:p>
          <a:p>
            <a:pPr lvl="1"/>
            <a:r>
              <a:rPr lang="ko-KR" altLang="en-US" smtClean="0">
                <a:latin typeface="견명조"/>
              </a:rPr>
              <a:t>객체의 </a:t>
            </a:r>
            <a:r>
              <a:rPr lang="en-US" altLang="ko-KR" smtClean="0">
                <a:latin typeface="견명조"/>
              </a:rPr>
              <a:t>lock</a:t>
            </a:r>
            <a:r>
              <a:rPr lang="ko-KR" altLang="en-US" smtClean="0">
                <a:latin typeface="견명조"/>
              </a:rPr>
              <a:t>을 풀고 해당 객체의 쓰레드를 </a:t>
            </a:r>
            <a:r>
              <a:rPr lang="en-US" altLang="ko-KR" smtClean="0">
                <a:latin typeface="견명조"/>
              </a:rPr>
              <a:t>waiting pool</a:t>
            </a:r>
            <a:r>
              <a:rPr lang="ko-KR" altLang="en-US" smtClean="0">
                <a:latin typeface="견명조"/>
              </a:rPr>
              <a:t>에 넣는다</a:t>
            </a:r>
            <a:r>
              <a:rPr lang="en-US" altLang="ko-KR" smtClean="0">
                <a:latin typeface="견명조"/>
              </a:rPr>
              <a:t>.</a:t>
            </a:r>
          </a:p>
          <a:p>
            <a:r>
              <a:rPr lang="en-US" altLang="ko-KR" sz="1600" smtClean="0"/>
              <a:t>notify()</a:t>
            </a:r>
          </a:p>
          <a:p>
            <a:pPr lvl="1"/>
            <a:r>
              <a:rPr lang="en-US" altLang="ko-KR" smtClean="0">
                <a:latin typeface="견명조"/>
              </a:rPr>
              <a:t>waiting pool</a:t>
            </a:r>
            <a:r>
              <a:rPr lang="ko-KR" altLang="en-US" smtClean="0">
                <a:latin typeface="견명조"/>
              </a:rPr>
              <a:t>에서 대기중인 쓰레드 중의 하나를 깨운다</a:t>
            </a:r>
            <a:r>
              <a:rPr lang="en-US" altLang="ko-KR" smtClean="0">
                <a:latin typeface="견명조"/>
              </a:rPr>
              <a:t>.</a:t>
            </a:r>
          </a:p>
          <a:p>
            <a:r>
              <a:rPr lang="en-US" altLang="ko-KR" sz="1600" smtClean="0"/>
              <a:t>notifyAll()</a:t>
            </a:r>
          </a:p>
          <a:p>
            <a:pPr lvl="1"/>
            <a:r>
              <a:rPr lang="en-US" altLang="ko-KR" smtClean="0">
                <a:latin typeface="견명조"/>
              </a:rPr>
              <a:t>waiting pool</a:t>
            </a:r>
            <a:r>
              <a:rPr lang="ko-KR" altLang="en-US" smtClean="0">
                <a:latin typeface="견명조"/>
              </a:rPr>
              <a:t>에서 대기중인 모든 쓰레드를 깨운다</a:t>
            </a:r>
            <a:r>
              <a:rPr lang="en-US" altLang="ko-KR" smtClean="0">
                <a:latin typeface="견명조"/>
              </a:rPr>
              <a:t>.</a:t>
            </a:r>
          </a:p>
          <a:p>
            <a:pPr lvl="1"/>
            <a:endParaRPr lang="en-US" altLang="ko-KR" smtClean="0">
              <a:latin typeface="견명조"/>
            </a:endParaRPr>
          </a:p>
          <a:p>
            <a:endParaRPr lang="ko-KR" altLang="en-US" smtClean="0"/>
          </a:p>
        </p:txBody>
      </p:sp>
      <p:pic>
        <p:nvPicPr>
          <p:cNvPr id="494596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71800"/>
            <a:ext cx="5383212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cs_white_background_imagery">
  <a:themeElements>
    <a:clrScheme name="1_bcs_white_background_imagery 1">
      <a:dk1>
        <a:srgbClr val="000000"/>
      </a:dk1>
      <a:lt1>
        <a:srgbClr val="FFFFFF"/>
      </a:lt1>
      <a:dk2>
        <a:srgbClr val="061DC8"/>
      </a:dk2>
      <a:lt2>
        <a:srgbClr val="727272"/>
      </a:lt2>
      <a:accent1>
        <a:srgbClr val="7889FB"/>
      </a:accent1>
      <a:accent2>
        <a:srgbClr val="C7CDFD"/>
      </a:accent2>
      <a:accent3>
        <a:srgbClr val="FFFFFF"/>
      </a:accent3>
      <a:accent4>
        <a:srgbClr val="000000"/>
      </a:accent4>
      <a:accent5>
        <a:srgbClr val="BEC4FD"/>
      </a:accent5>
      <a:accent6>
        <a:srgbClr val="B4BAE5"/>
      </a:accent6>
      <a:hlink>
        <a:srgbClr val="669900"/>
      </a:hlink>
      <a:folHlink>
        <a:srgbClr val="8CC800"/>
      </a:folHlink>
    </a:clrScheme>
    <a:fontScheme name="1_bcs_white_background_imagery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맑은 고딕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Optima" pitchFamily="2" charset="2"/>
            <a:ea typeface="가는각진제목체" pitchFamily="18" charset="-127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tx1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Optima" pitchFamily="2" charset="2"/>
            <a:ea typeface="가는각진제목체" pitchFamily="18" charset="-127"/>
            <a:cs typeface="Arial" charset="0"/>
          </a:defRPr>
        </a:defPPr>
      </a:lstStyle>
    </a:lnDef>
  </a:objectDefaults>
  <a:extraClrSchemeLst>
    <a:extraClrScheme>
      <a:clrScheme name="1_bcs_white_background_imagery 1">
        <a:dk1>
          <a:srgbClr val="000000"/>
        </a:dk1>
        <a:lt1>
          <a:srgbClr val="FFFFFF"/>
        </a:lt1>
        <a:dk2>
          <a:srgbClr val="061DC8"/>
        </a:dk2>
        <a:lt2>
          <a:srgbClr val="727272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69900"/>
        </a:hlink>
        <a:folHlink>
          <a:srgbClr val="8C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Phase##_팀명_가는각진체_문서제목_YYMMDD_V#(횡)</Template>
  <TotalTime>44023</TotalTime>
  <Words>11869</Words>
  <Application>Microsoft Office PowerPoint</Application>
  <PresentationFormat>A4 용지(210x297mm)</PresentationFormat>
  <Paragraphs>2387</Paragraphs>
  <Slides>129</Slides>
  <Notes>67</Notes>
  <HiddenSlides>0</HiddenSlides>
  <MMClips>0</MMClips>
  <ScaleCrop>false</ScaleCrop>
  <HeadingPairs>
    <vt:vector size="8" baseType="variant">
      <vt:variant>
        <vt:lpstr>사용한 글꼴</vt:lpstr>
      </vt:variant>
      <vt:variant>
        <vt:i4>26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129</vt:i4>
      </vt:variant>
    </vt:vector>
  </HeadingPairs>
  <TitlesOfParts>
    <vt:vector size="158" baseType="lpstr">
      <vt:lpstr>HY헤드라인M</vt:lpstr>
      <vt:lpstr>SimSun</vt:lpstr>
      <vt:lpstr>가는각진제목체</vt:lpstr>
      <vt:lpstr>굴림</vt:lpstr>
      <vt:lpstr>맑은 고딕</vt:lpstr>
      <vt:lpstr>Arial</vt:lpstr>
      <vt:lpstr>Arial Black</vt:lpstr>
      <vt:lpstr>Comic Sans MS</vt:lpstr>
      <vt:lpstr>Consolas</vt:lpstr>
      <vt:lpstr>Courier New</vt:lpstr>
      <vt:lpstr>HY크리스탈B</vt:lpstr>
      <vt:lpstr>Lucida Console</vt:lpstr>
      <vt:lpstr>Monaco</vt:lpstr>
      <vt:lpstr>Optima</vt:lpstr>
      <vt:lpstr>Times New Roman</vt:lpstr>
      <vt:lpstr>Verdana</vt:lpstr>
      <vt:lpstr>Webdings</vt:lpstr>
      <vt:lpstr>Wingdings</vt:lpstr>
      <vt:lpstr>Wingdings 2</vt:lpstr>
      <vt:lpstr>Wingdings 3</vt:lpstr>
      <vt:lpstr>가는으뜸체</vt:lpstr>
      <vt:lpstr>견고딕</vt:lpstr>
      <vt:lpstr>견명조</vt:lpstr>
      <vt:lpstr>산돌광수B</vt:lpstr>
      <vt:lpstr>신명조</vt:lpstr>
      <vt:lpstr>휴먼새내기체</vt:lpstr>
      <vt:lpstr>1_bcs_white_background_imagery</vt:lpstr>
      <vt:lpstr>클립</vt:lpstr>
      <vt:lpstr>비트맵 이미지</vt:lpstr>
      <vt:lpstr>Java</vt:lpstr>
      <vt:lpstr>목차</vt:lpstr>
      <vt:lpstr> 1. Java 소개</vt:lpstr>
      <vt:lpstr>실습 – Hello World~</vt:lpstr>
      <vt:lpstr>실습 – Hello World~</vt:lpstr>
      <vt:lpstr>기타 자바 개발환경</vt:lpstr>
      <vt:lpstr>바이트 코드(Bytecode)</vt:lpstr>
      <vt:lpstr>JVM (Java Virtual Machine)</vt:lpstr>
      <vt:lpstr>JRE (자바 실행 환경)</vt:lpstr>
      <vt:lpstr>Java 어플리케이션 구조</vt:lpstr>
      <vt:lpstr>프로그램 실행 과정</vt:lpstr>
      <vt:lpstr>스택과 힙</vt:lpstr>
      <vt:lpstr>2. 클래스</vt:lpstr>
      <vt:lpstr>구조적 프로그래밍</vt:lpstr>
      <vt:lpstr>구조적 프로그래밍</vt:lpstr>
      <vt:lpstr>객체 지향</vt:lpstr>
      <vt:lpstr> 2. 클래스</vt:lpstr>
      <vt:lpstr>클래스(Class) vs. 객체(Object) vs. 인스턴스(Instance)</vt:lpstr>
      <vt:lpstr>클래스(Class) vs. 객체(Object) vs. 인스턴스(Instance)</vt:lpstr>
      <vt:lpstr>객체의 구성요소 – 속성과 기능</vt:lpstr>
      <vt:lpstr>클래스 정의</vt:lpstr>
      <vt:lpstr>인스턴스의 생성과 사용</vt:lpstr>
      <vt:lpstr>인스턴스의 생성과 사용</vt:lpstr>
      <vt:lpstr>인스턴스의 생성과 사용</vt:lpstr>
      <vt:lpstr>인스턴스의 생성과 사용</vt:lpstr>
      <vt:lpstr>클래스의 또 다른 정의</vt:lpstr>
      <vt:lpstr>클래스의 또 다른 정의</vt:lpstr>
      <vt:lpstr>클래스의 또 다른 정의</vt:lpstr>
      <vt:lpstr>클래스의 또 다른 정의</vt:lpstr>
      <vt:lpstr> 2. 클래스</vt:lpstr>
      <vt:lpstr>JVM 메모리 구조</vt:lpstr>
      <vt:lpstr>JVM 메모리 구조 – 호출 스택</vt:lpstr>
      <vt:lpstr>JVM의 메모리 구조 - 호출스택</vt:lpstr>
      <vt:lpstr> 2. 클래스</vt:lpstr>
      <vt:lpstr>메서드 오버로딩(method overloading)</vt:lpstr>
      <vt:lpstr>메서드 오버로딩(method overloading)</vt:lpstr>
      <vt:lpstr> 2. 클래스</vt:lpstr>
      <vt:lpstr>상속(inheritance)</vt:lpstr>
      <vt:lpstr>상속 (Inheritance)</vt:lpstr>
      <vt:lpstr>클래스간의 관계 – 상속관계(inheritance)</vt:lpstr>
      <vt:lpstr>클래스간의 관계 – 포함관계(composite)</vt:lpstr>
      <vt:lpstr>클래스간의 관계결정 – 상속 vs. 포함</vt:lpstr>
      <vt:lpstr>클래스간의 관계결정</vt:lpstr>
      <vt:lpstr>상속을 이용한 Java 프로그래밍 예</vt:lpstr>
      <vt:lpstr>클래스간의 관계결정– 예제</vt:lpstr>
      <vt:lpstr>Object 클래스 </vt:lpstr>
      <vt:lpstr>오버라이딩(overriding)</vt:lpstr>
      <vt:lpstr>오버라이딩의 조건</vt:lpstr>
      <vt:lpstr>오버로딩 vs. 오버라이딩</vt:lpstr>
      <vt:lpstr>super – 상위 클래스 참조변수 </vt:lpstr>
      <vt:lpstr>3. 자바 프로그램 성능 튜닝</vt:lpstr>
      <vt:lpstr>속도 측정 예</vt:lpstr>
      <vt:lpstr>속도측정에 활용되는 자바  API</vt:lpstr>
      <vt:lpstr>3. 자바 프로그램 성능 튜닝</vt:lpstr>
      <vt:lpstr>System.out.println() 비교체험</vt:lpstr>
      <vt:lpstr>System.out.println()의 CPU 점유</vt:lpstr>
      <vt:lpstr>Slf4j와 LogBack 사용 예 (egov)</vt:lpstr>
      <vt:lpstr>3. 자바 프로그램 성능 튜닝</vt:lpstr>
      <vt:lpstr>비교체험</vt:lpstr>
      <vt:lpstr>메모리 사용 원리</vt:lpstr>
      <vt:lpstr>3. 자바 프로그램 성능 튜닝</vt:lpstr>
      <vt:lpstr>Set – 비교체험(1)</vt:lpstr>
      <vt:lpstr>Set – 비교체험(2)</vt:lpstr>
      <vt:lpstr>Set – 비교체험(3)</vt:lpstr>
      <vt:lpstr>Set</vt:lpstr>
      <vt:lpstr>Set</vt:lpstr>
      <vt:lpstr>List – 비교체험(1)</vt:lpstr>
      <vt:lpstr>List – 비교체험(2)</vt:lpstr>
      <vt:lpstr>List – 비교체험(3)</vt:lpstr>
      <vt:lpstr>Vector&amp;ArrayList에 저장된 객체의 삭제과정</vt:lpstr>
      <vt:lpstr>LinkedList - 배열의 단점을 보완</vt:lpstr>
      <vt:lpstr>Map – 비교체험(1/2)</vt:lpstr>
      <vt:lpstr>Map – 비교체험(2/2)</vt:lpstr>
      <vt:lpstr>4. 쓰레드(thread) </vt:lpstr>
      <vt:lpstr>프로세스와 쓰레드(process &amp; thread)</vt:lpstr>
      <vt:lpstr>프로세스와 쓰레드(process &amp; thread)</vt:lpstr>
      <vt:lpstr>멀티프로세스 vs. 멀티쓰레드</vt:lpstr>
      <vt:lpstr>멀티쓰레드의 장단점</vt:lpstr>
      <vt:lpstr>쓰레드 생성</vt:lpstr>
      <vt:lpstr>방법 1 : Thread 클래스 상속</vt:lpstr>
      <vt:lpstr>방법 2 : Runnable 인터페이스 사용</vt:lpstr>
      <vt:lpstr>쓰레드 생성 – 예제 1(Thread 상속, Runnable 구현)</vt:lpstr>
      <vt:lpstr>start() &amp; run()</vt:lpstr>
      <vt:lpstr>쓰레드 생성- 예제2(호출 스택)</vt:lpstr>
      <vt:lpstr>쓰레드의 상태</vt:lpstr>
      <vt:lpstr>쓰레드의 상태</vt:lpstr>
      <vt:lpstr>쓰레드의 상태 : 전이</vt:lpstr>
      <vt:lpstr>쓰레드 제어</vt:lpstr>
      <vt:lpstr>지연(Blocked)과 대기(Waiting)</vt:lpstr>
      <vt:lpstr>싱글쓰레드 vs. 멀티쓰레드</vt:lpstr>
      <vt:lpstr>싱글쓰레드 vs. 멀티쓰레드 - 예제</vt:lpstr>
      <vt:lpstr>싱글쓰레드 vs. 멀티쓰레드</vt:lpstr>
      <vt:lpstr>쓰레드의 실행제어</vt:lpstr>
      <vt:lpstr>쓰레드의 실행제어 – 예제1</vt:lpstr>
      <vt:lpstr>쓰레드의 실행제어 – 예제2</vt:lpstr>
      <vt:lpstr>쓰레드의 실행제어 – 예제3</vt:lpstr>
      <vt:lpstr>쓰레드의 동기화 - synchronized</vt:lpstr>
      <vt:lpstr>쓰레드의 동기화 – 예제</vt:lpstr>
      <vt:lpstr>쓰레드의 동기화 – wait(), notify(), notifyAll()</vt:lpstr>
      <vt:lpstr>쓰레드의 동기화 - 예제</vt:lpstr>
      <vt:lpstr>9. 네트워크 프로그래밍</vt:lpstr>
      <vt:lpstr>네트워크 개요</vt:lpstr>
      <vt:lpstr>네트워크 개요</vt:lpstr>
      <vt:lpstr>네트워크 개요</vt:lpstr>
      <vt:lpstr>java.net 패키지</vt:lpstr>
      <vt:lpstr>java.net 패키지</vt:lpstr>
      <vt:lpstr>InetAddress 클래스</vt:lpstr>
      <vt:lpstr>InetAddress 클래스의 메소드</vt:lpstr>
      <vt:lpstr>InetAddress 클래스 – 예제(NetworkEx1.java)</vt:lpstr>
      <vt:lpstr>URL 클래스</vt:lpstr>
      <vt:lpstr>URL 클래스의 메소드</vt:lpstr>
      <vt:lpstr>URL 클래스 – 예제(NetworkEx2.java)</vt:lpstr>
      <vt:lpstr>URL로부터 데이터 읽어오기</vt:lpstr>
      <vt:lpstr>URL로부터 데이터 읽어오기 – 예제(html 읽어오기)</vt:lpstr>
      <vt:lpstr>URL로부터 데이터 읽어오기- 예제(File 다운로드)</vt:lpstr>
      <vt:lpstr>URLConnection 클래스</vt:lpstr>
      <vt:lpstr>URLConnection 사용 방법</vt:lpstr>
      <vt:lpstr>URLConnection - 예제</vt:lpstr>
      <vt:lpstr>소켓(Socket)</vt:lpstr>
      <vt:lpstr>TCP 소켓</vt:lpstr>
      <vt:lpstr>자바에서 소켓의 동작</vt:lpstr>
      <vt:lpstr>ServerSocket 클래스</vt:lpstr>
      <vt:lpstr>Socket 클래스</vt:lpstr>
      <vt:lpstr>서버 구축</vt:lpstr>
      <vt:lpstr>서버 구축</vt:lpstr>
      <vt:lpstr>클라이언트 구축</vt:lpstr>
      <vt:lpstr>클라이언트 구축</vt:lpstr>
      <vt:lpstr>Thread를 사용한 클라이언트-서버프로그램</vt:lpstr>
      <vt:lpstr>Thread를 사용한 클라이언트-서버프로그램</vt:lpstr>
    </vt:vector>
  </TitlesOfParts>
  <Company>TongYangSystems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586</dc:title>
  <dc:creator>류양선</dc:creator>
  <cp:lastModifiedBy>김재환</cp:lastModifiedBy>
  <cp:revision>1164</cp:revision>
  <cp:lastPrinted>2011-02-15T02:09:26Z</cp:lastPrinted>
  <dcterms:created xsi:type="dcterms:W3CDTF">2003-05-19T12:40:14Z</dcterms:created>
  <dcterms:modified xsi:type="dcterms:W3CDTF">2017-07-25T12:34:13Z</dcterms:modified>
</cp:coreProperties>
</file>